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89" r:id="rId2"/>
    <p:sldId id="257" r:id="rId3"/>
    <p:sldId id="259" r:id="rId4"/>
    <p:sldId id="261" r:id="rId5"/>
    <p:sldId id="260" r:id="rId6"/>
    <p:sldId id="262" r:id="rId7"/>
    <p:sldId id="263" r:id="rId8"/>
    <p:sldId id="264" r:id="rId9"/>
    <p:sldId id="265" r:id="rId10"/>
    <p:sldId id="276" r:id="rId11"/>
    <p:sldId id="270" r:id="rId12"/>
    <p:sldId id="273" r:id="rId13"/>
    <p:sldId id="287" r:id="rId14"/>
    <p:sldId id="288" r:id="rId15"/>
    <p:sldId id="290" r:id="rId16"/>
    <p:sldId id="272" r:id="rId17"/>
    <p:sldId id="279" r:id="rId18"/>
    <p:sldId id="286" r:id="rId19"/>
    <p:sldId id="285" r:id="rId20"/>
    <p:sldId id="291" r:id="rId21"/>
    <p:sldId id="292" r:id="rId2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9" autoAdjust="0"/>
    <p:restoredTop sz="68885" autoAdjust="0"/>
  </p:normalViewPr>
  <p:slideViewPr>
    <p:cSldViewPr>
      <p:cViewPr varScale="1">
        <p:scale>
          <a:sx n="73" d="100"/>
          <a:sy n="73" d="100"/>
        </p:scale>
        <p:origin x="-1110"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1" d="100"/>
          <a:sy n="91" d="100"/>
        </p:scale>
        <p:origin x="-188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9D4EE7B-4253-4B7B-9801-F2A1AF06CDFA}" type="datetimeFigureOut">
              <a:rPr kumimoji="1" lang="ja-JP" altLang="en-US" smtClean="0"/>
              <a:t>2018/3/7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CC13BC-E445-4FE5-8473-A7DE30841266}" type="slidenum">
              <a:rPr kumimoji="1" lang="ja-JP" altLang="en-US" smtClean="0"/>
              <a:t>‹#›</a:t>
            </a:fld>
            <a:endParaRPr kumimoji="1" lang="ja-JP" altLang="en-US"/>
          </a:p>
        </p:txBody>
      </p:sp>
    </p:spTree>
    <p:extLst>
      <p:ext uri="{BB962C8B-B14F-4D97-AF65-F5344CB8AC3E}">
        <p14:creationId xmlns:p14="http://schemas.microsoft.com/office/powerpoint/2010/main" val="1760656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F32050-8C16-4A4C-BE87-E016EF0B6AF3}" type="datetimeFigureOut">
              <a:rPr kumimoji="1" lang="ja-JP" altLang="en-US" smtClean="0"/>
              <a:t>2018/3/7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4C31B1-9F58-405A-A9E0-6AB1605D3D4D}" type="slidenum">
              <a:rPr kumimoji="1" lang="ja-JP" altLang="en-US" smtClean="0"/>
              <a:t>‹#›</a:t>
            </a:fld>
            <a:endParaRPr kumimoji="1" lang="ja-JP" altLang="en-US"/>
          </a:p>
        </p:txBody>
      </p:sp>
    </p:spTree>
    <p:extLst>
      <p:ext uri="{BB962C8B-B14F-4D97-AF65-F5344CB8AC3E}">
        <p14:creationId xmlns:p14="http://schemas.microsoft.com/office/powerpoint/2010/main" val="39393984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「あいちゃんのおでかけ」（クリック）</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r>
              <a:rPr kumimoji="1" lang="ja-JP" altLang="en-US" dirty="0" smtClean="0"/>
              <a:t>（あいちゃんとお母さんが右手へ消えてから、クリック）</a:t>
            </a:r>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1</a:t>
            </a:fld>
            <a:endParaRPr kumimoji="1" lang="ja-JP" altLang="en-US"/>
          </a:p>
        </p:txBody>
      </p:sp>
    </p:spTree>
    <p:extLst>
      <p:ext uri="{BB962C8B-B14F-4D97-AF65-F5344CB8AC3E}">
        <p14:creationId xmlns:p14="http://schemas.microsoft.com/office/powerpoint/2010/main" val="3649803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あいちゃ</a:t>
            </a:r>
            <a:r>
              <a:rPr kumimoji="1" lang="ja-JP" altLang="en-US" dirty="0" err="1" smtClean="0"/>
              <a:t>ん</a:t>
            </a:r>
            <a:r>
              <a:rPr kumimoji="1" lang="ja-JP" altLang="en-US" dirty="0" smtClean="0"/>
              <a:t>：これ、なんて書いてあるの？</a:t>
            </a:r>
            <a:endParaRPr kumimoji="1" lang="en-US" altLang="ja-JP" dirty="0" smtClean="0"/>
          </a:p>
          <a:p>
            <a:r>
              <a:rPr kumimoji="1" lang="ja-JP" altLang="en-US" dirty="0" smtClean="0"/>
              <a:t>お母さん：「ゆうせんせき」って書いてあるのよ。</a:t>
            </a:r>
            <a:endParaRPr kumimoji="1" lang="en-US" altLang="ja-JP" dirty="0" smtClean="0"/>
          </a:p>
          <a:p>
            <a:r>
              <a:rPr kumimoji="1" lang="ja-JP" altLang="en-US" dirty="0" smtClean="0"/>
              <a:t>　　　　　　あいちゃ</a:t>
            </a:r>
            <a:r>
              <a:rPr kumimoji="1" lang="ja-JP" altLang="en-US" dirty="0" err="1" smtClean="0"/>
              <a:t>ん</a:t>
            </a:r>
            <a:r>
              <a:rPr kumimoji="1" lang="ja-JP" altLang="en-US" dirty="0" smtClean="0"/>
              <a:t>、窓を見てごらん。（クリック）</a:t>
            </a:r>
            <a:endParaRPr kumimoji="1" lang="en-US" altLang="ja-JP" dirty="0" smtClean="0"/>
          </a:p>
          <a:p>
            <a:r>
              <a:rPr kumimoji="1" lang="ja-JP" altLang="en-US" dirty="0" smtClean="0"/>
              <a:t>　　　　　　この席はね、体の不自由な人やお年寄りが座る席よ。</a:t>
            </a:r>
            <a:endParaRPr kumimoji="1" lang="en-US" altLang="ja-JP" dirty="0" smtClean="0"/>
          </a:p>
          <a:p>
            <a:r>
              <a:rPr kumimoji="1" lang="ja-JP" altLang="en-US" dirty="0" smtClean="0"/>
              <a:t>　　　　　　赤ちゃんがお腹にいる人や、小さな子を抱っこしている人も書いてあるわね。　</a:t>
            </a:r>
            <a:endParaRPr kumimoji="1" lang="en-US" altLang="ja-JP" dirty="0" smtClean="0"/>
          </a:p>
          <a:p>
            <a:endParaRPr kumimoji="1" lang="en-US" altLang="ja-JP" dirty="0" smtClean="0"/>
          </a:p>
          <a:p>
            <a:r>
              <a:rPr kumimoji="1" lang="ja-JP" altLang="en-US" dirty="0" smtClean="0"/>
              <a:t>（クリック）　　　　</a:t>
            </a:r>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10</a:t>
            </a:fld>
            <a:endParaRPr kumimoji="1" lang="ja-JP" altLang="en-US"/>
          </a:p>
        </p:txBody>
      </p:sp>
    </p:spTree>
    <p:extLst>
      <p:ext uri="{BB962C8B-B14F-4D97-AF65-F5344CB8AC3E}">
        <p14:creationId xmlns:p14="http://schemas.microsoft.com/office/powerpoint/2010/main" val="2651728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ナレーター：あいちゃ</a:t>
            </a:r>
            <a:r>
              <a:rPr kumimoji="1" lang="ja-JP" altLang="en-US" dirty="0" err="1" smtClean="0"/>
              <a:t>ん</a:t>
            </a:r>
            <a:r>
              <a:rPr kumimoji="1" lang="ja-JP" altLang="en-US" dirty="0" smtClean="0"/>
              <a:t>たちは、天神に着きました。</a:t>
            </a:r>
            <a:endParaRPr kumimoji="1" lang="en-US" altLang="ja-JP" dirty="0" smtClean="0"/>
          </a:p>
          <a:p>
            <a:endParaRPr kumimoji="1" lang="en-US" altLang="ja-JP" dirty="0" smtClean="0"/>
          </a:p>
          <a:p>
            <a:r>
              <a:rPr kumimoji="1" lang="ja-JP" altLang="en-US" dirty="0" smtClean="0"/>
              <a:t>お母さん：お買い物の前に</a:t>
            </a:r>
            <a:r>
              <a:rPr kumimoji="1" lang="ja-JP" altLang="en-US" dirty="0" err="1" smtClean="0"/>
              <a:t>けんちゃんの</a:t>
            </a:r>
            <a:r>
              <a:rPr kumimoji="1" lang="ja-JP" altLang="en-US" dirty="0" smtClean="0"/>
              <a:t>おむつを替えたいんだけど、</a:t>
            </a:r>
            <a:endParaRPr kumimoji="1" lang="en-US" altLang="ja-JP" dirty="0" smtClean="0"/>
          </a:p>
          <a:p>
            <a:r>
              <a:rPr kumimoji="1" lang="ja-JP" altLang="en-US" dirty="0" smtClean="0"/>
              <a:t>　　　　　　　どこかおむつを替えられるところはないかしら・・・。</a:t>
            </a:r>
            <a:endParaRPr kumimoji="1" lang="en-US" altLang="ja-JP" dirty="0" smtClean="0"/>
          </a:p>
          <a:p>
            <a:endParaRPr kumimoji="1" lang="en-US" altLang="ja-JP" dirty="0" smtClean="0"/>
          </a:p>
          <a:p>
            <a:r>
              <a:rPr kumimoji="1" lang="ja-JP" altLang="en-US" dirty="0" smtClean="0"/>
              <a:t>ナレーター：お母さんは、近くにおむつを替える場所があることを思い出しました。</a:t>
            </a:r>
            <a:endParaRPr kumimoji="1" lang="en-US" altLang="ja-JP" dirty="0" smtClean="0"/>
          </a:p>
          <a:p>
            <a:endParaRPr kumimoji="1" lang="en-US" altLang="ja-JP" dirty="0" smtClean="0"/>
          </a:p>
          <a:p>
            <a:r>
              <a:rPr kumimoji="1" lang="ja-JP" altLang="en-US" dirty="0" smtClean="0"/>
              <a:t>（クリック）</a:t>
            </a:r>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11</a:t>
            </a:fld>
            <a:endParaRPr kumimoji="1" lang="ja-JP" altLang="en-US"/>
          </a:p>
        </p:txBody>
      </p:sp>
    </p:spTree>
    <p:extLst>
      <p:ext uri="{BB962C8B-B14F-4D97-AF65-F5344CB8AC3E}">
        <p14:creationId xmlns:p14="http://schemas.microsoft.com/office/powerpoint/2010/main" val="383793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お母さん：着いたわよ。ここで、</a:t>
            </a:r>
            <a:r>
              <a:rPr kumimoji="1" lang="ja-JP" altLang="en-US" dirty="0" err="1" smtClean="0"/>
              <a:t>けんちゃんの</a:t>
            </a:r>
            <a:r>
              <a:rPr kumimoji="1" lang="ja-JP" altLang="en-US" dirty="0" smtClean="0"/>
              <a:t>おむつを替えましょうね。</a:t>
            </a:r>
            <a:endParaRPr kumimoji="1" lang="en-US" altLang="ja-JP" dirty="0" smtClean="0"/>
          </a:p>
          <a:p>
            <a:r>
              <a:rPr kumimoji="1" lang="ja-JP" altLang="en-US" dirty="0" smtClean="0"/>
              <a:t>あいちゃ</a:t>
            </a:r>
            <a:r>
              <a:rPr kumimoji="1" lang="ja-JP" altLang="en-US" dirty="0" err="1" smtClean="0"/>
              <a:t>ん</a:t>
            </a:r>
            <a:r>
              <a:rPr kumimoji="1" lang="ja-JP" altLang="en-US" dirty="0" smtClean="0"/>
              <a:t>：あいちゃ</a:t>
            </a:r>
            <a:r>
              <a:rPr kumimoji="1" lang="ja-JP" altLang="en-US" dirty="0" err="1" smtClean="0"/>
              <a:t>んも</a:t>
            </a:r>
            <a:r>
              <a:rPr kumimoji="1" lang="ja-JP" altLang="en-US" dirty="0" smtClean="0"/>
              <a:t>一緒に行っていいの？</a:t>
            </a:r>
            <a:endParaRPr kumimoji="1" lang="en-US" altLang="ja-JP" dirty="0" smtClean="0"/>
          </a:p>
          <a:p>
            <a:r>
              <a:rPr kumimoji="1" lang="ja-JP" altLang="en-US" dirty="0" smtClean="0"/>
              <a:t>お母さん：いいわよ。</a:t>
            </a:r>
            <a:endParaRPr kumimoji="1" lang="en-US" altLang="ja-JP" dirty="0" smtClean="0"/>
          </a:p>
          <a:p>
            <a:endParaRPr kumimoji="1" lang="en-US" altLang="ja-JP" dirty="0" smtClean="0"/>
          </a:p>
          <a:p>
            <a:r>
              <a:rPr kumimoji="1" lang="ja-JP" altLang="en-US" dirty="0" smtClean="0"/>
              <a:t>ナレーター：お母さんがけ</a:t>
            </a:r>
            <a:r>
              <a:rPr kumimoji="1" lang="ja-JP" altLang="en-US" dirty="0" err="1" smtClean="0"/>
              <a:t>んちゃんの</a:t>
            </a:r>
            <a:r>
              <a:rPr kumimoji="1" lang="ja-JP" altLang="en-US" dirty="0" smtClean="0"/>
              <a:t>おむつを替えている間、あいちゃんは、絵本を見て待つことができました。</a:t>
            </a:r>
            <a:endParaRPr kumimoji="1" lang="en-US" altLang="ja-JP" dirty="0" smtClean="0"/>
          </a:p>
          <a:p>
            <a:endParaRPr kumimoji="1" lang="en-US" altLang="ja-JP" dirty="0" smtClean="0"/>
          </a:p>
          <a:p>
            <a:r>
              <a:rPr kumimoji="1" lang="ja-JP" altLang="en-US" dirty="0" smtClean="0"/>
              <a:t>（クリック）</a:t>
            </a:r>
            <a:endParaRPr kumimoji="1" lang="en-US" altLang="ja-JP" dirty="0" smtClean="0"/>
          </a:p>
          <a:p>
            <a:endParaRPr kumimoji="1" lang="en-US" altLang="ja-JP" dirty="0" smtClean="0"/>
          </a:p>
          <a:p>
            <a:r>
              <a:rPr kumimoji="1" lang="ja-JP" altLang="en-US" dirty="0" smtClean="0"/>
              <a:t>＜参考＞</a:t>
            </a:r>
            <a:endParaRPr kumimoji="1" lang="en-US" altLang="ja-JP" dirty="0" smtClean="0"/>
          </a:p>
          <a:p>
            <a:r>
              <a:rPr kumimoji="1" lang="ja-JP" altLang="en-US" dirty="0" smtClean="0"/>
              <a:t>赤ちゃんの駅：この写真は、福岡市役所の１階です。</a:t>
            </a:r>
            <a:endParaRPr kumimoji="1" lang="en-US" altLang="ja-JP" dirty="0" smtClean="0"/>
          </a:p>
          <a:p>
            <a:r>
              <a:rPr kumimoji="1" lang="ja-JP" altLang="en-US" dirty="0" smtClean="0"/>
              <a:t>　　　　　　　　　赤ちゃんの駅は、赤ちゃんの授乳、おむつ交換スペースなどがある施設で、旗やステッカー、のぼりなどの目印があります。</a:t>
            </a:r>
            <a:endParaRPr kumimoji="1" lang="en-US" altLang="ja-JP" dirty="0" smtClean="0"/>
          </a:p>
          <a:p>
            <a:r>
              <a:rPr kumimoji="1" lang="ja-JP" altLang="en-US" dirty="0" smtClean="0"/>
              <a:t>　　　　　　　　　</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12</a:t>
            </a:fld>
            <a:endParaRPr kumimoji="1" lang="ja-JP" altLang="en-US"/>
          </a:p>
        </p:txBody>
      </p:sp>
    </p:spTree>
    <p:extLst>
      <p:ext uri="{BB962C8B-B14F-4D97-AF65-F5344CB8AC3E}">
        <p14:creationId xmlns:p14="http://schemas.microsoft.com/office/powerpoint/2010/main" val="1799404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お母さん：</a:t>
            </a:r>
            <a:r>
              <a:rPr kumimoji="1" lang="ja-JP" altLang="en-US" dirty="0" err="1" smtClean="0"/>
              <a:t>けんちゃんの</a:t>
            </a:r>
            <a:r>
              <a:rPr kumimoji="1" lang="ja-JP" altLang="en-US" dirty="0" smtClean="0"/>
              <a:t>おむつもきれいになったし、お買い物に行きましょうか！</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あいちゃ</a:t>
            </a:r>
            <a:r>
              <a:rPr kumimoji="1" lang="ja-JP" altLang="en-US" dirty="0" err="1" smtClean="0"/>
              <a:t>ん</a:t>
            </a:r>
            <a:r>
              <a:rPr kumimoji="1" lang="ja-JP" altLang="en-US" dirty="0" smtClean="0"/>
              <a:t>：行こう、行こう！</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ナレーター：あいちゃ</a:t>
            </a:r>
            <a:r>
              <a:rPr kumimoji="1" lang="ja-JP" altLang="en-US" dirty="0" err="1" smtClean="0"/>
              <a:t>んは</a:t>
            </a:r>
            <a:r>
              <a:rPr kumimoji="1" lang="ja-JP" altLang="en-US" dirty="0" smtClean="0"/>
              <a:t>、元気よく返事をして、歩きだしました。</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（少し間）</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まちの中には、人に優しく、誰もが使いやすい物が、たくさんあります。</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みんなが笑顔で暮らせる優しいまちにしたいですね。</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（クリック）</a:t>
            </a:r>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13</a:t>
            </a:fld>
            <a:endParaRPr kumimoji="1" lang="ja-JP" altLang="en-US"/>
          </a:p>
        </p:txBody>
      </p:sp>
    </p:spTree>
    <p:extLst>
      <p:ext uri="{BB962C8B-B14F-4D97-AF65-F5344CB8AC3E}">
        <p14:creationId xmlns:p14="http://schemas.microsoft.com/office/powerpoint/2010/main" val="3645405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「おしまい」</a:t>
            </a:r>
            <a:endParaRPr kumimoji="1" lang="en-US" altLang="ja-JP" dirty="0" smtClean="0"/>
          </a:p>
          <a:p>
            <a:endParaRPr kumimoji="1" lang="en-US" altLang="ja-JP" dirty="0" smtClean="0"/>
          </a:p>
          <a:p>
            <a:r>
              <a:rPr kumimoji="1" lang="ja-JP" altLang="en-US" dirty="0" smtClean="0"/>
              <a:t>（クリック）</a:t>
            </a:r>
            <a:endParaRPr kumimoji="1" lang="en-US" altLang="ja-JP" dirty="0" smtClean="0"/>
          </a:p>
          <a:p>
            <a:endParaRPr kumimoji="1" lang="en-US" altLang="ja-JP" dirty="0" smtClean="0"/>
          </a:p>
          <a:p>
            <a:r>
              <a:rPr kumimoji="1" lang="ja-JP" altLang="en-US" dirty="0" smtClean="0"/>
              <a:t>＊以下に　</a:t>
            </a:r>
            <a:r>
              <a:rPr kumimoji="1" lang="en-US" altLang="ja-JP" dirty="0" smtClean="0"/>
              <a:t>《</a:t>
            </a:r>
            <a:r>
              <a:rPr kumimoji="1" lang="ja-JP" altLang="en-US" dirty="0" smtClean="0"/>
              <a:t>もっとしっているかなクイズ</a:t>
            </a:r>
            <a:r>
              <a:rPr kumimoji="1" lang="en-US" altLang="ja-JP" dirty="0" smtClean="0"/>
              <a:t>》</a:t>
            </a:r>
            <a:r>
              <a:rPr kumimoji="1" lang="ja-JP" altLang="en-US" dirty="0" smtClean="0"/>
              <a:t>が続きます。</a:t>
            </a:r>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14</a:t>
            </a:fld>
            <a:endParaRPr kumimoji="1" lang="ja-JP" altLang="en-US"/>
          </a:p>
        </p:txBody>
      </p:sp>
    </p:spTree>
    <p:extLst>
      <p:ext uri="{BB962C8B-B14F-4D97-AF65-F5344CB8AC3E}">
        <p14:creationId xmlns:p14="http://schemas.microsoft.com/office/powerpoint/2010/main" val="665099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「もっとしっているか</a:t>
            </a:r>
            <a:r>
              <a:rPr kumimoji="1" lang="ja-JP" altLang="en-US" dirty="0" err="1" smtClean="0"/>
              <a:t>な</a:t>
            </a:r>
            <a:r>
              <a:rPr kumimoji="1" lang="ja-JP" altLang="en-US" dirty="0" smtClean="0"/>
              <a:t>クイズ」</a:t>
            </a:r>
            <a:endParaRPr kumimoji="1" lang="en-US" altLang="ja-JP" dirty="0" smtClean="0"/>
          </a:p>
          <a:p>
            <a:endParaRPr kumimoji="1" lang="en-US" altLang="ja-JP" dirty="0" smtClean="0"/>
          </a:p>
          <a:p>
            <a:r>
              <a:rPr kumimoji="1" lang="ja-JP" altLang="ja-JP" sz="1200" kern="1200" dirty="0" smtClean="0">
                <a:solidFill>
                  <a:schemeClr val="tx1"/>
                </a:solidFill>
                <a:effectLst/>
                <a:latin typeface="+mn-lt"/>
                <a:ea typeface="+mn-ea"/>
                <a:cs typeface="+mn-cs"/>
              </a:rPr>
              <a:t>街の中には、人に優しく、誰もが使いやすい物がもっとあります。</a:t>
            </a:r>
          </a:p>
          <a:p>
            <a:r>
              <a:rPr kumimoji="1" lang="en-US"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　　　　　</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見たことあるかな？知っているかな？</a:t>
            </a: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（クリック）</a:t>
            </a:r>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15</a:t>
            </a:fld>
            <a:endParaRPr kumimoji="1" lang="ja-JP" altLang="en-US"/>
          </a:p>
        </p:txBody>
      </p:sp>
    </p:spTree>
    <p:extLst>
      <p:ext uri="{BB962C8B-B14F-4D97-AF65-F5344CB8AC3E}">
        <p14:creationId xmlns:p14="http://schemas.microsoft.com/office/powerpoint/2010/main" val="2900673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このトイレは中がとても広いですね。どうしてでしょう？</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en-US" dirty="0" smtClean="0"/>
              <a:t>多機能トイレ：地下街にあるトイレです。誰でも安心して使えるように、広いスペースと細かい気配りのある施設が整っています。</a:t>
            </a:r>
            <a:endParaRPr kumimoji="1" lang="en-US" altLang="ja-JP" dirty="0" smtClean="0"/>
          </a:p>
          <a:p>
            <a:r>
              <a:rPr kumimoji="1" lang="ja-JP" altLang="en-US" dirty="0" smtClean="0"/>
              <a:t>　　　　　　　　</a:t>
            </a:r>
            <a:r>
              <a:rPr kumimoji="1" lang="ja-JP" altLang="en-US" baseline="0" dirty="0" smtClean="0"/>
              <a:t> 　</a:t>
            </a:r>
            <a:r>
              <a:rPr kumimoji="1" lang="ja-JP" altLang="en-US" dirty="0" smtClean="0"/>
              <a:t>大人が横になることができる大きさのベットがあります。</a:t>
            </a:r>
            <a:endParaRPr kumimoji="1" lang="en-US" altLang="ja-JP" dirty="0" smtClean="0"/>
          </a:p>
          <a:p>
            <a:endParaRPr kumimoji="1" lang="en-US" altLang="ja-JP" dirty="0" smtClean="0"/>
          </a:p>
          <a:p>
            <a:r>
              <a:rPr kumimoji="1" lang="ja-JP" altLang="en-US" dirty="0" smtClean="0"/>
              <a:t>（クリック）</a:t>
            </a:r>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16</a:t>
            </a:fld>
            <a:endParaRPr kumimoji="1" lang="ja-JP" altLang="en-US"/>
          </a:p>
        </p:txBody>
      </p:sp>
    </p:spTree>
    <p:extLst>
      <p:ext uri="{BB962C8B-B14F-4D97-AF65-F5344CB8AC3E}">
        <p14:creationId xmlns:p14="http://schemas.microsoft.com/office/powerpoint/2010/main" val="4209428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地下鉄の階段には、高さの違う手すりが２つ付いています。どうしてか</a:t>
            </a:r>
            <a:r>
              <a:rPr kumimoji="1" lang="ja-JP" altLang="ja-JP" sz="1200" kern="1200" dirty="0" err="1" smtClean="0">
                <a:solidFill>
                  <a:schemeClr val="tx1"/>
                </a:solidFill>
                <a:effectLst/>
                <a:latin typeface="+mn-lt"/>
                <a:ea typeface="+mn-ea"/>
                <a:cs typeface="+mn-cs"/>
              </a:rPr>
              <a:t>な</a:t>
            </a:r>
            <a:r>
              <a:rPr kumimoji="1" lang="ja-JP" altLang="ja-JP" sz="1200" kern="1200" dirty="0" smtClean="0">
                <a:solidFill>
                  <a:schemeClr val="tx1"/>
                </a:solidFill>
                <a:effectLst/>
                <a:latin typeface="+mn-lt"/>
                <a:ea typeface="+mn-ea"/>
                <a:cs typeface="+mn-cs"/>
              </a:rPr>
              <a:t>？</a:t>
            </a: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階段：背の低い人に配慮して、２段の手すりを設置しています。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（クリック）</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17</a:t>
            </a:fld>
            <a:endParaRPr kumimoji="1" lang="ja-JP" altLang="en-US"/>
          </a:p>
        </p:txBody>
      </p:sp>
    </p:spTree>
    <p:extLst>
      <p:ext uri="{BB962C8B-B14F-4D97-AF65-F5344CB8AC3E}">
        <p14:creationId xmlns:p14="http://schemas.microsoft.com/office/powerpoint/2010/main" val="1311780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この案内板は、触るとでこぼこしています。どうやって使うのかな？どんな人が使うのかな？</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触(</a:t>
            </a:r>
            <a:r>
              <a:rPr kumimoji="1" lang="ja-JP" altLang="en-US" sz="1200" kern="1200" dirty="0" err="1" smtClean="0">
                <a:solidFill>
                  <a:schemeClr val="tx1"/>
                </a:solidFill>
                <a:effectLst/>
                <a:latin typeface="+mn-lt"/>
                <a:ea typeface="+mn-ea"/>
                <a:cs typeface="+mn-cs"/>
              </a:rPr>
              <a:t>しょく</a:t>
            </a:r>
            <a:r>
              <a:rPr kumimoji="1" lang="en-US" altLang="ja-JP" sz="1200" kern="1200" dirty="0" smtClean="0">
                <a:solidFill>
                  <a:schemeClr val="tx1"/>
                </a:solidFill>
                <a:effectLst/>
                <a:latin typeface="+mn-lt"/>
                <a:ea typeface="+mn-ea"/>
                <a:cs typeface="+mn-cs"/>
              </a:rPr>
              <a:t>)知(</a:t>
            </a:r>
            <a:r>
              <a:rPr kumimoji="1" lang="ja-JP" altLang="en-US" sz="1200" kern="1200" dirty="0" smtClean="0">
                <a:solidFill>
                  <a:schemeClr val="tx1"/>
                </a:solidFill>
                <a:effectLst/>
                <a:latin typeface="+mn-lt"/>
                <a:ea typeface="+mn-ea"/>
                <a:cs typeface="+mn-cs"/>
              </a:rPr>
              <a:t>ち</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案内版：表面にでこぼこがあり、視覚に障がいがある人が指先で触れて形などを確かめることのできる図です。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ボタン操作で、案内所、トイレ、改札口などを、音声で案内してくれます。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高さも、車いすの人と、立って見る人の中間の高さになっています。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en-US" dirty="0" smtClean="0"/>
              <a:t>（クリック）</a:t>
            </a:r>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18</a:t>
            </a:fld>
            <a:endParaRPr kumimoji="1" lang="ja-JP" altLang="en-US"/>
          </a:p>
        </p:txBody>
      </p:sp>
    </p:spTree>
    <p:extLst>
      <p:ext uri="{BB962C8B-B14F-4D97-AF65-F5344CB8AC3E}">
        <p14:creationId xmlns:p14="http://schemas.microsoft.com/office/powerpoint/2010/main" val="21292041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地下鉄のつり革です。高さが違うのが分かりますか？どうして、高いつり革と低いつり革があるんだろう？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en-US" dirty="0" smtClean="0"/>
              <a:t>高さの異なるつり革：</a:t>
            </a:r>
            <a:r>
              <a:rPr kumimoji="1" lang="ja-JP" altLang="ja-JP" sz="1200" kern="1200" dirty="0" smtClean="0">
                <a:solidFill>
                  <a:schemeClr val="tx1"/>
                </a:solidFill>
                <a:effectLst/>
                <a:latin typeface="+mn-lt"/>
                <a:ea typeface="+mn-ea"/>
                <a:cs typeface="+mn-cs"/>
              </a:rPr>
              <a:t>背丈の違いに対応するための工夫がされています。</a:t>
            </a:r>
          </a:p>
          <a:p>
            <a:endParaRPr kumimoji="1" lang="en-US" altLang="ja-JP" dirty="0" smtClean="0"/>
          </a:p>
          <a:p>
            <a:r>
              <a:rPr kumimoji="1" lang="ja-JP" altLang="en-US" dirty="0" smtClean="0"/>
              <a:t>（クリック）</a:t>
            </a:r>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19</a:t>
            </a:fld>
            <a:endParaRPr kumimoji="1" lang="ja-JP" altLang="en-US"/>
          </a:p>
        </p:txBody>
      </p:sp>
    </p:spTree>
    <p:extLst>
      <p:ext uri="{BB962C8B-B14F-4D97-AF65-F5344CB8AC3E}">
        <p14:creationId xmlns:p14="http://schemas.microsoft.com/office/powerpoint/2010/main" val="161292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ナレーター：あいちゃ</a:t>
            </a:r>
            <a:r>
              <a:rPr kumimoji="1" lang="ja-JP" altLang="en-US" dirty="0" err="1" smtClean="0"/>
              <a:t>んは</a:t>
            </a:r>
            <a:r>
              <a:rPr kumimoji="1" lang="ja-JP" altLang="en-US" dirty="0" smtClean="0"/>
              <a:t>今日、お母さんと弟のけんちゃんとおでかけです。</a:t>
            </a:r>
            <a:endParaRPr kumimoji="1" lang="en-US" altLang="ja-JP" dirty="0" smtClean="0"/>
          </a:p>
          <a:p>
            <a:r>
              <a:rPr kumimoji="1" lang="ja-JP" altLang="en-US" dirty="0" smtClean="0"/>
              <a:t>　　　　　　天神へお買い物に行きます。</a:t>
            </a:r>
            <a:endParaRPr kumimoji="1" lang="en-US" altLang="ja-JP" dirty="0" smtClean="0"/>
          </a:p>
          <a:p>
            <a:endParaRPr kumimoji="1" lang="en-US" altLang="ja-JP" dirty="0" smtClean="0"/>
          </a:p>
          <a:p>
            <a:r>
              <a:rPr kumimoji="1" lang="ja-JP" altLang="en-US" dirty="0" smtClean="0"/>
              <a:t>お母さん：今日は、地下鉄に乗っていこうね。</a:t>
            </a:r>
            <a:endParaRPr kumimoji="1" lang="en-US" altLang="ja-JP" dirty="0" smtClean="0"/>
          </a:p>
          <a:p>
            <a:r>
              <a:rPr kumimoji="1" lang="ja-JP" altLang="en-US" dirty="0" smtClean="0"/>
              <a:t>あいちゃ</a:t>
            </a:r>
            <a:r>
              <a:rPr kumimoji="1" lang="ja-JP" altLang="en-US" dirty="0" err="1" smtClean="0"/>
              <a:t>ん</a:t>
            </a:r>
            <a:r>
              <a:rPr kumimoji="1" lang="ja-JP" altLang="en-US" dirty="0" smtClean="0"/>
              <a:t>：わ～い！</a:t>
            </a:r>
            <a:endParaRPr kumimoji="1" lang="en-US" altLang="ja-JP" dirty="0" smtClean="0"/>
          </a:p>
          <a:p>
            <a:endParaRPr kumimoji="1" lang="en-US" altLang="ja-JP" dirty="0" smtClean="0"/>
          </a:p>
          <a:p>
            <a:r>
              <a:rPr kumimoji="1" lang="ja-JP" altLang="en-US" dirty="0" smtClean="0"/>
              <a:t>（クリック）</a:t>
            </a:r>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2</a:t>
            </a:fld>
            <a:endParaRPr kumimoji="1" lang="ja-JP" altLang="en-US"/>
          </a:p>
        </p:txBody>
      </p:sp>
    </p:spTree>
    <p:extLst>
      <p:ext uri="{BB962C8B-B14F-4D97-AF65-F5344CB8AC3E}">
        <p14:creationId xmlns:p14="http://schemas.microsoft.com/office/powerpoint/2010/main" val="3900500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地下鉄では、</a:t>
            </a:r>
            <a:r>
              <a:rPr kumimoji="1" lang="ja-JP" altLang="ja-JP" sz="1200" kern="1200" dirty="0" smtClean="0">
                <a:solidFill>
                  <a:schemeClr val="tx1"/>
                </a:solidFill>
                <a:effectLst/>
                <a:latin typeface="+mn-lt"/>
                <a:ea typeface="+mn-ea"/>
                <a:cs typeface="+mn-cs"/>
              </a:rPr>
              <a:t>日本語の他にも英語・中国語・韓国語で行先を案内しています。どうしてか</a:t>
            </a:r>
            <a:r>
              <a:rPr kumimoji="1" lang="ja-JP" altLang="ja-JP" sz="1200" kern="1200" dirty="0" err="1" smtClean="0">
                <a:solidFill>
                  <a:schemeClr val="tx1"/>
                </a:solidFill>
                <a:effectLst/>
                <a:latin typeface="+mn-lt"/>
                <a:ea typeface="+mn-ea"/>
                <a:cs typeface="+mn-cs"/>
              </a:rPr>
              <a:t>な</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外国語表記：旅行や仕事などで、たくさんの外国の人が日本に来るようになりました。</a:t>
            </a:r>
          </a:p>
          <a:p>
            <a:r>
              <a:rPr kumimoji="1" lang="ja-JP"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安心して地下鉄やバスに乗ったり、出かけられるように工夫されています。</a:t>
            </a:r>
          </a:p>
          <a:p>
            <a:endParaRPr kumimoji="1" lang="ja-JP" altLang="ja-JP" sz="1200" kern="1200" dirty="0" smtClean="0">
              <a:solidFill>
                <a:schemeClr val="tx1"/>
              </a:solidFill>
              <a:effectLst/>
              <a:latin typeface="+mn-lt"/>
              <a:ea typeface="+mn-ea"/>
              <a:cs typeface="+mn-cs"/>
            </a:endParaRPr>
          </a:p>
          <a:p>
            <a:r>
              <a:rPr kumimoji="1" lang="ja-JP" altLang="en-US" dirty="0" smtClean="0"/>
              <a:t>（クリック）</a:t>
            </a:r>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20</a:t>
            </a:fld>
            <a:endParaRPr kumimoji="1" lang="ja-JP" altLang="en-US"/>
          </a:p>
        </p:txBody>
      </p:sp>
    </p:spTree>
    <p:extLst>
      <p:ext uri="{BB962C8B-B14F-4D97-AF65-F5344CB8AC3E}">
        <p14:creationId xmlns:p14="http://schemas.microsoft.com/office/powerpoint/2010/main" val="3820347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まちの中には、人に優しく、誰もが使いやすい物が、この他にももっとたくさんあります。</a:t>
            </a:r>
          </a:p>
          <a:p>
            <a:r>
              <a:rPr kumimoji="1" lang="ja-JP" altLang="ja-JP" sz="1200" kern="1200" dirty="0" smtClean="0">
                <a:solidFill>
                  <a:schemeClr val="tx1"/>
                </a:solidFill>
                <a:effectLst/>
                <a:latin typeface="+mn-lt"/>
                <a:ea typeface="+mn-ea"/>
                <a:cs typeface="+mn-cs"/>
              </a:rPr>
              <a:t>みなさんも、見つけてみてくださいね。</a:t>
            </a:r>
          </a:p>
          <a:p>
            <a:r>
              <a:rPr kumimoji="1" lang="ja-JP" altLang="ja-JP" sz="1200" kern="1200" dirty="0" smtClean="0">
                <a:solidFill>
                  <a:schemeClr val="tx1"/>
                </a:solidFill>
                <a:effectLst/>
                <a:latin typeface="+mn-lt"/>
                <a:ea typeface="+mn-ea"/>
                <a:cs typeface="+mn-cs"/>
              </a:rPr>
              <a:t>そして、これは何だろう？誰が、どうやって使うんだろう？と考えてみてくださいね。</a:t>
            </a: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おしまい</a:t>
            </a:r>
          </a:p>
          <a:p>
            <a:endParaRPr kumimoji="1" lang="en-US" altLang="ja-JP" dirty="0" smtClean="0"/>
          </a:p>
          <a:p>
            <a:r>
              <a:rPr kumimoji="1" lang="ja-JP" altLang="en-US" dirty="0" smtClean="0"/>
              <a:t>（クリック）</a:t>
            </a:r>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21</a:t>
            </a:fld>
            <a:endParaRPr kumimoji="1" lang="ja-JP" altLang="en-US"/>
          </a:p>
        </p:txBody>
      </p:sp>
    </p:spTree>
    <p:extLst>
      <p:ext uri="{BB962C8B-B14F-4D97-AF65-F5344CB8AC3E}">
        <p14:creationId xmlns:p14="http://schemas.microsoft.com/office/powerpoint/2010/main" val="1823874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あいちゃ</a:t>
            </a:r>
            <a:r>
              <a:rPr kumimoji="1" lang="ja-JP" altLang="en-US" dirty="0" err="1" smtClean="0"/>
              <a:t>ん</a:t>
            </a:r>
            <a:r>
              <a:rPr kumimoji="1" lang="ja-JP" altLang="en-US" dirty="0" smtClean="0"/>
              <a:t>：お母さん、こっちから行こうよ。</a:t>
            </a:r>
            <a:endParaRPr kumimoji="1" lang="en-US" altLang="ja-JP" dirty="0" smtClean="0"/>
          </a:p>
          <a:p>
            <a:r>
              <a:rPr kumimoji="1" lang="ja-JP" altLang="en-US" dirty="0" smtClean="0"/>
              <a:t>お母さん：そうよね。ベビーカーだから、階段じゃない方が通りやすいわね。スロープっていうのよ。</a:t>
            </a:r>
            <a:endParaRPr kumimoji="1" lang="en-US" altLang="ja-JP" dirty="0" smtClean="0"/>
          </a:p>
          <a:p>
            <a:endParaRPr kumimoji="1" lang="en-US" altLang="ja-JP" dirty="0" smtClean="0"/>
          </a:p>
          <a:p>
            <a:r>
              <a:rPr kumimoji="1" lang="ja-JP" altLang="en-US" dirty="0" smtClean="0"/>
              <a:t>（クリック）</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3</a:t>
            </a:fld>
            <a:endParaRPr kumimoji="1" lang="ja-JP" altLang="en-US"/>
          </a:p>
        </p:txBody>
      </p:sp>
    </p:spTree>
    <p:extLst>
      <p:ext uri="{BB962C8B-B14F-4D97-AF65-F5344CB8AC3E}">
        <p14:creationId xmlns:p14="http://schemas.microsoft.com/office/powerpoint/2010/main" val="3450804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ナレーター：あいちゃ</a:t>
            </a:r>
            <a:r>
              <a:rPr kumimoji="1" lang="ja-JP" altLang="en-US" dirty="0" err="1" smtClean="0"/>
              <a:t>んは</a:t>
            </a:r>
            <a:r>
              <a:rPr kumimoji="1" lang="ja-JP" altLang="en-US" dirty="0" smtClean="0"/>
              <a:t>、切符を買うことにしました。</a:t>
            </a:r>
            <a:endParaRPr kumimoji="1" lang="en-US" altLang="ja-JP" dirty="0" smtClean="0"/>
          </a:p>
          <a:p>
            <a:endParaRPr kumimoji="1" lang="en-US" altLang="ja-JP" dirty="0" smtClean="0"/>
          </a:p>
          <a:p>
            <a:r>
              <a:rPr kumimoji="1" lang="ja-JP" altLang="en-US" dirty="0" smtClean="0"/>
              <a:t>あいちゃ</a:t>
            </a:r>
            <a:r>
              <a:rPr kumimoji="1" lang="ja-JP" altLang="en-US" dirty="0" err="1" smtClean="0"/>
              <a:t>ん</a:t>
            </a:r>
            <a:r>
              <a:rPr kumimoji="1" lang="ja-JP" altLang="en-US" dirty="0" smtClean="0"/>
              <a:t>：わ～！いろんなボタンがあるね。</a:t>
            </a:r>
            <a:endParaRPr kumimoji="1" lang="en-US" altLang="ja-JP" dirty="0" smtClean="0"/>
          </a:p>
          <a:p>
            <a:r>
              <a:rPr kumimoji="1" lang="ja-JP" altLang="en-US" dirty="0" smtClean="0"/>
              <a:t>お母さん：（クリック）これはね、目が不自由でも、自分で切符が買えるように教えてくれるのよ。</a:t>
            </a:r>
            <a:endParaRPr kumimoji="1" lang="en-US" altLang="ja-JP" dirty="0" smtClean="0"/>
          </a:p>
          <a:p>
            <a:endParaRPr kumimoji="1" lang="en-US" altLang="ja-JP" dirty="0" smtClean="0"/>
          </a:p>
          <a:p>
            <a:r>
              <a:rPr kumimoji="1" lang="ja-JP" altLang="en-US" dirty="0" smtClean="0"/>
              <a:t>（クリック）</a:t>
            </a:r>
            <a:endParaRPr kumimoji="1" lang="en-US" altLang="ja-JP" dirty="0" smtClean="0"/>
          </a:p>
          <a:p>
            <a:endParaRPr kumimoji="1" lang="en-US" altLang="ja-JP" dirty="0" smtClean="0"/>
          </a:p>
          <a:p>
            <a:r>
              <a:rPr kumimoji="1" lang="ja-JP" altLang="en-US" dirty="0" smtClean="0"/>
              <a:t>＜参考＞</a:t>
            </a:r>
            <a:endParaRPr kumimoji="1" lang="en-US" altLang="ja-JP" dirty="0" smtClean="0"/>
          </a:p>
          <a:p>
            <a:r>
              <a:rPr kumimoji="1" lang="ja-JP" altLang="en-US" dirty="0" smtClean="0"/>
              <a:t>音声案内：テンキーの＊を押すと、音声ガイダンスがはじまります。テンキーで金額の数字を押すと切符を購入できます。</a:t>
            </a:r>
            <a:endParaRPr kumimoji="1" lang="en-US" altLang="ja-JP" dirty="0" smtClean="0"/>
          </a:p>
          <a:p>
            <a:r>
              <a:rPr kumimoji="1" lang="ja-JP" altLang="en-US" dirty="0" smtClean="0"/>
              <a:t>発券機：視覚に障がいがある人のための点字表示、車いすの人が使いやすいようにボタンや金銭投入口の高さを配慮するなど工夫しています。</a:t>
            </a:r>
            <a:endParaRPr kumimoji="1" lang="en-US" altLang="ja-JP" dirty="0" smtClean="0"/>
          </a:p>
          <a:p>
            <a:r>
              <a:rPr kumimoji="1" lang="ja-JP" altLang="en-US" dirty="0" smtClean="0"/>
              <a:t>　　　　　　車いすの人が楽に利用できるよう低い位置に傾斜しています。</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4</a:t>
            </a:fld>
            <a:endParaRPr kumimoji="1" lang="ja-JP" altLang="en-US"/>
          </a:p>
        </p:txBody>
      </p:sp>
    </p:spTree>
    <p:extLst>
      <p:ext uri="{BB962C8B-B14F-4D97-AF65-F5344CB8AC3E}">
        <p14:creationId xmlns:p14="http://schemas.microsoft.com/office/powerpoint/2010/main" val="126187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お母さん：あいちゃ</a:t>
            </a:r>
            <a:r>
              <a:rPr kumimoji="1" lang="ja-JP" altLang="en-US" dirty="0" err="1" smtClean="0"/>
              <a:t>ん</a:t>
            </a:r>
            <a:r>
              <a:rPr kumimoji="1" lang="ja-JP" altLang="en-US" dirty="0" smtClean="0"/>
              <a:t>、広い改札口を通りましょう。</a:t>
            </a:r>
            <a:endParaRPr kumimoji="1" lang="en-US" altLang="ja-JP" dirty="0" smtClean="0"/>
          </a:p>
          <a:p>
            <a:r>
              <a:rPr kumimoji="1" lang="ja-JP" altLang="en-US" dirty="0" smtClean="0"/>
              <a:t>あいちゃ</a:t>
            </a:r>
            <a:r>
              <a:rPr kumimoji="1" lang="ja-JP" altLang="en-US" dirty="0" err="1" smtClean="0"/>
              <a:t>ん</a:t>
            </a:r>
            <a:r>
              <a:rPr kumimoji="1" lang="ja-JP" altLang="en-US" dirty="0" smtClean="0"/>
              <a:t>：どうして？</a:t>
            </a:r>
            <a:endParaRPr kumimoji="1" lang="en-US" altLang="ja-JP" dirty="0" smtClean="0"/>
          </a:p>
          <a:p>
            <a:r>
              <a:rPr kumimoji="1" lang="ja-JP" altLang="en-US" dirty="0" smtClean="0"/>
              <a:t>お母さん：ベビーカーも一緒に通れるように</a:t>
            </a:r>
            <a:r>
              <a:rPr kumimoji="1" lang="ja-JP" altLang="en-US" dirty="0" err="1" smtClean="0"/>
              <a:t>よ</a:t>
            </a:r>
            <a:r>
              <a:rPr kumimoji="1" lang="ja-JP" altLang="en-US" dirty="0" smtClean="0"/>
              <a:t>。</a:t>
            </a:r>
            <a:endParaRPr kumimoji="1" lang="en-US" altLang="ja-JP" dirty="0" smtClean="0"/>
          </a:p>
          <a:p>
            <a:r>
              <a:rPr kumimoji="1" lang="ja-JP" altLang="en-US" dirty="0" smtClean="0"/>
              <a:t>あいちゃ</a:t>
            </a:r>
            <a:r>
              <a:rPr kumimoji="1" lang="ja-JP" altLang="en-US" dirty="0" err="1" smtClean="0"/>
              <a:t>ん</a:t>
            </a:r>
            <a:r>
              <a:rPr kumimoji="1" lang="ja-JP" altLang="en-US" dirty="0" smtClean="0"/>
              <a:t>：うん！</a:t>
            </a:r>
            <a:endParaRPr kumimoji="1" lang="en-US" altLang="ja-JP" dirty="0" smtClean="0"/>
          </a:p>
          <a:p>
            <a:endParaRPr kumimoji="1" lang="en-US" altLang="ja-JP" dirty="0" smtClean="0"/>
          </a:p>
          <a:p>
            <a:r>
              <a:rPr kumimoji="1" lang="ja-JP" altLang="en-US" dirty="0" smtClean="0"/>
              <a:t>（クリック）</a:t>
            </a:r>
            <a:endParaRPr kumimoji="1" lang="en-US" altLang="ja-JP" dirty="0" smtClean="0"/>
          </a:p>
          <a:p>
            <a:endParaRPr kumimoji="1" lang="en-US" altLang="ja-JP" dirty="0" smtClean="0"/>
          </a:p>
          <a:p>
            <a:r>
              <a:rPr kumimoji="1" lang="ja-JP" altLang="en-US" dirty="0" smtClean="0"/>
              <a:t>＜参考＞</a:t>
            </a:r>
            <a:endParaRPr kumimoji="1" lang="en-US" altLang="ja-JP" dirty="0" smtClean="0"/>
          </a:p>
          <a:p>
            <a:r>
              <a:rPr kumimoji="1" lang="ja-JP" altLang="en-US" dirty="0" smtClean="0"/>
              <a:t>改札：福岡市営地下鉄全駅に拡幅改札機があり、車いすやベビーカーなどでも楽に通ることができます。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5</a:t>
            </a:fld>
            <a:endParaRPr kumimoji="1" lang="ja-JP" altLang="en-US"/>
          </a:p>
        </p:txBody>
      </p:sp>
    </p:spTree>
    <p:extLst>
      <p:ext uri="{BB962C8B-B14F-4D97-AF65-F5344CB8AC3E}">
        <p14:creationId xmlns:p14="http://schemas.microsoft.com/office/powerpoint/2010/main" val="54397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ナレーター：エレベーター乗り場に行くと、</a:t>
            </a:r>
            <a:endParaRPr kumimoji="1" lang="en-US" altLang="ja-JP" dirty="0" smtClean="0"/>
          </a:p>
          <a:p>
            <a:r>
              <a:rPr kumimoji="1" lang="ja-JP" altLang="en-US" dirty="0" smtClean="0"/>
              <a:t>　　　　　　　（クリック）車いすのおじさんがエレベーターを待っていました。</a:t>
            </a:r>
            <a:endParaRPr kumimoji="1" lang="en-US" altLang="ja-JP" dirty="0" smtClean="0"/>
          </a:p>
          <a:p>
            <a:endParaRPr kumimoji="1" lang="en-US" altLang="ja-JP" dirty="0" smtClean="0"/>
          </a:p>
          <a:p>
            <a:r>
              <a:rPr kumimoji="1" lang="ja-JP" altLang="en-US" dirty="0" smtClean="0"/>
              <a:t>エレベーターがやって来ました。</a:t>
            </a:r>
            <a:endParaRPr kumimoji="1" lang="en-US" altLang="ja-JP" dirty="0" smtClean="0"/>
          </a:p>
          <a:p>
            <a:r>
              <a:rPr kumimoji="1" lang="ja-JP" altLang="en-US" dirty="0" smtClean="0"/>
              <a:t>おじさん：一緒にどうぞ。（クリック）</a:t>
            </a:r>
            <a:endParaRPr kumimoji="1" lang="en-US" altLang="ja-JP" dirty="0" smtClean="0"/>
          </a:p>
          <a:p>
            <a:r>
              <a:rPr kumimoji="1" lang="ja-JP" altLang="en-US" dirty="0" smtClean="0"/>
              <a:t>あいちゃ</a:t>
            </a:r>
            <a:r>
              <a:rPr kumimoji="1" lang="ja-JP" altLang="en-US" dirty="0" err="1" smtClean="0"/>
              <a:t>ん</a:t>
            </a:r>
            <a:r>
              <a:rPr kumimoji="1" lang="ja-JP" altLang="en-US" dirty="0" smtClean="0"/>
              <a:t>：ありがとう。</a:t>
            </a:r>
            <a:endParaRPr kumimoji="1" lang="en-US" altLang="ja-JP" dirty="0" smtClean="0"/>
          </a:p>
          <a:p>
            <a:endParaRPr kumimoji="1" lang="en-US" altLang="ja-JP" dirty="0" smtClean="0"/>
          </a:p>
          <a:p>
            <a:r>
              <a:rPr kumimoji="1" lang="ja-JP" altLang="en-US" dirty="0" smtClean="0"/>
              <a:t>（クリック）</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6</a:t>
            </a:fld>
            <a:endParaRPr kumimoji="1" lang="ja-JP" altLang="en-US"/>
          </a:p>
        </p:txBody>
      </p:sp>
    </p:spTree>
    <p:extLst>
      <p:ext uri="{BB962C8B-B14F-4D97-AF65-F5344CB8AC3E}">
        <p14:creationId xmlns:p14="http://schemas.microsoft.com/office/powerpoint/2010/main" val="3814304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あいちゃ</a:t>
            </a:r>
            <a:r>
              <a:rPr kumimoji="1" lang="ja-JP" altLang="en-US" dirty="0" err="1" smtClean="0"/>
              <a:t>ん</a:t>
            </a:r>
            <a:r>
              <a:rPr kumimoji="1" lang="ja-JP" altLang="en-US" dirty="0" smtClean="0"/>
              <a:t>：エレベーターの中、広いね。</a:t>
            </a:r>
            <a:endParaRPr kumimoji="1" lang="en-US" altLang="ja-JP" dirty="0" smtClean="0"/>
          </a:p>
          <a:p>
            <a:r>
              <a:rPr kumimoji="1" lang="ja-JP" altLang="en-US" dirty="0" smtClean="0"/>
              <a:t>　　　　　　　見て！（クリック）こっちのボタンは私の手が届くところにあるよ。</a:t>
            </a:r>
            <a:endParaRPr kumimoji="1" lang="en-US" altLang="ja-JP" dirty="0" smtClean="0"/>
          </a:p>
          <a:p>
            <a:r>
              <a:rPr kumimoji="1" lang="ja-JP" altLang="en-US" dirty="0" smtClean="0"/>
              <a:t>おじさん：そうだよ。車いすやベビーカーでも楽に入るために、広くしてあるんだよ。</a:t>
            </a:r>
            <a:endParaRPr kumimoji="1" lang="en-US" altLang="ja-JP" dirty="0" smtClean="0"/>
          </a:p>
          <a:p>
            <a:r>
              <a:rPr kumimoji="1" lang="ja-JP" altLang="en-US" dirty="0" smtClean="0"/>
              <a:t>　　　　　　ドアだって長い時間開いているだろう。車いすで入るには時間がかかるからね。</a:t>
            </a:r>
            <a:endParaRPr kumimoji="1" lang="en-US" altLang="ja-JP" dirty="0" smtClean="0"/>
          </a:p>
          <a:p>
            <a:r>
              <a:rPr kumimoji="1" lang="ja-JP" altLang="en-US" dirty="0" smtClean="0"/>
              <a:t>あいちゃ</a:t>
            </a:r>
            <a:r>
              <a:rPr kumimoji="1" lang="ja-JP" altLang="en-US" dirty="0" err="1" smtClean="0"/>
              <a:t>ん</a:t>
            </a:r>
            <a:r>
              <a:rPr kumimoji="1" lang="ja-JP" altLang="en-US" dirty="0" smtClean="0"/>
              <a:t>：おじさん、教えてくれてありがとう。</a:t>
            </a:r>
            <a:endParaRPr kumimoji="1" lang="en-US" altLang="ja-JP" dirty="0" smtClean="0"/>
          </a:p>
          <a:p>
            <a:r>
              <a:rPr kumimoji="1" lang="ja-JP" altLang="en-US" dirty="0" smtClean="0"/>
              <a:t>おじさん：どういたしまして。</a:t>
            </a:r>
            <a:endParaRPr kumimoji="1" lang="en-US" altLang="ja-JP" dirty="0" smtClean="0"/>
          </a:p>
          <a:p>
            <a:endParaRPr kumimoji="1" lang="en-US" altLang="ja-JP" dirty="0" smtClean="0"/>
          </a:p>
          <a:p>
            <a:r>
              <a:rPr kumimoji="1" lang="ja-JP" altLang="en-US" dirty="0" smtClean="0"/>
              <a:t>（クリック）</a:t>
            </a:r>
            <a:endParaRPr kumimoji="1" lang="ja-JP" altLang="en-US" dirty="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7</a:t>
            </a:fld>
            <a:endParaRPr kumimoji="1" lang="ja-JP" altLang="en-US"/>
          </a:p>
        </p:txBody>
      </p:sp>
    </p:spTree>
    <p:extLst>
      <p:ext uri="{BB962C8B-B14F-4D97-AF65-F5344CB8AC3E}">
        <p14:creationId xmlns:p14="http://schemas.microsoft.com/office/powerpoint/2010/main" val="742173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ナレーター：ホームに着きました。</a:t>
            </a:r>
            <a:endParaRPr kumimoji="1" lang="en-US" altLang="ja-JP" dirty="0" smtClean="0"/>
          </a:p>
          <a:p>
            <a:endParaRPr kumimoji="1" lang="en-US" altLang="ja-JP" dirty="0" smtClean="0"/>
          </a:p>
          <a:p>
            <a:r>
              <a:rPr kumimoji="1" lang="ja-JP" altLang="en-US" dirty="0" smtClean="0"/>
              <a:t>あいちゃ</a:t>
            </a:r>
            <a:r>
              <a:rPr kumimoji="1" lang="ja-JP" altLang="en-US" dirty="0" err="1" smtClean="0"/>
              <a:t>ん</a:t>
            </a:r>
            <a:r>
              <a:rPr kumimoji="1" lang="ja-JP" altLang="en-US" dirty="0" smtClean="0"/>
              <a:t>：黄色のでこぼこは</a:t>
            </a:r>
            <a:r>
              <a:rPr kumimoji="1" lang="ja-JP" altLang="en-US" dirty="0" err="1" smtClean="0"/>
              <a:t>な</a:t>
            </a:r>
            <a:r>
              <a:rPr kumimoji="1" lang="ja-JP" altLang="en-US" dirty="0" smtClean="0"/>
              <a:t>あに？</a:t>
            </a:r>
            <a:endParaRPr kumimoji="1" lang="en-US" altLang="ja-JP"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お母さん：これはね、点字ブロックっていうの。目が不自由な人のためにあるのよ。道路でも見たことがあるわね。</a:t>
            </a:r>
            <a:endParaRPr kumimoji="1" lang="en-US" altLang="ja-JP" dirty="0" smtClean="0"/>
          </a:p>
          <a:p>
            <a:r>
              <a:rPr kumimoji="1" lang="ja-JP" altLang="en-US" dirty="0" smtClean="0"/>
              <a:t>　　　　　　　もうすぐ電車が来るわよ。矢印のところに並んで待ちましょう。</a:t>
            </a:r>
            <a:endParaRPr kumimoji="1" lang="en-US" altLang="ja-JP" dirty="0" smtClean="0"/>
          </a:p>
          <a:p>
            <a:r>
              <a:rPr kumimoji="1" lang="ja-JP" altLang="en-US" dirty="0" smtClean="0"/>
              <a:t>あいちゃ</a:t>
            </a:r>
            <a:r>
              <a:rPr kumimoji="1" lang="ja-JP" altLang="en-US" dirty="0" err="1" smtClean="0"/>
              <a:t>ん</a:t>
            </a:r>
            <a:r>
              <a:rPr kumimoji="1" lang="ja-JP" altLang="en-US" dirty="0" smtClean="0"/>
              <a:t>：（クリック）お母さん、ベビーカーのマークがあるよ。</a:t>
            </a:r>
            <a:endParaRPr kumimoji="1" lang="en-US" altLang="ja-JP" dirty="0" smtClean="0"/>
          </a:p>
          <a:p>
            <a:r>
              <a:rPr kumimoji="1" lang="ja-JP" altLang="en-US" dirty="0" smtClean="0"/>
              <a:t>お母さん：そうね。じゃあ、ここから乗りましょう。</a:t>
            </a:r>
            <a:endParaRPr kumimoji="1" lang="en-US" altLang="ja-JP" dirty="0" smtClean="0"/>
          </a:p>
          <a:p>
            <a:endParaRPr kumimoji="1" lang="en-US" altLang="ja-JP" dirty="0" smtClean="0"/>
          </a:p>
          <a:p>
            <a:r>
              <a:rPr kumimoji="1" lang="ja-JP" altLang="en-US" dirty="0" smtClean="0"/>
              <a:t>ナレーター：地下鉄がやって来ました。</a:t>
            </a:r>
            <a:endParaRPr kumimoji="1" lang="en-US" altLang="ja-JP" dirty="0" smtClean="0"/>
          </a:p>
          <a:p>
            <a:endParaRPr kumimoji="1" lang="en-US" altLang="ja-JP" dirty="0" smtClean="0"/>
          </a:p>
          <a:p>
            <a:r>
              <a:rPr kumimoji="1" lang="ja-JP" altLang="en-US" dirty="0" smtClean="0"/>
              <a:t>（クリック）</a:t>
            </a:r>
            <a:endParaRPr kumimoji="1" lang="en-US" altLang="ja-JP" dirty="0" smtClean="0"/>
          </a:p>
          <a:p>
            <a:endParaRPr kumimoji="1" lang="en-US" altLang="ja-JP" dirty="0" smtClean="0"/>
          </a:p>
          <a:p>
            <a:r>
              <a:rPr kumimoji="1" lang="ja-JP" altLang="en-US" dirty="0" smtClean="0"/>
              <a:t>＜その他＞</a:t>
            </a:r>
            <a:endParaRPr kumimoji="1" lang="en-US" altLang="ja-JP" dirty="0" smtClean="0"/>
          </a:p>
          <a:p>
            <a:r>
              <a:rPr kumimoji="1" lang="ja-JP" altLang="en-US" dirty="0" smtClean="0"/>
              <a:t>ホームドア：ホームからの転落事故を防止する為に、扉がついています。</a:t>
            </a:r>
            <a:endParaRPr kumimoji="1" lang="en-US" altLang="ja-JP" dirty="0" smtClean="0"/>
          </a:p>
          <a:p>
            <a:r>
              <a:rPr kumimoji="1" lang="ja-JP" altLang="en-US" dirty="0" smtClean="0"/>
              <a:t>点字ブロック：丸いでこぼこのブロックは「止まる」を、細長いでこぼこのブロックは「進む」を表しています。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8</a:t>
            </a:fld>
            <a:endParaRPr kumimoji="1" lang="ja-JP" altLang="en-US"/>
          </a:p>
        </p:txBody>
      </p:sp>
    </p:spTree>
    <p:extLst>
      <p:ext uri="{BB962C8B-B14F-4D97-AF65-F5344CB8AC3E}">
        <p14:creationId xmlns:p14="http://schemas.microsoft.com/office/powerpoint/2010/main" val="930620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あいちゃ</a:t>
            </a:r>
            <a:r>
              <a:rPr kumimoji="1" lang="ja-JP" altLang="en-US" dirty="0" err="1" smtClean="0"/>
              <a:t>ん</a:t>
            </a:r>
            <a:r>
              <a:rPr kumimoji="1" lang="ja-JP" altLang="en-US" dirty="0" smtClean="0"/>
              <a:t>：あっ！ここに同じマークがあるよ。</a:t>
            </a:r>
            <a:endParaRPr kumimoji="1" lang="en-US" altLang="ja-JP" dirty="0" smtClean="0"/>
          </a:p>
          <a:p>
            <a:r>
              <a:rPr kumimoji="1" lang="ja-JP" altLang="en-US" dirty="0" smtClean="0"/>
              <a:t>お母さん：そうね。乗る前に見たマークよね。</a:t>
            </a:r>
            <a:endParaRPr kumimoji="1" lang="en-US" altLang="ja-JP" dirty="0" smtClean="0"/>
          </a:p>
          <a:p>
            <a:r>
              <a:rPr kumimoji="1" lang="ja-JP" altLang="en-US" dirty="0" smtClean="0"/>
              <a:t>　　　　　　　この場所は、車いすの人やベビーカーを使っている人が</a:t>
            </a:r>
            <a:endParaRPr kumimoji="1" lang="en-US" altLang="ja-JP" dirty="0" smtClean="0"/>
          </a:p>
          <a:p>
            <a:r>
              <a:rPr kumimoji="1" lang="ja-JP" altLang="en-US" dirty="0" smtClean="0"/>
              <a:t>　　　　　　　安心して乗れるように広く場所がとってあるのよ。</a:t>
            </a:r>
            <a:endParaRPr kumimoji="1" lang="en-US" altLang="ja-JP" dirty="0" smtClean="0"/>
          </a:p>
          <a:p>
            <a:endParaRPr kumimoji="1" lang="en-US" altLang="ja-JP" dirty="0" smtClean="0"/>
          </a:p>
          <a:p>
            <a:r>
              <a:rPr kumimoji="1" lang="ja-JP" altLang="en-US" dirty="0" smtClean="0"/>
              <a:t>（クリック）</a:t>
            </a:r>
            <a:endParaRPr kumimoji="1" lang="en-US" altLang="ja-JP" dirty="0" smtClean="0"/>
          </a:p>
          <a:p>
            <a:endParaRPr kumimoji="1" lang="en-US" altLang="ja-JP" dirty="0" smtClean="0"/>
          </a:p>
          <a:p>
            <a:r>
              <a:rPr kumimoji="1" lang="ja-JP" altLang="en-US" dirty="0" smtClean="0"/>
              <a:t>＜その他＞</a:t>
            </a:r>
            <a:endParaRPr kumimoji="1" lang="en-US" altLang="ja-JP" dirty="0" smtClean="0"/>
          </a:p>
          <a:p>
            <a:r>
              <a:rPr kumimoji="1" lang="ja-JP" altLang="en-US" dirty="0" smtClean="0"/>
              <a:t>車いすスペース：車いすスペースには、手すりが設置されています。手すりの下に、車いすフックベルトが設置されている車両もあります。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254C31B1-9F58-405A-A9E0-6AB1605D3D4D}" type="slidenum">
              <a:rPr kumimoji="1" lang="ja-JP" altLang="en-US" smtClean="0"/>
              <a:t>9</a:t>
            </a:fld>
            <a:endParaRPr kumimoji="1" lang="ja-JP" altLang="en-US"/>
          </a:p>
        </p:txBody>
      </p:sp>
    </p:spTree>
    <p:extLst>
      <p:ext uri="{BB962C8B-B14F-4D97-AF65-F5344CB8AC3E}">
        <p14:creationId xmlns:p14="http://schemas.microsoft.com/office/powerpoint/2010/main" val="2574428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4CD04D8-4590-4462-B767-AB96E14A4733}" type="datetimeFigureOut">
              <a:rPr kumimoji="1" lang="ja-JP" altLang="en-US" smtClean="0"/>
              <a:t>2018/3/7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4A8D5D-C91C-48A7-B3EB-2EF0582C0721}" type="slidenum">
              <a:rPr kumimoji="1" lang="ja-JP" altLang="en-US" smtClean="0"/>
              <a:t>‹#›</a:t>
            </a:fld>
            <a:endParaRPr kumimoji="1" lang="ja-JP" altLang="en-US"/>
          </a:p>
        </p:txBody>
      </p:sp>
    </p:spTree>
    <p:extLst>
      <p:ext uri="{BB962C8B-B14F-4D97-AF65-F5344CB8AC3E}">
        <p14:creationId xmlns:p14="http://schemas.microsoft.com/office/powerpoint/2010/main" val="37892189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4CD04D8-4590-4462-B767-AB96E14A4733}" type="datetimeFigureOut">
              <a:rPr kumimoji="1" lang="ja-JP" altLang="en-US" smtClean="0"/>
              <a:t>2018/3/7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4A8D5D-C91C-48A7-B3EB-2EF0582C0721}" type="slidenum">
              <a:rPr kumimoji="1" lang="ja-JP" altLang="en-US" smtClean="0"/>
              <a:t>‹#›</a:t>
            </a:fld>
            <a:endParaRPr kumimoji="1" lang="ja-JP" altLang="en-US"/>
          </a:p>
        </p:txBody>
      </p:sp>
    </p:spTree>
    <p:extLst>
      <p:ext uri="{BB962C8B-B14F-4D97-AF65-F5344CB8AC3E}">
        <p14:creationId xmlns:p14="http://schemas.microsoft.com/office/powerpoint/2010/main" val="3824997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4CD04D8-4590-4462-B767-AB96E14A4733}" type="datetimeFigureOut">
              <a:rPr kumimoji="1" lang="ja-JP" altLang="en-US" smtClean="0"/>
              <a:t>2018/3/7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4A8D5D-C91C-48A7-B3EB-2EF0582C0721}" type="slidenum">
              <a:rPr kumimoji="1" lang="ja-JP" altLang="en-US" smtClean="0"/>
              <a:t>‹#›</a:t>
            </a:fld>
            <a:endParaRPr kumimoji="1" lang="ja-JP" altLang="en-US"/>
          </a:p>
        </p:txBody>
      </p:sp>
    </p:spTree>
    <p:extLst>
      <p:ext uri="{BB962C8B-B14F-4D97-AF65-F5344CB8AC3E}">
        <p14:creationId xmlns:p14="http://schemas.microsoft.com/office/powerpoint/2010/main" val="978276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4CD04D8-4590-4462-B767-AB96E14A4733}" type="datetimeFigureOut">
              <a:rPr kumimoji="1" lang="ja-JP" altLang="en-US" smtClean="0"/>
              <a:t>2018/3/7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4A8D5D-C91C-48A7-B3EB-2EF0582C0721}" type="slidenum">
              <a:rPr kumimoji="1" lang="ja-JP" altLang="en-US" smtClean="0"/>
              <a:t>‹#›</a:t>
            </a:fld>
            <a:endParaRPr kumimoji="1" lang="ja-JP" altLang="en-US"/>
          </a:p>
        </p:txBody>
      </p:sp>
    </p:spTree>
    <p:extLst>
      <p:ext uri="{BB962C8B-B14F-4D97-AF65-F5344CB8AC3E}">
        <p14:creationId xmlns:p14="http://schemas.microsoft.com/office/powerpoint/2010/main" val="3536814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4CD04D8-4590-4462-B767-AB96E14A4733}" type="datetimeFigureOut">
              <a:rPr kumimoji="1" lang="ja-JP" altLang="en-US" smtClean="0"/>
              <a:t>2018/3/7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14A8D5D-C91C-48A7-B3EB-2EF0582C0721}" type="slidenum">
              <a:rPr kumimoji="1" lang="ja-JP" altLang="en-US" smtClean="0"/>
              <a:t>‹#›</a:t>
            </a:fld>
            <a:endParaRPr kumimoji="1" lang="ja-JP" altLang="en-US"/>
          </a:p>
        </p:txBody>
      </p:sp>
    </p:spTree>
    <p:extLst>
      <p:ext uri="{BB962C8B-B14F-4D97-AF65-F5344CB8AC3E}">
        <p14:creationId xmlns:p14="http://schemas.microsoft.com/office/powerpoint/2010/main" val="829767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4CD04D8-4590-4462-B767-AB96E14A4733}" type="datetimeFigureOut">
              <a:rPr kumimoji="1" lang="ja-JP" altLang="en-US" smtClean="0"/>
              <a:t>2018/3/7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14A8D5D-C91C-48A7-B3EB-2EF0582C0721}" type="slidenum">
              <a:rPr kumimoji="1" lang="ja-JP" altLang="en-US" smtClean="0"/>
              <a:t>‹#›</a:t>
            </a:fld>
            <a:endParaRPr kumimoji="1" lang="ja-JP" altLang="en-US"/>
          </a:p>
        </p:txBody>
      </p:sp>
    </p:spTree>
    <p:extLst>
      <p:ext uri="{BB962C8B-B14F-4D97-AF65-F5344CB8AC3E}">
        <p14:creationId xmlns:p14="http://schemas.microsoft.com/office/powerpoint/2010/main" val="651298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4CD04D8-4590-4462-B767-AB96E14A4733}" type="datetimeFigureOut">
              <a:rPr kumimoji="1" lang="ja-JP" altLang="en-US" smtClean="0"/>
              <a:t>2018/3/7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14A8D5D-C91C-48A7-B3EB-2EF0582C0721}" type="slidenum">
              <a:rPr kumimoji="1" lang="ja-JP" altLang="en-US" smtClean="0"/>
              <a:t>‹#›</a:t>
            </a:fld>
            <a:endParaRPr kumimoji="1" lang="ja-JP" altLang="en-US"/>
          </a:p>
        </p:txBody>
      </p:sp>
    </p:spTree>
    <p:extLst>
      <p:ext uri="{BB962C8B-B14F-4D97-AF65-F5344CB8AC3E}">
        <p14:creationId xmlns:p14="http://schemas.microsoft.com/office/powerpoint/2010/main" val="1156237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4CD04D8-4590-4462-B767-AB96E14A4733}" type="datetimeFigureOut">
              <a:rPr kumimoji="1" lang="ja-JP" altLang="en-US" smtClean="0"/>
              <a:t>2018/3/7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14A8D5D-C91C-48A7-B3EB-2EF0582C0721}" type="slidenum">
              <a:rPr kumimoji="1" lang="ja-JP" altLang="en-US" smtClean="0"/>
              <a:t>‹#›</a:t>
            </a:fld>
            <a:endParaRPr kumimoji="1" lang="ja-JP" altLang="en-US"/>
          </a:p>
        </p:txBody>
      </p:sp>
    </p:spTree>
    <p:extLst>
      <p:ext uri="{BB962C8B-B14F-4D97-AF65-F5344CB8AC3E}">
        <p14:creationId xmlns:p14="http://schemas.microsoft.com/office/powerpoint/2010/main" val="889100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4CD04D8-4590-4462-B767-AB96E14A4733}" type="datetimeFigureOut">
              <a:rPr kumimoji="1" lang="ja-JP" altLang="en-US" smtClean="0"/>
              <a:t>2018/3/7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14A8D5D-C91C-48A7-B3EB-2EF0582C0721}" type="slidenum">
              <a:rPr kumimoji="1" lang="ja-JP" altLang="en-US" smtClean="0"/>
              <a:t>‹#›</a:t>
            </a:fld>
            <a:endParaRPr kumimoji="1" lang="ja-JP" altLang="en-US"/>
          </a:p>
        </p:txBody>
      </p:sp>
    </p:spTree>
    <p:extLst>
      <p:ext uri="{BB962C8B-B14F-4D97-AF65-F5344CB8AC3E}">
        <p14:creationId xmlns:p14="http://schemas.microsoft.com/office/powerpoint/2010/main" val="2298183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4CD04D8-4590-4462-B767-AB96E14A4733}" type="datetimeFigureOut">
              <a:rPr kumimoji="1" lang="ja-JP" altLang="en-US" smtClean="0"/>
              <a:t>2018/3/7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14A8D5D-C91C-48A7-B3EB-2EF0582C0721}" type="slidenum">
              <a:rPr kumimoji="1" lang="ja-JP" altLang="en-US" smtClean="0"/>
              <a:t>‹#›</a:t>
            </a:fld>
            <a:endParaRPr kumimoji="1" lang="ja-JP" altLang="en-US"/>
          </a:p>
        </p:txBody>
      </p:sp>
    </p:spTree>
    <p:extLst>
      <p:ext uri="{BB962C8B-B14F-4D97-AF65-F5344CB8AC3E}">
        <p14:creationId xmlns:p14="http://schemas.microsoft.com/office/powerpoint/2010/main" val="3161909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4CD04D8-4590-4462-B767-AB96E14A4733}" type="datetimeFigureOut">
              <a:rPr kumimoji="1" lang="ja-JP" altLang="en-US" smtClean="0"/>
              <a:t>2018/3/7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14A8D5D-C91C-48A7-B3EB-2EF0582C0721}" type="slidenum">
              <a:rPr kumimoji="1" lang="ja-JP" altLang="en-US" smtClean="0"/>
              <a:t>‹#›</a:t>
            </a:fld>
            <a:endParaRPr kumimoji="1" lang="ja-JP" altLang="en-US"/>
          </a:p>
        </p:txBody>
      </p:sp>
    </p:spTree>
    <p:extLst>
      <p:ext uri="{BB962C8B-B14F-4D97-AF65-F5344CB8AC3E}">
        <p14:creationId xmlns:p14="http://schemas.microsoft.com/office/powerpoint/2010/main" val="3398275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D04D8-4590-4462-B767-AB96E14A4733}" type="datetimeFigureOut">
              <a:rPr kumimoji="1" lang="ja-JP" altLang="en-US" smtClean="0"/>
              <a:t>2018/3/7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4A8D5D-C91C-48A7-B3EB-2EF0582C0721}" type="slidenum">
              <a:rPr kumimoji="1" lang="ja-JP" altLang="en-US" smtClean="0"/>
              <a:t>‹#›</a:t>
            </a:fld>
            <a:endParaRPr kumimoji="1" lang="ja-JP" altLang="en-US"/>
          </a:p>
        </p:txBody>
      </p:sp>
    </p:spTree>
    <p:extLst>
      <p:ext uri="{BB962C8B-B14F-4D97-AF65-F5344CB8AC3E}">
        <p14:creationId xmlns:p14="http://schemas.microsoft.com/office/powerpoint/2010/main" val="7350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3568" y="836712"/>
            <a:ext cx="7772400" cy="1470025"/>
          </a:xfrm>
        </p:spPr>
        <p:txBody>
          <a:bodyPr/>
          <a:lstStyle/>
          <a:p>
            <a:r>
              <a:rPr kumimoji="1" lang="ja-JP" altLang="en-US" b="1" dirty="0" smtClean="0">
                <a:solidFill>
                  <a:schemeClr val="accent1">
                    <a:lumMod val="75000"/>
                  </a:schemeClr>
                </a:solidFill>
                <a:latin typeface="HG丸ｺﾞｼｯｸM-PRO" panose="020F0600000000000000" pitchFamily="50" charset="-128"/>
                <a:ea typeface="HG丸ｺﾞｼｯｸM-PRO" panose="020F0600000000000000" pitchFamily="50" charset="-128"/>
              </a:rPr>
              <a:t>あいちゃ</a:t>
            </a:r>
            <a:r>
              <a:rPr kumimoji="1" lang="ja-JP" altLang="en-US" b="1" dirty="0" err="1" smtClean="0">
                <a:solidFill>
                  <a:schemeClr val="accent1">
                    <a:lumMod val="75000"/>
                  </a:schemeClr>
                </a:solidFill>
                <a:latin typeface="HG丸ｺﾞｼｯｸM-PRO" panose="020F0600000000000000" pitchFamily="50" charset="-128"/>
                <a:ea typeface="HG丸ｺﾞｼｯｸM-PRO" panose="020F0600000000000000" pitchFamily="50" charset="-128"/>
              </a:rPr>
              <a:t>んの</a:t>
            </a:r>
            <a:r>
              <a:rPr kumimoji="1" lang="ja-JP" altLang="en-US" b="1" dirty="0" smtClean="0">
                <a:solidFill>
                  <a:schemeClr val="accent1">
                    <a:lumMod val="75000"/>
                  </a:schemeClr>
                </a:solidFill>
                <a:latin typeface="HG丸ｺﾞｼｯｸM-PRO" panose="020F0600000000000000" pitchFamily="50" charset="-128"/>
                <a:ea typeface="HG丸ｺﾞｼｯｸM-PRO" panose="020F0600000000000000" pitchFamily="50" charset="-128"/>
              </a:rPr>
              <a:t>おでかけ</a:t>
            </a:r>
            <a:endParaRPr kumimoji="1" lang="ja-JP" altLang="en-US" b="1"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pic>
        <p:nvPicPr>
          <p:cNvPr id="4" name="Picture 6" descr="P0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3893" y="2276872"/>
            <a:ext cx="2571750" cy="350202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932040" y="6513418"/>
            <a:ext cx="4104456" cy="276999"/>
          </a:xfrm>
          <a:prstGeom prst="rect">
            <a:avLst/>
          </a:prstGeom>
          <a:noFill/>
        </p:spPr>
        <p:txBody>
          <a:bodyPr wrap="square" rtlCol="0">
            <a:spAutoFit/>
          </a:bodyPr>
          <a:lstStyle/>
          <a:p>
            <a:r>
              <a:rPr kumimoji="1" lang="ja-JP" altLang="en-US" sz="1200" dirty="0" smtClean="0">
                <a:solidFill>
                  <a:schemeClr val="accent1">
                    <a:lumMod val="75000"/>
                  </a:schemeClr>
                </a:solidFill>
              </a:rPr>
              <a:t>平成</a:t>
            </a:r>
            <a:r>
              <a:rPr kumimoji="1" lang="en-US" altLang="ja-JP" sz="1200" dirty="0" smtClean="0">
                <a:solidFill>
                  <a:schemeClr val="accent1">
                    <a:lumMod val="75000"/>
                  </a:schemeClr>
                </a:solidFill>
              </a:rPr>
              <a:t>29</a:t>
            </a:r>
            <a:r>
              <a:rPr kumimoji="1" lang="ja-JP" altLang="en-US" sz="1200" dirty="0" smtClean="0">
                <a:solidFill>
                  <a:schemeClr val="accent1">
                    <a:lumMod val="75000"/>
                  </a:schemeClr>
                </a:solidFill>
              </a:rPr>
              <a:t>年度　福岡市立保育</a:t>
            </a:r>
            <a:r>
              <a:rPr lang="ja-JP" altLang="en-US" sz="1200" dirty="0" smtClean="0">
                <a:solidFill>
                  <a:schemeClr val="accent1">
                    <a:lumMod val="75000"/>
                  </a:schemeClr>
                </a:solidFill>
              </a:rPr>
              <a:t>所　人権保育推進保育士研修会</a:t>
            </a:r>
            <a:endParaRPr kumimoji="1" lang="ja-JP" altLang="en-US" sz="1200" dirty="0">
              <a:solidFill>
                <a:schemeClr val="accent1">
                  <a:lumMod val="75000"/>
                </a:schemeClr>
              </a:solidFill>
            </a:endParaRPr>
          </a:p>
        </p:txBody>
      </p:sp>
    </p:spTree>
    <p:extLst>
      <p:ext uri="{BB962C8B-B14F-4D97-AF65-F5344CB8AC3E}">
        <p14:creationId xmlns:p14="http://schemas.microsoft.com/office/powerpoint/2010/main" val="391793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2000"/>
                                        <p:tgtEl>
                                          <p:spTgt spid="4"/>
                                        </p:tgtEl>
                                        <p:attrNameLst>
                                          <p:attrName>ppt_x</p:attrName>
                                        </p:attrNameLst>
                                      </p:cBhvr>
                                      <p:tavLst>
                                        <p:tav tm="0">
                                          <p:val>
                                            <p:strVal val="ppt_x"/>
                                          </p:val>
                                        </p:tav>
                                        <p:tav tm="100000">
                                          <p:val>
                                            <p:strVal val="1+ppt_w/2"/>
                                          </p:val>
                                        </p:tav>
                                      </p:tavLst>
                                    </p:anim>
                                    <p:anim calcmode="lin" valueType="num">
                                      <p:cBhvr additive="base">
                                        <p:cTn id="7" dur="2000"/>
                                        <p:tgtEl>
                                          <p:spTgt spid="4"/>
                                        </p:tgtEl>
                                        <p:attrNameLst>
                                          <p:attrName>ppt_y</p:attrName>
                                        </p:attrNameLst>
                                      </p:cBhvr>
                                      <p:tavLst>
                                        <p:tav tm="0">
                                          <p:val>
                                            <p:strVal val="ppt_y"/>
                                          </p:val>
                                        </p:tav>
                                        <p:tav tm="100000">
                                          <p:val>
                                            <p:strVal val="ppt_y"/>
                                          </p:val>
                                        </p:tav>
                                      </p:tavLst>
                                    </p:anim>
                                    <p:set>
                                      <p:cBhvr>
                                        <p:cTn id="8"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6"/>
            <a:ext cx="9144000" cy="6854908"/>
          </a:xfrm>
          <a:prstGeom prst="rect">
            <a:avLst/>
          </a:prstGeom>
        </p:spPr>
      </p:pic>
      <p:sp>
        <p:nvSpPr>
          <p:cNvPr id="7" name="楕円 6"/>
          <p:cNvSpPr/>
          <p:nvPr/>
        </p:nvSpPr>
        <p:spPr>
          <a:xfrm>
            <a:off x="827584" y="1412776"/>
            <a:ext cx="3744416" cy="3240360"/>
          </a:xfrm>
          <a:prstGeom prst="ellipse">
            <a:avLst/>
          </a:prstGeom>
          <a:noFill/>
          <a:ln w="146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4437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7704" y="33908"/>
            <a:ext cx="5112568" cy="6816758"/>
          </a:xfrm>
        </p:spPr>
      </p:pic>
      <p:pic>
        <p:nvPicPr>
          <p:cNvPr id="5" name="Picture 6" descr="P0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0" y="3645024"/>
            <a:ext cx="2200844" cy="2996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53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
            <a:ext cx="9144000" cy="6857999"/>
          </a:xfrm>
          <a:prstGeom prst="rect">
            <a:avLst/>
          </a:prstGeom>
        </p:spPr>
      </p:pic>
    </p:spTree>
    <p:extLst>
      <p:ext uri="{BB962C8B-B14F-4D97-AF65-F5344CB8AC3E}">
        <p14:creationId xmlns:p14="http://schemas.microsoft.com/office/powerpoint/2010/main" val="9070456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355" b="12290"/>
          <a:stretch/>
        </p:blipFill>
        <p:spPr>
          <a:xfrm>
            <a:off x="0" y="-31626"/>
            <a:ext cx="9493456" cy="6889626"/>
          </a:xfrm>
        </p:spPr>
      </p:pic>
    </p:spTree>
    <p:extLst>
      <p:ext uri="{BB962C8B-B14F-4D97-AF65-F5344CB8AC3E}">
        <p14:creationId xmlns:p14="http://schemas.microsoft.com/office/powerpoint/2010/main" val="2495933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3978" y="2132856"/>
            <a:ext cx="8229600" cy="1143000"/>
          </a:xfrm>
        </p:spPr>
        <p:txBody>
          <a:bodyPr/>
          <a:lstStyle/>
          <a:p>
            <a:r>
              <a:rPr kumimoji="1" lang="ja-JP" altLang="en-US" b="1" dirty="0" smtClean="0">
                <a:solidFill>
                  <a:schemeClr val="accent1">
                    <a:lumMod val="75000"/>
                  </a:schemeClr>
                </a:solidFill>
                <a:latin typeface="HG丸ｺﾞｼｯｸM-PRO" panose="020F0600000000000000" pitchFamily="50" charset="-128"/>
                <a:ea typeface="HG丸ｺﾞｼｯｸM-PRO" panose="020F0600000000000000" pitchFamily="50" charset="-128"/>
              </a:rPr>
              <a:t>お　し　ま　い</a:t>
            </a:r>
            <a:endParaRPr kumimoji="1" lang="ja-JP" altLang="en-US" b="1"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pic>
        <p:nvPicPr>
          <p:cNvPr id="4" name="Picture 4" descr="X1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321" r="56433" b="22316"/>
          <a:stretch>
            <a:fillRect/>
          </a:stretch>
        </p:blipFill>
        <p:spPr bwMode="auto">
          <a:xfrm>
            <a:off x="539552" y="4293096"/>
            <a:ext cx="1738312" cy="180022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4932040" y="6513418"/>
            <a:ext cx="4104456" cy="276999"/>
          </a:xfrm>
          <a:prstGeom prst="rect">
            <a:avLst/>
          </a:prstGeom>
          <a:noFill/>
        </p:spPr>
        <p:txBody>
          <a:bodyPr wrap="square" rtlCol="0">
            <a:spAutoFit/>
          </a:bodyPr>
          <a:lstStyle/>
          <a:p>
            <a:r>
              <a:rPr kumimoji="1" lang="ja-JP" altLang="en-US" sz="1200" dirty="0" smtClean="0">
                <a:solidFill>
                  <a:schemeClr val="accent1">
                    <a:lumMod val="75000"/>
                  </a:schemeClr>
                </a:solidFill>
              </a:rPr>
              <a:t>平成</a:t>
            </a:r>
            <a:r>
              <a:rPr kumimoji="1" lang="en-US" altLang="ja-JP" sz="1200" dirty="0" smtClean="0">
                <a:solidFill>
                  <a:schemeClr val="accent1">
                    <a:lumMod val="75000"/>
                  </a:schemeClr>
                </a:solidFill>
              </a:rPr>
              <a:t>29</a:t>
            </a:r>
            <a:r>
              <a:rPr kumimoji="1" lang="ja-JP" altLang="en-US" sz="1200" dirty="0" smtClean="0">
                <a:solidFill>
                  <a:schemeClr val="accent1">
                    <a:lumMod val="75000"/>
                  </a:schemeClr>
                </a:solidFill>
              </a:rPr>
              <a:t>年度　福岡市立保育</a:t>
            </a:r>
            <a:r>
              <a:rPr lang="ja-JP" altLang="en-US" sz="1200" dirty="0" smtClean="0">
                <a:solidFill>
                  <a:schemeClr val="accent1">
                    <a:lumMod val="75000"/>
                  </a:schemeClr>
                </a:solidFill>
              </a:rPr>
              <a:t>所　人権保育推進保育士研修会</a:t>
            </a:r>
            <a:endParaRPr kumimoji="1" lang="ja-JP" altLang="en-US" sz="1200" dirty="0">
              <a:solidFill>
                <a:schemeClr val="accent1">
                  <a:lumMod val="75000"/>
                </a:schemeClr>
              </a:solidFill>
            </a:endParaRPr>
          </a:p>
        </p:txBody>
      </p:sp>
    </p:spTree>
    <p:extLst>
      <p:ext uri="{BB962C8B-B14F-4D97-AF65-F5344CB8AC3E}">
        <p14:creationId xmlns:p14="http://schemas.microsoft.com/office/powerpoint/2010/main" val="286640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83568" y="1628800"/>
            <a:ext cx="7848872" cy="1080120"/>
          </a:xfrm>
        </p:spPr>
        <p:txBody>
          <a:bodyPr>
            <a:noAutofit/>
          </a:bodyPr>
          <a:lstStyle/>
          <a:p>
            <a:pPr marL="0" indent="0">
              <a:buNone/>
            </a:pPr>
            <a:r>
              <a:rPr kumimoji="1" lang="ja-JP" altLang="en-US" sz="4000" b="1" dirty="0" smtClean="0">
                <a:solidFill>
                  <a:schemeClr val="accent1">
                    <a:lumMod val="75000"/>
                  </a:schemeClr>
                </a:solidFill>
                <a:latin typeface="HG丸ｺﾞｼｯｸM-PRO" panose="020F0600000000000000" pitchFamily="50" charset="-128"/>
                <a:ea typeface="HG丸ｺﾞｼｯｸM-PRO" panose="020F0600000000000000" pitchFamily="50" charset="-128"/>
              </a:rPr>
              <a:t>＜もっとしっているか</a:t>
            </a:r>
            <a:r>
              <a:rPr kumimoji="1" lang="ja-JP" altLang="en-US" sz="4000" b="1" dirty="0" err="1" smtClean="0">
                <a:solidFill>
                  <a:schemeClr val="accent1">
                    <a:lumMod val="75000"/>
                  </a:schemeClr>
                </a:solidFill>
                <a:latin typeface="HG丸ｺﾞｼｯｸM-PRO" panose="020F0600000000000000" pitchFamily="50" charset="-128"/>
                <a:ea typeface="HG丸ｺﾞｼｯｸM-PRO" panose="020F0600000000000000" pitchFamily="50" charset="-128"/>
              </a:rPr>
              <a:t>な</a:t>
            </a:r>
            <a:r>
              <a:rPr kumimoji="1" lang="ja-JP" altLang="en-US" sz="4000" b="1" dirty="0" smtClean="0">
                <a:solidFill>
                  <a:schemeClr val="accent1">
                    <a:lumMod val="75000"/>
                  </a:schemeClr>
                </a:solidFill>
                <a:latin typeface="HG丸ｺﾞｼｯｸM-PRO" panose="020F0600000000000000" pitchFamily="50" charset="-128"/>
                <a:ea typeface="HG丸ｺﾞｼｯｸM-PRO" panose="020F0600000000000000" pitchFamily="50" charset="-128"/>
              </a:rPr>
              <a:t>クイズ＞</a:t>
            </a:r>
            <a:endParaRPr kumimoji="1" lang="ja-JP" altLang="en-US" sz="4000" b="1" dirty="0">
              <a:solidFill>
                <a:schemeClr val="accent1">
                  <a:lumMod val="75000"/>
                </a:schemeClr>
              </a:solidFill>
              <a:latin typeface="HG丸ｺﾞｼｯｸM-PRO" panose="020F0600000000000000" pitchFamily="50" charset="-128"/>
              <a:ea typeface="HG丸ｺﾞｼｯｸM-PRO" panose="020F0600000000000000" pitchFamily="50" charset="-128"/>
            </a:endParaRPr>
          </a:p>
        </p:txBody>
      </p:sp>
      <p:grpSp>
        <p:nvGrpSpPr>
          <p:cNvPr id="5" name="グループ化 4"/>
          <p:cNvGrpSpPr/>
          <p:nvPr/>
        </p:nvGrpSpPr>
        <p:grpSpPr>
          <a:xfrm>
            <a:off x="2970456" y="2852936"/>
            <a:ext cx="3275096" cy="2423427"/>
            <a:chOff x="4410250" y="2915052"/>
            <a:chExt cx="3275096" cy="2423427"/>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6393" y="3366883"/>
              <a:ext cx="1978953" cy="1971596"/>
            </a:xfrm>
            <a:prstGeom prst="rect">
              <a:avLst/>
            </a:prstGeom>
          </p:spPr>
        </p:pic>
        <p:sp>
          <p:nvSpPr>
            <p:cNvPr id="6" name="コンテンツ プレースホルダー 2"/>
            <p:cNvSpPr txBox="1">
              <a:spLocks/>
            </p:cNvSpPr>
            <p:nvPr/>
          </p:nvSpPr>
          <p:spPr>
            <a:xfrm>
              <a:off x="4410250" y="2915052"/>
              <a:ext cx="1712659" cy="9036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4000" b="1" dirty="0" smtClean="0">
                  <a:solidFill>
                    <a:srgbClr val="0070C0"/>
                  </a:solidFill>
                  <a:latin typeface="HG丸ｺﾞｼｯｸM-PRO" panose="020F0600000000000000" pitchFamily="50" charset="-128"/>
                  <a:ea typeface="HG丸ｺﾞｼｯｸM-PRO" panose="020F0600000000000000" pitchFamily="50" charset="-128"/>
                </a:rPr>
                <a:t>？？？</a:t>
              </a:r>
              <a:endParaRPr lang="ja-JP" altLang="en-US" sz="4000" b="1" dirty="0">
                <a:solidFill>
                  <a:srgbClr val="0070C0"/>
                </a:solidFill>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354050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50615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12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66638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08104" y="1340768"/>
            <a:ext cx="3384376" cy="4512502"/>
          </a:xfrm>
          <a:prstGeom prst="rect">
            <a:avLst/>
          </a:prstGeom>
          <a:ln w="63500" cap="sq">
            <a:solidFill>
              <a:srgbClr val="FF0000"/>
            </a:solidFill>
            <a:prstDash val="solid"/>
            <a:miter lim="800000"/>
          </a:ln>
          <a:effectLst>
            <a:outerShdw blurRad="50800" dist="38100" dir="2700000" algn="tl" rotWithShape="0">
              <a:srgbClr val="000000">
                <a:alpha val="43000"/>
              </a:srgbClr>
            </a:outerShdw>
          </a:effectLst>
        </p:spPr>
      </p:pic>
      <p:pic>
        <p:nvPicPr>
          <p:cNvPr id="7" name="図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5000" contrast="20000"/>
                    </a14:imgEffect>
                  </a14:imgLayer>
                </a14:imgProps>
              </a:ext>
              <a:ext uri="{28A0092B-C50C-407E-A947-70E740481C1C}">
                <a14:useLocalDpi xmlns:a14="http://schemas.microsoft.com/office/drawing/2010/main" val="0"/>
              </a:ext>
            </a:extLst>
          </a:blip>
          <a:stretch>
            <a:fillRect/>
          </a:stretch>
        </p:blipFill>
        <p:spPr>
          <a:xfrm>
            <a:off x="395536" y="188640"/>
            <a:ext cx="4840002" cy="6453336"/>
          </a:xfrm>
          <a:prstGeom prst="rect">
            <a:avLst/>
          </a:prstGeom>
        </p:spPr>
      </p:pic>
    </p:spTree>
    <p:extLst>
      <p:ext uri="{BB962C8B-B14F-4D97-AF65-F5344CB8AC3E}">
        <p14:creationId xmlns:p14="http://schemas.microsoft.com/office/powerpoint/2010/main" val="3984565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51" b="570"/>
          <a:stretch/>
        </p:blipFill>
        <p:spPr>
          <a:xfrm>
            <a:off x="0" y="-29942"/>
            <a:ext cx="9252520" cy="6910399"/>
          </a:xfrm>
          <a:prstGeom prst="rect">
            <a:avLst/>
          </a:prstGeom>
        </p:spPr>
      </p:pic>
      <p:sp>
        <p:nvSpPr>
          <p:cNvPr id="2" name="上矢印 1"/>
          <p:cNvSpPr/>
          <p:nvPr/>
        </p:nvSpPr>
        <p:spPr>
          <a:xfrm>
            <a:off x="513098" y="3933056"/>
            <a:ext cx="576064" cy="1224136"/>
          </a:xfrm>
          <a:prstGeom prst="up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上矢印 3"/>
          <p:cNvSpPr/>
          <p:nvPr/>
        </p:nvSpPr>
        <p:spPr>
          <a:xfrm>
            <a:off x="2771800" y="3645024"/>
            <a:ext cx="576064" cy="1080120"/>
          </a:xfrm>
          <a:prstGeom prst="upArrow">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17156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70" y="-10294"/>
            <a:ext cx="9157724" cy="6868294"/>
          </a:xfrm>
        </p:spPr>
      </p:pic>
      <p:pic>
        <p:nvPicPr>
          <p:cNvPr id="5" name="Picture 6" descr="P0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3068960"/>
            <a:ext cx="2571750" cy="350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77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15350" t="18486" r="14562" b="12184"/>
          <a:stretch/>
        </p:blipFill>
        <p:spPr>
          <a:xfrm>
            <a:off x="467544" y="386397"/>
            <a:ext cx="3464168" cy="256893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16926" t="19537" r="12201" b="14285"/>
          <a:stretch/>
        </p:blipFill>
        <p:spPr>
          <a:xfrm>
            <a:off x="5076056" y="476672"/>
            <a:ext cx="3540940" cy="247865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l="15350" t="23739" r="19288" b="12183"/>
          <a:stretch/>
        </p:blipFill>
        <p:spPr>
          <a:xfrm>
            <a:off x="5084204" y="3429000"/>
            <a:ext cx="3464168" cy="254595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 name="図 9"/>
          <p:cNvPicPr>
            <a:picLocks noChangeAspect="1"/>
          </p:cNvPicPr>
          <p:nvPr/>
        </p:nvPicPr>
        <p:blipFill rotWithShape="1">
          <a:blip r:embed="rId6" cstate="print">
            <a:extLst>
              <a:ext uri="{28A0092B-C50C-407E-A947-70E740481C1C}">
                <a14:useLocalDpi xmlns:a14="http://schemas.microsoft.com/office/drawing/2010/main" val="0"/>
              </a:ext>
            </a:extLst>
          </a:blip>
          <a:srcRect l="16926" t="21638" r="16139" b="13233"/>
          <a:stretch/>
        </p:blipFill>
        <p:spPr>
          <a:xfrm>
            <a:off x="489306" y="3429000"/>
            <a:ext cx="3442406" cy="251093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50496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250"/>
                            </p:stCondLst>
                            <p:childTnLst>
                              <p:par>
                                <p:cTn id="9" presetID="10" presetClass="entr" presetSubtype="0" fill="hold"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500"/>
                            </p:stCondLst>
                            <p:childTnLst>
                              <p:par>
                                <p:cTn id="13" presetID="10" presetClass="entr" presetSubtype="0" fill="hold"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c037787\香椎保育所共有フォルダ\４　人推関係\☆29年度\c-02-1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8335" y="2060848"/>
            <a:ext cx="2088232" cy="203896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4932040" y="6513418"/>
            <a:ext cx="4104456" cy="276999"/>
          </a:xfrm>
          <a:prstGeom prst="rect">
            <a:avLst/>
          </a:prstGeom>
          <a:noFill/>
        </p:spPr>
        <p:txBody>
          <a:bodyPr wrap="square" rtlCol="0">
            <a:spAutoFit/>
          </a:bodyPr>
          <a:lstStyle/>
          <a:p>
            <a:r>
              <a:rPr kumimoji="1" lang="ja-JP" altLang="en-US" sz="1200" dirty="0" smtClean="0">
                <a:solidFill>
                  <a:schemeClr val="accent1">
                    <a:lumMod val="75000"/>
                  </a:schemeClr>
                </a:solidFill>
              </a:rPr>
              <a:t>平成</a:t>
            </a:r>
            <a:r>
              <a:rPr kumimoji="1" lang="en-US" altLang="ja-JP" sz="1200" dirty="0" smtClean="0">
                <a:solidFill>
                  <a:schemeClr val="accent1">
                    <a:lumMod val="75000"/>
                  </a:schemeClr>
                </a:solidFill>
              </a:rPr>
              <a:t>29</a:t>
            </a:r>
            <a:r>
              <a:rPr kumimoji="1" lang="ja-JP" altLang="en-US" sz="1200" dirty="0" smtClean="0">
                <a:solidFill>
                  <a:schemeClr val="accent1">
                    <a:lumMod val="75000"/>
                  </a:schemeClr>
                </a:solidFill>
              </a:rPr>
              <a:t>年度　福岡市立保育</a:t>
            </a:r>
            <a:r>
              <a:rPr lang="ja-JP" altLang="en-US" sz="1200" dirty="0" smtClean="0">
                <a:solidFill>
                  <a:schemeClr val="accent1">
                    <a:lumMod val="75000"/>
                  </a:schemeClr>
                </a:solidFill>
              </a:rPr>
              <a:t>所　人権保育推進保育士研修会</a:t>
            </a:r>
            <a:endParaRPr kumimoji="1" lang="ja-JP" altLang="en-US" sz="1200" dirty="0">
              <a:solidFill>
                <a:schemeClr val="accent1">
                  <a:lumMod val="75000"/>
                </a:schemeClr>
              </a:solidFill>
            </a:endParaRPr>
          </a:p>
        </p:txBody>
      </p:sp>
    </p:spTree>
    <p:extLst>
      <p:ext uri="{BB962C8B-B14F-4D97-AF65-F5344CB8AC3E}">
        <p14:creationId xmlns:p14="http://schemas.microsoft.com/office/powerpoint/2010/main" val="79562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396" y="0"/>
            <a:ext cx="9144000" cy="6858000"/>
          </a:xfrm>
        </p:spPr>
      </p:pic>
      <p:pic>
        <p:nvPicPr>
          <p:cNvPr id="5" name="Picture 6" descr="P0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1700808"/>
            <a:ext cx="3311832" cy="4509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42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c037787\香椎保育所共有フォルダ\４　人推関係\☆29年度\△人推研究\△1グループ研究\IMG_0448.jpg"/>
          <p:cNvPicPr>
            <a:picLocks noChangeAspect="1" noChangeArrowheads="1"/>
          </p:cNvPicPr>
          <p:nvPr/>
        </p:nvPicPr>
        <p:blipFill rotWithShape="1">
          <a:blip r:embed="rId3">
            <a:extLst>
              <a:ext uri="{28A0092B-C50C-407E-A947-70E740481C1C}">
                <a14:useLocalDpi xmlns:a14="http://schemas.microsoft.com/office/drawing/2010/main" val="0"/>
              </a:ext>
            </a:extLst>
          </a:blip>
          <a:srcRect t="9423" b="4622"/>
          <a:stretch/>
        </p:blipFill>
        <p:spPr bwMode="auto">
          <a:xfrm>
            <a:off x="1714156" y="16259"/>
            <a:ext cx="5969732" cy="6841741"/>
          </a:xfrm>
          <a:prstGeom prst="rect">
            <a:avLst/>
          </a:prstGeom>
          <a:noFill/>
          <a:extLst>
            <a:ext uri="{909E8E84-426E-40DD-AFC4-6F175D3DCCD1}">
              <a14:hiddenFill xmlns:a14="http://schemas.microsoft.com/office/drawing/2010/main">
                <a:solidFill>
                  <a:srgbClr val="FFFFFF"/>
                </a:solidFill>
              </a14:hiddenFill>
            </a:ext>
          </a:extLst>
        </p:spPr>
      </p:pic>
      <p:sp>
        <p:nvSpPr>
          <p:cNvPr id="7" name="楕円 6"/>
          <p:cNvSpPr/>
          <p:nvPr/>
        </p:nvSpPr>
        <p:spPr>
          <a:xfrm>
            <a:off x="4758054" y="3276080"/>
            <a:ext cx="1728192" cy="1582592"/>
          </a:xfrm>
          <a:prstGeom prst="ellipse">
            <a:avLst/>
          </a:prstGeom>
          <a:noFill/>
          <a:ln w="146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733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20000" contrast="15000"/>
                    </a14:imgEffect>
                  </a14:imgLayer>
                </a14:imgProps>
              </a:ext>
              <a:ext uri="{28A0092B-C50C-407E-A947-70E740481C1C}">
                <a14:useLocalDpi xmlns:a14="http://schemas.microsoft.com/office/drawing/2010/main" val="0"/>
              </a:ext>
            </a:extLst>
          </a:blip>
          <a:stretch>
            <a:fillRect/>
          </a:stretch>
        </p:blipFill>
        <p:spPr>
          <a:xfrm>
            <a:off x="-22126" y="0"/>
            <a:ext cx="9156948" cy="6867711"/>
          </a:xfrm>
          <a:blipFill>
            <a:blip r:embed="rId5"/>
            <a:tile tx="0" ty="0" sx="100000" sy="100000" flip="none" algn="tl"/>
          </a:blipFill>
        </p:spPr>
      </p:pic>
      <p:pic>
        <p:nvPicPr>
          <p:cNvPr id="5" name="Picture 6" descr="P01"/>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3068638"/>
            <a:ext cx="2571750" cy="350202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直線矢印コネクタ 2"/>
          <p:cNvCxnSpPr/>
          <p:nvPr/>
        </p:nvCxnSpPr>
        <p:spPr>
          <a:xfrm>
            <a:off x="2895600" y="5085184"/>
            <a:ext cx="2396480" cy="0"/>
          </a:xfrm>
          <a:prstGeom prst="straightConnector1">
            <a:avLst/>
          </a:prstGeom>
          <a:ln w="920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5796136" y="5071442"/>
            <a:ext cx="1152128" cy="13742"/>
          </a:xfrm>
          <a:prstGeom prst="straightConnector1">
            <a:avLst/>
          </a:prstGeom>
          <a:ln w="889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93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0" y="0"/>
            <a:ext cx="9144000" cy="6858000"/>
          </a:xfrm>
        </p:spPr>
      </p:pic>
      <p:pic>
        <p:nvPicPr>
          <p:cNvPr id="5" name="Picture 6" descr="P0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850" y="3068638"/>
            <a:ext cx="2571750" cy="3502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15634"/>
          <a:stretch>
            <a:fillRect/>
          </a:stretch>
        </p:blipFill>
        <p:spPr bwMode="auto">
          <a:xfrm>
            <a:off x="5652120" y="3979264"/>
            <a:ext cx="2880320" cy="2560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02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path" presetSubtype="0" accel="50000" decel="50000" fill="hold" nodeType="clickEffect">
                                  <p:stCondLst>
                                    <p:cond delay="0"/>
                                  </p:stCondLst>
                                  <p:childTnLst>
                                    <p:animMotion origin="layout" path="M -8.33333E-7 1.85185E-6 L -0.18889 0.00602 " pathEditMode="relative" rAng="0" ptsTypes="AA">
                                      <p:cBhvr>
                                        <p:cTn id="12" dur="2000" fill="hold"/>
                                        <p:tgtEl>
                                          <p:spTgt spid="6"/>
                                        </p:tgtEl>
                                        <p:attrNameLst>
                                          <p:attrName>ppt_x</p:attrName>
                                          <p:attrName>ppt_y</p:attrName>
                                        </p:attrNameLst>
                                      </p:cBhvr>
                                      <p:rCtr x="-9444"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5000" contrast="25000"/>
                    </a14:imgEffect>
                  </a14:imgLayer>
                </a14:imgProps>
              </a:ext>
              <a:ext uri="{28A0092B-C50C-407E-A947-70E740481C1C}">
                <a14:useLocalDpi xmlns:a14="http://schemas.microsoft.com/office/drawing/2010/main" val="0"/>
              </a:ext>
            </a:extLst>
          </a:blip>
          <a:stretch>
            <a:fillRect/>
          </a:stretch>
        </p:blipFill>
        <p:spPr>
          <a:xfrm>
            <a:off x="0" y="-1"/>
            <a:ext cx="9144000" cy="6858001"/>
          </a:xfrm>
        </p:spPr>
      </p:pic>
      <p:sp>
        <p:nvSpPr>
          <p:cNvPr id="3" name="楕円 2"/>
          <p:cNvSpPr/>
          <p:nvPr/>
        </p:nvSpPr>
        <p:spPr>
          <a:xfrm>
            <a:off x="5148064" y="1988839"/>
            <a:ext cx="2952328" cy="2880320"/>
          </a:xfrm>
          <a:prstGeom prst="ellipse">
            <a:avLst/>
          </a:prstGeom>
          <a:noFill/>
          <a:ln w="146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5634"/>
          <a:stretch>
            <a:fillRect/>
          </a:stretch>
        </p:blipFill>
        <p:spPr bwMode="auto">
          <a:xfrm>
            <a:off x="-612576" y="2628381"/>
            <a:ext cx="5040560" cy="4481556"/>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92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4000" fill="hold"/>
                                        <p:tgtEl>
                                          <p:spTgt spid="5"/>
                                        </p:tgtEl>
                                        <p:attrNameLst>
                                          <p:attrName>ppt_x</p:attrName>
                                        </p:attrNameLst>
                                      </p:cBhvr>
                                      <p:tavLst>
                                        <p:tav tm="0">
                                          <p:val>
                                            <p:strVal val="0-#ppt_w/2"/>
                                          </p:val>
                                        </p:tav>
                                        <p:tav tm="100000">
                                          <p:val>
                                            <p:strVal val="#ppt_x"/>
                                          </p:val>
                                        </p:tav>
                                      </p:tavLst>
                                    </p:anim>
                                    <p:anim calcmode="lin" valueType="num">
                                      <p:cBhvr additive="base">
                                        <p:cTn id="13" dur="4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3" cstate="print">
            <a:extLst>
              <a:ext uri="{BEBA8EAE-BF5A-486C-A8C5-ECC9F3942E4B}">
                <a14:imgProps xmlns:a14="http://schemas.microsoft.com/office/drawing/2010/main">
                  <a14:imgLayer r:embed="rId4">
                    <a14:imgEffect>
                      <a14:brightnessContrast bright="10000" contrast="15000"/>
                    </a14:imgEffect>
                  </a14:imgLayer>
                </a14:imgProps>
              </a:ext>
              <a:ext uri="{28A0092B-C50C-407E-A947-70E740481C1C}">
                <a14:useLocalDpi xmlns:a14="http://schemas.microsoft.com/office/drawing/2010/main" val="0"/>
              </a:ext>
            </a:extLst>
          </a:blip>
          <a:stretch>
            <a:fillRect/>
          </a:stretch>
        </p:blipFill>
        <p:spPr>
          <a:xfrm>
            <a:off x="-46765" y="0"/>
            <a:ext cx="9190765" cy="6893074"/>
          </a:xfrm>
        </p:spPr>
      </p:pic>
      <p:sp>
        <p:nvSpPr>
          <p:cNvPr id="4" name="楕円 3"/>
          <p:cNvSpPr/>
          <p:nvPr/>
        </p:nvSpPr>
        <p:spPr>
          <a:xfrm>
            <a:off x="755576" y="2060849"/>
            <a:ext cx="1584176" cy="1584176"/>
          </a:xfrm>
          <a:prstGeom prst="ellipse">
            <a:avLst/>
          </a:prstGeom>
          <a:noFill/>
          <a:ln w="146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6" descr="P0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08104" y="2340173"/>
            <a:ext cx="3311832" cy="4509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15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012" y="-1"/>
            <a:ext cx="9135988" cy="6851991"/>
          </a:xfrm>
          <a:prstGeom prst="rect">
            <a:avLst/>
          </a:prstGeom>
        </p:spPr>
      </p:pic>
    </p:spTree>
    <p:extLst>
      <p:ext uri="{BB962C8B-B14F-4D97-AF65-F5344CB8AC3E}">
        <p14:creationId xmlns:p14="http://schemas.microsoft.com/office/powerpoint/2010/main" val="21375923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76200">
          <a:solidFill>
            <a:srgbClr val="92D050"/>
          </a:solid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931</TotalTime>
  <Words>817</Words>
  <Application>Microsoft Office PowerPoint</Application>
  <PresentationFormat>画面に合わせる (4:3)</PresentationFormat>
  <Paragraphs>186</Paragraphs>
  <Slides>21</Slides>
  <Notes>21</Notes>
  <HiddenSlides>0</HiddenSlides>
  <MMClips>0</MMClips>
  <ScaleCrop>false</ScaleCrop>
  <HeadingPairs>
    <vt:vector size="4" baseType="variant">
      <vt:variant>
        <vt:lpstr>テーマ</vt:lpstr>
      </vt:variant>
      <vt:variant>
        <vt:i4>1</vt:i4>
      </vt:variant>
      <vt:variant>
        <vt:lpstr>スライド タイトル</vt:lpstr>
      </vt:variant>
      <vt:variant>
        <vt:i4>21</vt:i4>
      </vt:variant>
    </vt:vector>
  </HeadingPairs>
  <TitlesOfParts>
    <vt:vector size="22" baseType="lpstr">
      <vt:lpstr>Office ​​テーマ</vt:lpstr>
      <vt:lpstr>あいちゃんのおでかけ</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お　し　ま　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福岡市役所</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FINE_User</dc:creator>
  <cp:lastModifiedBy>FINE_User</cp:lastModifiedBy>
  <cp:revision>88</cp:revision>
  <dcterms:created xsi:type="dcterms:W3CDTF">2017-06-16T05:12:38Z</dcterms:created>
  <dcterms:modified xsi:type="dcterms:W3CDTF">2018-03-07T08:23:34Z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