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5"/>
  </p:notesMasterIdLst>
  <p:sldIdLst>
    <p:sldId id="256" r:id="rId2"/>
    <p:sldId id="257" r:id="rId3"/>
    <p:sldId id="280" r:id="rId4"/>
    <p:sldId id="266" r:id="rId5"/>
    <p:sldId id="274" r:id="rId6"/>
    <p:sldId id="275" r:id="rId7"/>
    <p:sldId id="276" r:id="rId8"/>
    <p:sldId id="277" r:id="rId9"/>
    <p:sldId id="278" r:id="rId10"/>
    <p:sldId id="281" r:id="rId11"/>
    <p:sldId id="284" r:id="rId12"/>
    <p:sldId id="282" r:id="rId13"/>
    <p:sldId id="283"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6" autoAdjust="0"/>
    <p:restoredTop sz="94660"/>
  </p:normalViewPr>
  <p:slideViewPr>
    <p:cSldViewPr snapToGrid="0">
      <p:cViewPr varScale="1">
        <p:scale>
          <a:sx n="111" d="100"/>
          <a:sy n="111" d="100"/>
        </p:scale>
        <p:origin x="21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E34B885-F8DE-49BB-9F70-C852129E6427}" type="datetimeFigureOut">
              <a:rPr kumimoji="1" lang="ja-JP" altLang="en-US" smtClean="0"/>
              <a:t>2023/4/19</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E232FF-C614-4168-8559-C9916682058A}" type="slidenum">
              <a:rPr kumimoji="1" lang="ja-JP" altLang="en-US" smtClean="0"/>
              <a:t>‹#›</a:t>
            </a:fld>
            <a:endParaRPr kumimoji="1" lang="ja-JP" altLang="en-US"/>
          </a:p>
        </p:txBody>
      </p:sp>
    </p:spTree>
    <p:extLst>
      <p:ext uri="{BB962C8B-B14F-4D97-AF65-F5344CB8AC3E}">
        <p14:creationId xmlns:p14="http://schemas.microsoft.com/office/powerpoint/2010/main" val="32079822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79C3035-4BCF-436A-AF8A-1725512B0CD2}" type="datetime1">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138913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97C4D20-AC49-4A3C-BA51-AEF1FD405E0D}" type="datetime1">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1389647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2A59E8-7266-4C3F-99D9-7FD58BF65CED}" type="datetime1">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046920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C8408-9BB1-44FF-B650-B7414D8841CB}" type="datetime1">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37866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D833084-F43F-4522-92CD-C7EB0CA7F019}" type="datetime1">
              <a:rPr kumimoji="1" lang="ja-JP" altLang="en-US" smtClean="0"/>
              <a:t>2023/4/19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170188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CC6563-D67E-4FAF-AC54-096E77F7C24A}" type="datetime1">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150166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392548-E6DF-4E91-8C79-FEB46B2BF3E4}" type="datetime1">
              <a:rPr kumimoji="1" lang="ja-JP" altLang="en-US" smtClean="0"/>
              <a:t>2023/4/19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829243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B85DD6-D5B2-49FD-81C3-B767E805EFB0}" type="datetime1">
              <a:rPr kumimoji="1" lang="ja-JP" altLang="en-US" smtClean="0"/>
              <a:t>2023/4/19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807288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D46A7-B8ED-43C5-8954-2AE204A82D33}" type="datetime1">
              <a:rPr kumimoji="1" lang="ja-JP" altLang="en-US" smtClean="0"/>
              <a:t>2023/4/19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1844197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4092A41-C4FB-45C3-85F3-E92CF74F991F}" type="datetime1">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77039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65181F-9A97-4A32-A758-8A51DD33E837}" type="datetime1">
              <a:rPr kumimoji="1" lang="ja-JP" altLang="en-US" smtClean="0"/>
              <a:t>2023/4/19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988273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E2977E-503D-450E-8558-B257D9D9E9F4}" type="datetime1">
              <a:rPr kumimoji="1" lang="ja-JP" altLang="en-US" smtClean="0"/>
              <a:t>2023/4/19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BE111-4F24-4322-8B16-7EE8CA764D5A}" type="slidenum">
              <a:rPr kumimoji="1" lang="ja-JP" altLang="en-US" smtClean="0"/>
              <a:t>‹#›</a:t>
            </a:fld>
            <a:endParaRPr kumimoji="1" lang="ja-JP" altLang="en-US"/>
          </a:p>
        </p:txBody>
      </p:sp>
    </p:spTree>
    <p:extLst>
      <p:ext uri="{BB962C8B-B14F-4D97-AF65-F5344CB8AC3E}">
        <p14:creationId xmlns:p14="http://schemas.microsoft.com/office/powerpoint/2010/main" val="2316978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580029" y="5101465"/>
            <a:ext cx="7772400" cy="545804"/>
          </a:xfrm>
        </p:spPr>
        <p:txBody>
          <a:bodyPr>
            <a:normAutofit/>
          </a:bodyPr>
          <a:lstStyle/>
          <a:p>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事業者名</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　</a:t>
            </a:r>
            <a:endParaRPr kumimoji="1" lang="ja-JP" altLang="en-US" sz="2800" b="1" dirty="0">
              <a:latin typeface="Meiryo UI" panose="020B0604030504040204" pitchFamily="50" charset="-128"/>
              <a:ea typeface="Meiryo UI" panose="020B0604030504040204" pitchFamily="50" charset="-128"/>
            </a:endParaRPr>
          </a:p>
        </p:txBody>
      </p:sp>
      <p:sp>
        <p:nvSpPr>
          <p:cNvPr id="5" name="サブタイトル 2"/>
          <p:cNvSpPr>
            <a:spLocks noGrp="1"/>
          </p:cNvSpPr>
          <p:nvPr>
            <p:ph type="subTitle" idx="1"/>
          </p:nvPr>
        </p:nvSpPr>
        <p:spPr>
          <a:xfrm>
            <a:off x="1143000" y="5956478"/>
            <a:ext cx="6858000" cy="548481"/>
          </a:xfrm>
        </p:spPr>
        <p:txBody>
          <a:bodyPr>
            <a:normAutofit/>
          </a:bodyPr>
          <a:lstStyle/>
          <a:p>
            <a:r>
              <a:rPr lang="ja-JP" altLang="en-US" sz="2000" b="1" dirty="0">
                <a:latin typeface="Meiryo UI" panose="020B0604030504040204" pitchFamily="50" charset="-128"/>
                <a:ea typeface="Meiryo UI" panose="020B0604030504040204" pitchFamily="50" charset="-128"/>
              </a:rPr>
              <a:t>令和</a:t>
            </a:r>
            <a:r>
              <a:rPr lang="en-US" altLang="ja-JP" sz="2000" b="1" dirty="0">
                <a:latin typeface="Meiryo UI" panose="020B0604030504040204" pitchFamily="50" charset="-128"/>
                <a:ea typeface="Meiryo UI" panose="020B0604030504040204" pitchFamily="50" charset="-128"/>
              </a:rPr>
              <a:t>5</a:t>
            </a:r>
            <a:r>
              <a:rPr lang="ja-JP" altLang="en-US" sz="2000" b="1" dirty="0" smtClean="0">
                <a:latin typeface="Meiryo UI" panose="020B0604030504040204" pitchFamily="50" charset="-128"/>
                <a:ea typeface="Meiryo UI" panose="020B0604030504040204" pitchFamily="50" charset="-128"/>
              </a:rPr>
              <a:t>年</a:t>
            </a: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月　</a:t>
            </a: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日</a:t>
            </a:r>
            <a:endParaRPr kumimoji="1" lang="ja-JP" altLang="en-US" sz="2000" b="1" dirty="0">
              <a:latin typeface="Meiryo UI" panose="020B0604030504040204" pitchFamily="50" charset="-128"/>
              <a:ea typeface="Meiryo UI" panose="020B0604030504040204" pitchFamily="50" charset="-128"/>
            </a:endParaRPr>
          </a:p>
        </p:txBody>
      </p:sp>
      <p:sp>
        <p:nvSpPr>
          <p:cNvPr id="6"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タイトル 1"/>
          <p:cNvSpPr txBox="1">
            <a:spLocks/>
          </p:cNvSpPr>
          <p:nvPr/>
        </p:nvSpPr>
        <p:spPr>
          <a:xfrm>
            <a:off x="580029" y="2550037"/>
            <a:ext cx="7772400" cy="118231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400" rtl="0" eaLnBrk="1" fontAlgn="auto" latinLnBrk="0" hangingPunct="1">
              <a:lnSpc>
                <a:spcPts val="4000"/>
              </a:lnSpc>
              <a:spcBef>
                <a:spcPct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外部人材による</a:t>
            </a:r>
            <a:r>
              <a:rPr kumimoji="1" lang="en-US" altLang="ja-JP" sz="2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IPO</a:t>
            </a:r>
            <a:r>
              <a:rPr kumimoji="1" lang="ja-JP" altLang="en-US" sz="2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（新規上場）成長支援プログラム</a:t>
            </a:r>
            <a:endParaRPr kumimoji="1" lang="en-US" altLang="ja-JP" sz="2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a:p>
            <a:pPr marL="0" marR="0" lvl="0" indent="0" defTabSz="914400" rtl="0" eaLnBrk="1" fontAlgn="auto" latinLnBrk="0" hangingPunct="1">
              <a:lnSpc>
                <a:spcPts val="4000"/>
              </a:lnSpc>
              <a:spcBef>
                <a:spcPct val="0"/>
              </a:spcBef>
              <a:spcAft>
                <a:spcPts val="0"/>
              </a:spcAft>
              <a:buClrTx/>
              <a:buSzTx/>
              <a:buFontTx/>
              <a:buNone/>
              <a:tabLst/>
              <a:defRPr/>
            </a:pPr>
            <a:r>
              <a:rPr kumimoji="1" lang="ja-JP" altLang="en-US" sz="25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応募シート</a:t>
            </a:r>
          </a:p>
        </p:txBody>
      </p:sp>
      <p:cxnSp>
        <p:nvCxnSpPr>
          <p:cNvPr id="8" name="直線コネクタ 7"/>
          <p:cNvCxnSpPr/>
          <p:nvPr/>
        </p:nvCxnSpPr>
        <p:spPr>
          <a:xfrm>
            <a:off x="673938" y="2204864"/>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673938" y="3926572"/>
            <a:ext cx="7584583" cy="0"/>
          </a:xfrm>
          <a:prstGeom prst="line">
            <a:avLst/>
          </a:prstGeom>
          <a:ln w="38100">
            <a:solidFill>
              <a:srgbClr val="1D2088"/>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6984472" y="314300"/>
            <a:ext cx="1836000" cy="276999"/>
          </a:xfrm>
          <a:prstGeom prst="rect">
            <a:avLst/>
          </a:prstGeom>
          <a:solidFill>
            <a:schemeClr val="bg1"/>
          </a:solidFill>
          <a:ln w="6350">
            <a:solidFill>
              <a:schemeClr val="tx1"/>
            </a:solidFill>
            <a:prstDash val="solid"/>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別紙１　応募シート</a:t>
            </a:r>
            <a:endParaRPr lang="en-US" altLang="ja-JP"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8056" y="69381"/>
            <a:ext cx="4288992" cy="707886"/>
          </a:xfrm>
          <a:prstGeom prst="rect">
            <a:avLst/>
          </a:prstGeom>
          <a:solidFill>
            <a:schemeClr val="accent1">
              <a:lumMod val="40000"/>
              <a:lumOff val="60000"/>
            </a:schemeClr>
          </a:solidFill>
          <a:ln w="6350">
            <a:solidFill>
              <a:schemeClr val="tx1"/>
            </a:solidFill>
            <a:prstDash val="dash"/>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uLnTx/>
                <a:uFillTx/>
                <a:latin typeface="Meiryo UI" panose="020B0604030504040204" pitchFamily="50" charset="-128"/>
                <a:ea typeface="Meiryo UI" panose="020B0604030504040204" pitchFamily="50" charset="-128"/>
                <a:cs typeface="+mn-cs"/>
              </a:rPr>
              <a:t>別紙２の応募シート作成要領を確認の上作成をお願いします。</a:t>
            </a:r>
            <a:endParaRPr kumimoji="1" lang="en-US" altLang="ja-JP" sz="2000" b="1" i="0" u="none" strike="noStrike" kern="1200" cap="none" spc="0" normalizeH="0" baseline="0" noProof="0" dirty="0">
              <a:ln>
                <a:noFill/>
              </a:ln>
              <a:solidFill>
                <a:prstClr val="black"/>
              </a:solidFill>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409990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9</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2-8</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自社で認識している経営管理面の経営課題及び解決に向けて必要と考える支援</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04BBFFF1-3A62-89D2-C1CF-942DEB3CAF10}"/>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Tree>
    <p:extLst>
      <p:ext uri="{BB962C8B-B14F-4D97-AF65-F5344CB8AC3E}">
        <p14:creationId xmlns:p14="http://schemas.microsoft.com/office/powerpoint/2010/main" val="1061965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10</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2-9</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事業面及び経営</a:t>
            </a:r>
            <a:r>
              <a:rPr lang="ja-JP" altLang="en-US" sz="1800">
                <a:latin typeface="メイリオ" panose="020B0604030504040204" pitchFamily="50" charset="-128"/>
                <a:ea typeface="メイリオ" panose="020B0604030504040204" pitchFamily="50" charset="-128"/>
              </a:rPr>
              <a:t>管理面の経営課題</a:t>
            </a:r>
            <a:r>
              <a:rPr lang="ja-JP" altLang="en-US" sz="1800" dirty="0">
                <a:latin typeface="メイリオ" panose="020B0604030504040204" pitchFamily="50" charset="-128"/>
                <a:ea typeface="メイリオ" panose="020B0604030504040204" pitchFamily="50" charset="-128"/>
              </a:rPr>
              <a:t>解決に向けた社内の推進体制</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156E860F-89C2-A5F4-ADB8-F248869409D3}"/>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推進体制</a:t>
            </a:r>
          </a:p>
        </p:txBody>
      </p:sp>
    </p:spTree>
    <p:extLst>
      <p:ext uri="{BB962C8B-B14F-4D97-AF65-F5344CB8AC3E}">
        <p14:creationId xmlns:p14="http://schemas.microsoft.com/office/powerpoint/2010/main" val="177987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11</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2-10</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現在想定している</a:t>
            </a:r>
            <a:r>
              <a:rPr lang="en-US" altLang="ja-JP" sz="1800" dirty="0">
                <a:latin typeface="メイリオ" panose="020B0604030504040204" pitchFamily="50" charset="-128"/>
                <a:ea typeface="メイリオ" panose="020B0604030504040204" pitchFamily="50" charset="-128"/>
              </a:rPr>
              <a:t>IPO</a:t>
            </a:r>
            <a:r>
              <a:rPr lang="ja-JP" altLang="en-US" sz="1800" dirty="0">
                <a:latin typeface="メイリオ" panose="020B0604030504040204" pitchFamily="50" charset="-128"/>
                <a:ea typeface="メイリオ" panose="020B0604030504040204" pitchFamily="50" charset="-128"/>
              </a:rPr>
              <a:t>スケジュール</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CDD9C14A-03B6-7B56-0949-37333A5844AC}"/>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Tree>
    <p:extLst>
      <p:ext uri="{BB962C8B-B14F-4D97-AF65-F5344CB8AC3E}">
        <p14:creationId xmlns:p14="http://schemas.microsoft.com/office/powerpoint/2010/main" val="1408242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12</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2-11</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その他自由記載欄</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54D84FD8-3F68-0769-0B43-253C5FC08FD2}"/>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67791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1</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ja-JP" altLang="en-US" sz="1800" b="1" dirty="0">
                <a:latin typeface="メイリオ" panose="020B0604030504040204" pitchFamily="50" charset="-128"/>
                <a:ea typeface="メイリオ" panose="020B0604030504040204" pitchFamily="50" charset="-128"/>
              </a:rPr>
              <a:t>１．事業者概要</a:t>
            </a:r>
          </a:p>
        </p:txBody>
      </p:sp>
      <p:graphicFrame>
        <p:nvGraphicFramePr>
          <p:cNvPr id="10" name="表 9"/>
          <p:cNvGraphicFramePr>
            <a:graphicFrameLocks noGrp="1"/>
          </p:cNvGraphicFramePr>
          <p:nvPr>
            <p:extLst>
              <p:ext uri="{D42A27DB-BD31-4B8C-83A1-F6EECF244321}">
                <p14:modId xmlns:p14="http://schemas.microsoft.com/office/powerpoint/2010/main" val="4005172395"/>
              </p:ext>
            </p:extLst>
          </p:nvPr>
        </p:nvGraphicFramePr>
        <p:xfrm>
          <a:off x="628649" y="731513"/>
          <a:ext cx="7902911" cy="5519271"/>
        </p:xfrm>
        <a:graphic>
          <a:graphicData uri="http://schemas.openxmlformats.org/drawingml/2006/table">
            <a:tbl>
              <a:tblPr firstRow="1" bandRow="1">
                <a:tableStyleId>{5940675A-B579-460E-94D1-54222C63F5DA}</a:tableStyleId>
              </a:tblPr>
              <a:tblGrid>
                <a:gridCol w="2448380">
                  <a:extLst>
                    <a:ext uri="{9D8B030D-6E8A-4147-A177-3AD203B41FA5}">
                      <a16:colId xmlns:a16="http://schemas.microsoft.com/office/drawing/2014/main" val="1015840581"/>
                    </a:ext>
                  </a:extLst>
                </a:gridCol>
                <a:gridCol w="5454531">
                  <a:extLst>
                    <a:ext uri="{9D8B030D-6E8A-4147-A177-3AD203B41FA5}">
                      <a16:colId xmlns:a16="http://schemas.microsoft.com/office/drawing/2014/main" val="2055512342"/>
                    </a:ext>
                  </a:extLst>
                </a:gridCol>
              </a:tblGrid>
              <a:tr h="326050">
                <a:tc>
                  <a:txBody>
                    <a:bodyPr/>
                    <a:lstStyle/>
                    <a:p>
                      <a:r>
                        <a:rPr kumimoji="1" lang="ja-JP" altLang="en-US" sz="1600" dirty="0"/>
                        <a:t>事業者名</a:t>
                      </a:r>
                    </a:p>
                  </a:txBody>
                  <a:tcPr anchor="ctr"/>
                </a:tc>
                <a:tc>
                  <a:txBody>
                    <a:bodyPr/>
                    <a:lstStyle/>
                    <a:p>
                      <a:endParaRPr kumimoji="1" lang="ja-JP" altLang="en-US" sz="1600" dirty="0"/>
                    </a:p>
                  </a:txBody>
                  <a:tcPr anchor="ctr"/>
                </a:tc>
                <a:extLst>
                  <a:ext uri="{0D108BD9-81ED-4DB2-BD59-A6C34878D82A}">
                    <a16:rowId xmlns:a16="http://schemas.microsoft.com/office/drawing/2014/main" val="1233401567"/>
                  </a:ext>
                </a:extLst>
              </a:tr>
              <a:tr h="326050">
                <a:tc>
                  <a:txBody>
                    <a:bodyPr/>
                    <a:lstStyle/>
                    <a:p>
                      <a:r>
                        <a:rPr kumimoji="1" lang="ja-JP" altLang="en-US" sz="1600" dirty="0"/>
                        <a:t>代表者役職・氏名</a:t>
                      </a:r>
                    </a:p>
                  </a:txBody>
                  <a:tcPr anchor="ctr"/>
                </a:tc>
                <a:tc>
                  <a:txBody>
                    <a:bodyPr/>
                    <a:lstStyle/>
                    <a:p>
                      <a:endParaRPr kumimoji="1" lang="ja-JP" altLang="en-US" sz="1600" dirty="0"/>
                    </a:p>
                  </a:txBody>
                  <a:tcPr anchor="ctr"/>
                </a:tc>
                <a:extLst>
                  <a:ext uri="{0D108BD9-81ED-4DB2-BD59-A6C34878D82A}">
                    <a16:rowId xmlns:a16="http://schemas.microsoft.com/office/drawing/2014/main" val="3375427136"/>
                  </a:ext>
                </a:extLst>
              </a:tr>
              <a:tr h="326050">
                <a:tc>
                  <a:txBody>
                    <a:bodyPr/>
                    <a:lstStyle/>
                    <a:p>
                      <a:r>
                        <a:rPr kumimoji="1" lang="ja-JP" altLang="en-US" sz="1600" dirty="0"/>
                        <a:t>所在地</a:t>
                      </a:r>
                    </a:p>
                  </a:txBody>
                  <a:tcPr anchor="ctr"/>
                </a:tc>
                <a:tc>
                  <a:txBody>
                    <a:bodyPr/>
                    <a:lstStyle/>
                    <a:p>
                      <a:endParaRPr kumimoji="1" lang="ja-JP" altLang="en-US" sz="16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8956169"/>
                  </a:ext>
                </a:extLst>
              </a:tr>
              <a:tr h="563176">
                <a:tc>
                  <a:txBody>
                    <a:bodyPr/>
                    <a:lstStyle/>
                    <a:p>
                      <a:r>
                        <a:rPr kumimoji="1" lang="ja-JP" altLang="en-US" sz="1600" dirty="0"/>
                        <a:t>資本金／年間売上高</a:t>
                      </a:r>
                    </a:p>
                  </a:txBody>
                  <a:tcPr anchor="ctr"/>
                </a:tc>
                <a:tc>
                  <a:txBody>
                    <a:bodyPr/>
                    <a:lstStyle/>
                    <a:p>
                      <a:pPr algn="l"/>
                      <a:r>
                        <a:rPr kumimoji="1" lang="ja-JP" altLang="en-US" sz="1600" dirty="0"/>
                        <a:t>　資本金　　　　　　　　　　　　千円</a:t>
                      </a:r>
                    </a:p>
                    <a:p>
                      <a:pPr algn="l"/>
                      <a:r>
                        <a:rPr kumimoji="1" lang="ja-JP" altLang="en-US" sz="1600" dirty="0"/>
                        <a:t>　年間売上高　　　　　　　　　　千円</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28708933"/>
                  </a:ext>
                </a:extLst>
              </a:tr>
              <a:tr h="337187">
                <a:tc>
                  <a:txBody>
                    <a:bodyPr/>
                    <a:lstStyle/>
                    <a:p>
                      <a:r>
                        <a:rPr kumimoji="1" lang="ja-JP" altLang="en-US" sz="1600" dirty="0"/>
                        <a:t>設立年月日</a:t>
                      </a:r>
                    </a:p>
                  </a:txBody>
                  <a:tcPr anchor="ctr"/>
                </a:tc>
                <a:tc>
                  <a:txBody>
                    <a:bodyPr/>
                    <a:lstStyle/>
                    <a:p>
                      <a:endParaRPr kumimoji="1" lang="ja-JP" altLang="en-US" sz="1600" dirty="0"/>
                    </a:p>
                  </a:txBody>
                  <a:tcPr anchor="ctr"/>
                </a:tc>
                <a:extLst>
                  <a:ext uri="{0D108BD9-81ED-4DB2-BD59-A6C34878D82A}">
                    <a16:rowId xmlns:a16="http://schemas.microsoft.com/office/drawing/2014/main" val="1600780081"/>
                  </a:ext>
                </a:extLst>
              </a:tr>
              <a:tr h="563176">
                <a:tc>
                  <a:txBody>
                    <a:bodyPr/>
                    <a:lstStyle/>
                    <a:p>
                      <a:r>
                        <a:rPr kumimoji="1" lang="ja-JP" altLang="en-US" sz="1600" dirty="0"/>
                        <a:t>従業員者数</a:t>
                      </a:r>
                      <a:endParaRPr kumimoji="1" lang="en-US" altLang="ja-JP" sz="1600" dirty="0"/>
                    </a:p>
                  </a:txBody>
                  <a:tcPr anchor="ctr"/>
                </a:tc>
                <a:tc>
                  <a:txBody>
                    <a:bodyPr/>
                    <a:lstStyle/>
                    <a:p>
                      <a:pPr algn="r"/>
                      <a:r>
                        <a:rPr kumimoji="1" lang="ja-JP" altLang="en-US" sz="1600" dirty="0"/>
                        <a:t>人</a:t>
                      </a:r>
                      <a:endParaRPr kumimoji="1" lang="en-US" altLang="ja-JP" sz="1600" dirty="0"/>
                    </a:p>
                    <a:p>
                      <a:pPr algn="r"/>
                      <a:r>
                        <a:rPr kumimoji="1" lang="ja-JP" altLang="en-US" sz="1600" dirty="0"/>
                        <a:t>（</a:t>
                      </a:r>
                      <a:r>
                        <a:rPr kumimoji="1" lang="ja-JP" altLang="en-US" sz="1400" dirty="0"/>
                        <a:t>うち本事業に携わる従業員者数</a:t>
                      </a:r>
                      <a:r>
                        <a:rPr kumimoji="1" lang="ja-JP" altLang="en-US" sz="1600" dirty="0"/>
                        <a:t>　　　　　人）</a:t>
                      </a:r>
                    </a:p>
                  </a:txBody>
                  <a:tcPr anchor="ctr"/>
                </a:tc>
                <a:extLst>
                  <a:ext uri="{0D108BD9-81ED-4DB2-BD59-A6C34878D82A}">
                    <a16:rowId xmlns:a16="http://schemas.microsoft.com/office/drawing/2014/main" val="3413017424"/>
                  </a:ext>
                </a:extLst>
              </a:tr>
              <a:tr h="608974">
                <a:tc>
                  <a:txBody>
                    <a:bodyPr/>
                    <a:lstStyle/>
                    <a:p>
                      <a:r>
                        <a:rPr kumimoji="1" lang="ja-JP" altLang="en-US" sz="1600" dirty="0"/>
                        <a:t>主要顧客</a:t>
                      </a:r>
                    </a:p>
                  </a:txBody>
                  <a:tcPr anchor="ctr"/>
                </a:tc>
                <a:tc>
                  <a:txBody>
                    <a:bodyPr/>
                    <a:lstStyle/>
                    <a:p>
                      <a:endParaRPr kumimoji="1" lang="en-US" altLang="ja-JP" sz="1600" dirty="0"/>
                    </a:p>
                    <a:p>
                      <a:endParaRPr kumimoji="1" lang="en-US" altLang="ja-JP" sz="1600" dirty="0"/>
                    </a:p>
                  </a:txBody>
                  <a:tcPr anchor="ctr"/>
                </a:tc>
                <a:extLst>
                  <a:ext uri="{0D108BD9-81ED-4DB2-BD59-A6C34878D82A}">
                    <a16:rowId xmlns:a16="http://schemas.microsoft.com/office/drawing/2014/main" val="3757847481"/>
                  </a:ext>
                </a:extLst>
              </a:tr>
              <a:tr h="1363480">
                <a:tc>
                  <a:txBody>
                    <a:bodyPr/>
                    <a:lstStyle/>
                    <a:p>
                      <a:r>
                        <a:rPr kumimoji="1" lang="ja-JP" altLang="en-US" sz="1600" dirty="0"/>
                        <a:t>業種（複数選択可）</a:t>
                      </a:r>
                      <a:endParaRPr kumimoji="1" lang="en-US" altLang="ja-JP" sz="1600" dirty="0"/>
                    </a:p>
                    <a:p>
                      <a:endParaRPr kumimoji="1" lang="en-US" altLang="ja-JP" sz="1100" dirty="0"/>
                    </a:p>
                    <a:p>
                      <a:r>
                        <a:rPr kumimoji="1" lang="en-US" altLang="ja-JP" sz="1100" dirty="0"/>
                        <a:t>※</a:t>
                      </a:r>
                      <a:r>
                        <a:rPr kumimoji="1" lang="ja-JP" altLang="en-US" sz="1100" dirty="0"/>
                        <a:t>該当か所を■に変更してください。</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□情報通信サービス業　　　　　□農林、水産、鉱業</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□フィンテック　　　　　　　　□医療、福祉業</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□グリーンテック　　　　　　　□卸売、小売業</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□電子部品、回路製造業　　　　□教育、学習支援</a:t>
                      </a:r>
                      <a:endParaRPr kumimoji="1" lang="en-US" altLang="ja-JP" sz="14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　□学術研究、専門技術　　　　　□飲食サービス業</a:t>
                      </a:r>
                      <a:endParaRPr kumimoji="1" lang="en-US" altLang="ja-JP" sz="1400" dirty="0"/>
                    </a:p>
                    <a:p>
                      <a:r>
                        <a:rPr kumimoji="1" lang="ja-JP" altLang="en-US" sz="1400" dirty="0"/>
                        <a:t>　□その他（　　　　　　　　　　　　　　）</a:t>
                      </a:r>
                    </a:p>
                  </a:txBody>
                  <a:tcPr/>
                </a:tc>
                <a:extLst>
                  <a:ext uri="{0D108BD9-81ED-4DB2-BD59-A6C34878D82A}">
                    <a16:rowId xmlns:a16="http://schemas.microsoft.com/office/drawing/2014/main" val="538704947"/>
                  </a:ext>
                </a:extLst>
              </a:tr>
              <a:tr h="1037430">
                <a:tc>
                  <a:txBody>
                    <a:bodyPr/>
                    <a:lstStyle/>
                    <a:p>
                      <a:r>
                        <a:rPr kumimoji="1" lang="ja-JP" altLang="en-US" sz="1600" dirty="0"/>
                        <a:t>連絡先担当者</a:t>
                      </a:r>
                      <a:endParaRPr kumimoji="1" lang="en-US" altLang="ja-JP" sz="1600" dirty="0"/>
                    </a:p>
                    <a:p>
                      <a:r>
                        <a:rPr kumimoji="1" lang="ja-JP" altLang="en-US" sz="1600" dirty="0"/>
                        <a:t>・所属、役職名、氏名</a:t>
                      </a:r>
                      <a:endParaRPr kumimoji="1" lang="en-US" altLang="ja-JP" sz="1600" dirty="0"/>
                    </a:p>
                    <a:p>
                      <a:r>
                        <a:rPr kumimoji="1" lang="ja-JP" altLang="en-US" sz="1600" dirty="0"/>
                        <a:t>・電話番号 ／ </a:t>
                      </a:r>
                      <a:r>
                        <a:rPr kumimoji="1" lang="en-US" altLang="ja-JP" sz="1600" dirty="0"/>
                        <a:t>E-mail</a:t>
                      </a:r>
                      <a:endParaRPr kumimoji="1" lang="ja-JP" altLang="en-US" sz="1600" dirty="0"/>
                    </a:p>
                  </a:txBody>
                  <a:tcPr anchor="ctr"/>
                </a:tc>
                <a:tc>
                  <a:txBody>
                    <a:bodyPr/>
                    <a:lstStyle/>
                    <a:p>
                      <a:endParaRPr kumimoji="1" lang="en-US" altLang="ja-JP" sz="1600" dirty="0"/>
                    </a:p>
                    <a:p>
                      <a:endParaRPr kumimoji="1" lang="en-US" altLang="ja-JP" sz="1600" dirty="0"/>
                    </a:p>
                    <a:p>
                      <a:endParaRPr kumimoji="1" lang="ja-JP" altLang="en-US" sz="1600" dirty="0"/>
                    </a:p>
                  </a:txBody>
                  <a:tcPr/>
                </a:tc>
                <a:extLst>
                  <a:ext uri="{0D108BD9-81ED-4DB2-BD59-A6C34878D82A}">
                    <a16:rowId xmlns:a16="http://schemas.microsoft.com/office/drawing/2014/main" val="3802329458"/>
                  </a:ext>
                </a:extLst>
              </a:tr>
            </a:tbl>
          </a:graphicData>
        </a:graphic>
      </p:graphicFrame>
    </p:spTree>
    <p:extLst>
      <p:ext uri="{BB962C8B-B14F-4D97-AF65-F5344CB8AC3E}">
        <p14:creationId xmlns:p14="http://schemas.microsoft.com/office/powerpoint/2010/main" val="917005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2</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2-1</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会社設立の経緯・想い（代表個人の体験等あれば）</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3" name="正方形/長方形 2">
            <a:extLst>
              <a:ext uri="{FF2B5EF4-FFF2-40B4-BE49-F238E27FC236}">
                <a16:creationId xmlns:a16="http://schemas.microsoft.com/office/drawing/2014/main" id="{0EF441CE-7B40-F575-9C80-67BD0FD46AA2}"/>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その他</a:t>
            </a:r>
          </a:p>
        </p:txBody>
      </p:sp>
    </p:spTree>
    <p:extLst>
      <p:ext uri="{BB962C8B-B14F-4D97-AF65-F5344CB8AC3E}">
        <p14:creationId xmlns:p14="http://schemas.microsoft.com/office/powerpoint/2010/main" val="1291725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3</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2-2</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自社が解決するペインポイント及び解決手段</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ADE5B62F-9857-1FE0-A055-1D16E62A697D}"/>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Tree>
    <p:extLst>
      <p:ext uri="{BB962C8B-B14F-4D97-AF65-F5344CB8AC3E}">
        <p14:creationId xmlns:p14="http://schemas.microsoft.com/office/powerpoint/2010/main" val="2061076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4</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2-3</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想定市場規模（収益性の見込める十分な市場が存在するか否か）</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4642389B-129F-B94D-0CEE-7066D0C9FCF3}"/>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実現可能性</a:t>
            </a:r>
          </a:p>
        </p:txBody>
      </p:sp>
    </p:spTree>
    <p:extLst>
      <p:ext uri="{BB962C8B-B14F-4D97-AF65-F5344CB8AC3E}">
        <p14:creationId xmlns:p14="http://schemas.microsoft.com/office/powerpoint/2010/main" val="87788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5</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2-4</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ビジネスモデル（プロダクト・サービス内容、マネタイズ手法）及び成長戦略</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DC1199C4-A16B-2E1E-9C3A-25BCA1621D5F}"/>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
        <p:nvSpPr>
          <p:cNvPr id="3" name="正方形/長方形 2">
            <a:extLst>
              <a:ext uri="{FF2B5EF4-FFF2-40B4-BE49-F238E27FC236}">
                <a16:creationId xmlns:a16="http://schemas.microsoft.com/office/drawing/2014/main" id="{14D856E7-1F62-0A33-7B35-A6CD79D0C46F}"/>
              </a:ext>
            </a:extLst>
          </p:cNvPr>
          <p:cNvSpPr>
            <a:spLocks noChangeAspect="1"/>
          </p:cNvSpPr>
          <p:nvPr/>
        </p:nvSpPr>
        <p:spPr>
          <a:xfrm>
            <a:off x="3832412" y="295765"/>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実現可能性</a:t>
            </a:r>
          </a:p>
        </p:txBody>
      </p:sp>
    </p:spTree>
    <p:extLst>
      <p:ext uri="{BB962C8B-B14F-4D97-AF65-F5344CB8AC3E}">
        <p14:creationId xmlns:p14="http://schemas.microsoft.com/office/powerpoint/2010/main" val="529610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6</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2-5</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（具体的なプロダクトがある場合）開発体制・開発ロードマップ</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ED627B6-6437-CD68-0339-B2D5539D693C}"/>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
        <p:nvSpPr>
          <p:cNvPr id="3" name="正方形/長方形 2">
            <a:extLst>
              <a:ext uri="{FF2B5EF4-FFF2-40B4-BE49-F238E27FC236}">
                <a16:creationId xmlns:a16="http://schemas.microsoft.com/office/drawing/2014/main" id="{6E1C0C33-63BF-152C-1979-80040AF90D3A}"/>
              </a:ext>
            </a:extLst>
          </p:cNvPr>
          <p:cNvSpPr>
            <a:spLocks noChangeAspect="1"/>
          </p:cNvSpPr>
          <p:nvPr/>
        </p:nvSpPr>
        <p:spPr>
          <a:xfrm>
            <a:off x="3832412" y="295765"/>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実現可能性</a:t>
            </a:r>
          </a:p>
        </p:txBody>
      </p:sp>
    </p:spTree>
    <p:extLst>
      <p:ext uri="{BB962C8B-B14F-4D97-AF65-F5344CB8AC3E}">
        <p14:creationId xmlns:p14="http://schemas.microsoft.com/office/powerpoint/2010/main" val="1164413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7</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2-6</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事業の先進性及び競合優位性（いずれ</a:t>
            </a:r>
            <a:r>
              <a:rPr lang="ja-JP" altLang="en-US" sz="1800" dirty="0" smtClean="0">
                <a:latin typeface="メイリオ" panose="020B0604030504040204" pitchFamily="50" charset="-128"/>
                <a:ea typeface="メイリオ" panose="020B0604030504040204" pitchFamily="50" charset="-128"/>
              </a:rPr>
              <a:t>か１つ</a:t>
            </a:r>
            <a:r>
              <a:rPr lang="ja-JP" altLang="en-US" sz="1800" dirty="0">
                <a:latin typeface="メイリオ" panose="020B0604030504040204" pitchFamily="50" charset="-128"/>
                <a:ea typeface="メイリオ" panose="020B0604030504040204" pitchFamily="50" charset="-128"/>
              </a:rPr>
              <a:t>でも可）</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7D9985F7-FFF0-0F0C-7358-BE1DD4F9C201}"/>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実現可能性</a:t>
            </a:r>
          </a:p>
        </p:txBody>
      </p:sp>
      <p:sp>
        <p:nvSpPr>
          <p:cNvPr id="3" name="正方形/長方形 2">
            <a:extLst>
              <a:ext uri="{FF2B5EF4-FFF2-40B4-BE49-F238E27FC236}">
                <a16:creationId xmlns:a16="http://schemas.microsoft.com/office/drawing/2014/main" id="{09175D5D-3204-F14F-5B74-BF83CE89452D}"/>
              </a:ext>
            </a:extLst>
          </p:cNvPr>
          <p:cNvSpPr>
            <a:spLocks noChangeAspect="1"/>
          </p:cNvSpPr>
          <p:nvPr/>
        </p:nvSpPr>
        <p:spPr>
          <a:xfrm>
            <a:off x="3840958" y="295765"/>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先駆性</a:t>
            </a:r>
          </a:p>
        </p:txBody>
      </p:sp>
    </p:spTree>
    <p:extLst>
      <p:ext uri="{BB962C8B-B14F-4D97-AF65-F5344CB8AC3E}">
        <p14:creationId xmlns:p14="http://schemas.microsoft.com/office/powerpoint/2010/main" val="114374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611559" y="662541"/>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611559" y="6396404"/>
            <a:ext cx="7920000" cy="0"/>
          </a:xfrm>
          <a:prstGeom prst="line">
            <a:avLst/>
          </a:prstGeom>
          <a:ln w="28575">
            <a:solidFill>
              <a:srgbClr val="1D2088"/>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p:cNvSpPr>
            <a:spLocks noGrp="1"/>
          </p:cNvSpPr>
          <p:nvPr>
            <p:ph type="sldNum" sz="quarter" idx="12"/>
          </p:nvPr>
        </p:nvSpPr>
        <p:spPr/>
        <p:txBody>
          <a:bodyPr/>
          <a:lstStyle/>
          <a:p>
            <a:fld id="{5C7BE111-4F24-4322-8B16-7EE8CA764D5A}" type="slidenum">
              <a:rPr kumimoji="1" lang="ja-JP" altLang="en-US" smtClean="0"/>
              <a:t>8</a:t>
            </a:fld>
            <a:endParaRPr kumimoji="1" lang="ja-JP" altLang="en-US" dirty="0"/>
          </a:p>
        </p:txBody>
      </p:sp>
      <p:sp>
        <p:nvSpPr>
          <p:cNvPr id="8" name="タイトル 1"/>
          <p:cNvSpPr>
            <a:spLocks noGrp="1"/>
          </p:cNvSpPr>
          <p:nvPr>
            <p:ph type="title"/>
          </p:nvPr>
        </p:nvSpPr>
        <p:spPr>
          <a:xfrm>
            <a:off x="628650" y="219987"/>
            <a:ext cx="6214912" cy="507710"/>
          </a:xfrm>
        </p:spPr>
        <p:txBody>
          <a:bodyPr>
            <a:normAutofit/>
          </a:bodyPr>
          <a:lstStyle/>
          <a:p>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．事業概要</a:t>
            </a:r>
          </a:p>
        </p:txBody>
      </p:sp>
      <p:sp>
        <p:nvSpPr>
          <p:cNvPr id="11" name="コンテンツ プレースホルダー 4"/>
          <p:cNvSpPr>
            <a:spLocks noGrp="1"/>
          </p:cNvSpPr>
          <p:nvPr>
            <p:ph idx="1"/>
          </p:nvPr>
        </p:nvSpPr>
        <p:spPr>
          <a:xfrm>
            <a:off x="628650" y="817418"/>
            <a:ext cx="7886700" cy="2700000"/>
          </a:xfrm>
        </p:spPr>
        <p:txBody>
          <a:bodyPr>
            <a:normAutofit/>
          </a:bodyPr>
          <a:lstStyle/>
          <a:p>
            <a:pPr marL="0" indent="0">
              <a:buNone/>
            </a:pPr>
            <a:r>
              <a:rPr lang="ja-JP" altLang="ja-JP"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2-7</a:t>
            </a:r>
            <a:r>
              <a:rPr lang="ja-JP"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自社で認識している事業上の経営課題及び解決に向けて必要と考える支援</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0CC3854E-EA89-F975-369D-EACC2D72FEF8}"/>
              </a:ext>
            </a:extLst>
          </p:cNvPr>
          <p:cNvSpPr>
            <a:spLocks noChangeAspect="1"/>
          </p:cNvSpPr>
          <p:nvPr/>
        </p:nvSpPr>
        <p:spPr>
          <a:xfrm>
            <a:off x="2257813" y="296589"/>
            <a:ext cx="1478293" cy="300797"/>
          </a:xfrm>
          <a:prstGeom prst="rect">
            <a:avLst/>
          </a:prstGeom>
          <a:solidFill>
            <a:srgbClr val="1D2088"/>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必要性</a:t>
            </a:r>
          </a:p>
        </p:txBody>
      </p:sp>
    </p:spTree>
    <p:extLst>
      <p:ext uri="{BB962C8B-B14F-4D97-AF65-F5344CB8AC3E}">
        <p14:creationId xmlns:p14="http://schemas.microsoft.com/office/powerpoint/2010/main" val="27244366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7714</TotalTime>
  <Words>482</Words>
  <Application>Microsoft Office PowerPoint</Application>
  <PresentationFormat>画面に合わせる (4:3)</PresentationFormat>
  <Paragraphs>104</Paragraphs>
  <Slides>13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13</vt:i4>
      </vt:variant>
    </vt:vector>
  </HeadingPairs>
  <TitlesOfParts>
    <vt:vector size="21" baseType="lpstr">
      <vt:lpstr>Meiryo UI</vt:lpstr>
      <vt:lpstr>メイリオ</vt:lpstr>
      <vt:lpstr>游ゴシック</vt:lpstr>
      <vt:lpstr>游ゴシック Light</vt:lpstr>
      <vt:lpstr>Arial</vt:lpstr>
      <vt:lpstr>Calibri</vt:lpstr>
      <vt:lpstr>Calibri Light</vt:lpstr>
      <vt:lpstr>Office テーマ</vt:lpstr>
      <vt:lpstr>【事業者名】　</vt:lpstr>
      <vt:lpstr>１．事業者概要</vt:lpstr>
      <vt:lpstr>2．事業概要</vt:lpstr>
      <vt:lpstr>2．事業概要</vt:lpstr>
      <vt:lpstr>2．事業概要</vt:lpstr>
      <vt:lpstr>2．事業概要</vt:lpstr>
      <vt:lpstr>2．事業概要</vt:lpstr>
      <vt:lpstr>2．事業概要</vt:lpstr>
      <vt:lpstr>2．事業概要</vt:lpstr>
      <vt:lpstr>2．事業概要</vt:lpstr>
      <vt:lpstr>2．事業概要</vt:lpstr>
      <vt:lpstr>2．事業概要</vt:lpstr>
      <vt:lpstr>2．事業概要</vt:lpstr>
    </vt:vector>
  </TitlesOfParts>
  <Company>福岡市役所</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【事業者名】　株式会社●●●●</dc:title>
  <dc:creator>FINE_User</dc:creator>
  <cp:lastModifiedBy>FINE_User</cp:lastModifiedBy>
  <cp:revision>93</cp:revision>
  <cp:lastPrinted>2021-06-09T09:03:36Z</cp:lastPrinted>
  <dcterms:created xsi:type="dcterms:W3CDTF">2021-06-09T00:22:18Z</dcterms:created>
  <dcterms:modified xsi:type="dcterms:W3CDTF">2023-04-19T07:27:55Z</dcterms:modified>
</cp:coreProperties>
</file>