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17"/>
  </p:notesMasterIdLst>
  <p:sldIdLst>
    <p:sldId id="256" r:id="rId2"/>
    <p:sldId id="285" r:id="rId3"/>
    <p:sldId id="257" r:id="rId4"/>
    <p:sldId id="291" r:id="rId5"/>
    <p:sldId id="280" r:id="rId6"/>
    <p:sldId id="293" r:id="rId7"/>
    <p:sldId id="288" r:id="rId8"/>
    <p:sldId id="274" r:id="rId9"/>
    <p:sldId id="289" r:id="rId10"/>
    <p:sldId id="287" r:id="rId11"/>
    <p:sldId id="290" r:id="rId12"/>
    <p:sldId id="266" r:id="rId13"/>
    <p:sldId id="286" r:id="rId14"/>
    <p:sldId id="292" r:id="rId15"/>
    <p:sldId id="275" r:id="rId16"/>
  </p:sldIdLst>
  <p:sldSz cx="9144000" cy="6858000" type="screen4x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06" autoAdjust="0"/>
    <p:restoredTop sz="94660"/>
  </p:normalViewPr>
  <p:slideViewPr>
    <p:cSldViewPr snapToGrid="0">
      <p:cViewPr varScale="1">
        <p:scale>
          <a:sx n="110" d="100"/>
          <a:sy n="110" d="100"/>
        </p:scale>
        <p:origin x="22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40" tIns="45720" rIns="91440" bIns="45720" rtlCol="0"/>
          <a:lstStyle>
            <a:lvl1pPr algn="r">
              <a:defRPr sz="1200"/>
            </a:lvl1pPr>
          </a:lstStyle>
          <a:p>
            <a:fld id="{1E34B885-F8DE-49BB-9F70-C852129E6427}"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40" tIns="45720" rIns="91440" bIns="45720" rtlCol="0" anchor="b"/>
          <a:lstStyle>
            <a:lvl1pPr algn="r">
              <a:defRPr sz="1200"/>
            </a:lvl1pPr>
          </a:lstStyle>
          <a:p>
            <a:fld id="{CBE232FF-C614-4168-8559-C9916682058A}" type="slidenum">
              <a:rPr kumimoji="1" lang="ja-JP" altLang="en-US" smtClean="0"/>
              <a:t>‹#›</a:t>
            </a:fld>
            <a:endParaRPr kumimoji="1" lang="ja-JP" altLang="en-US"/>
          </a:p>
        </p:txBody>
      </p:sp>
    </p:spTree>
    <p:extLst>
      <p:ext uri="{BB962C8B-B14F-4D97-AF65-F5344CB8AC3E}">
        <p14:creationId xmlns:p14="http://schemas.microsoft.com/office/powerpoint/2010/main" val="32079822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79C3035-4BCF-436A-AF8A-1725512B0CD2}"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389131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7C4D20-AC49-4A3C-BA51-AEF1FD405E0D}"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38964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2A59E8-7266-4C3F-99D9-7FD58BF65CED}"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046920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9C8408-9BB1-44FF-B650-B7414D8841CB}"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37866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D833084-F43F-4522-92CD-C7EB0CA7F019}" type="datetime1">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701881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CC6563-D67E-4FAF-AC54-096E77F7C24A}" type="datetime1">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501664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9392548-E6DF-4E91-8C79-FEB46B2BF3E4}" type="datetime1">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829243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B85DD6-D5B2-49FD-81C3-B767E805EFB0}" type="datetime1">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80728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D46A7-B8ED-43C5-8954-2AE204A82D33}" type="datetime1">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184419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092A41-C4FB-45C3-85F3-E92CF74F991F}" type="datetime1">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77039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65181F-9A97-4A32-A758-8A51DD33E837}" type="datetime1">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98827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2977E-503D-450E-8558-B257D9D9E9F4}" type="datetime1">
              <a:rPr kumimoji="1" lang="ja-JP" altLang="en-US" smtClean="0"/>
              <a:t>2026/3/24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BE111-4F24-4322-8B16-7EE8CA764D5A}" type="slidenum">
              <a:rPr kumimoji="1" lang="ja-JP" altLang="en-US" smtClean="0"/>
              <a:t>‹#›</a:t>
            </a:fld>
            <a:endParaRPr kumimoji="1" lang="ja-JP" altLang="en-US"/>
          </a:p>
        </p:txBody>
      </p:sp>
    </p:spTree>
    <p:extLst>
      <p:ext uri="{BB962C8B-B14F-4D97-AF65-F5344CB8AC3E}">
        <p14:creationId xmlns:p14="http://schemas.microsoft.com/office/powerpoint/2010/main" val="2316978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ctrTitle"/>
          </p:nvPr>
        </p:nvSpPr>
        <p:spPr>
          <a:xfrm>
            <a:off x="580029" y="5101465"/>
            <a:ext cx="7772400" cy="545804"/>
          </a:xfrm>
        </p:spPr>
        <p:txBody>
          <a:bodyPr>
            <a:normAutofit/>
          </a:bodyPr>
          <a:lstStyle/>
          <a:p>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事業者名</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　</a:t>
            </a:r>
            <a:endParaRPr kumimoji="1" lang="ja-JP" altLang="en-US" sz="2800" b="1" dirty="0">
              <a:latin typeface="Meiryo UI" panose="020B0604030504040204" pitchFamily="50" charset="-128"/>
              <a:ea typeface="Meiryo UI" panose="020B0604030504040204" pitchFamily="50" charset="-128"/>
            </a:endParaRPr>
          </a:p>
        </p:txBody>
      </p:sp>
      <p:sp>
        <p:nvSpPr>
          <p:cNvPr id="5" name="サブタイトル 2"/>
          <p:cNvSpPr>
            <a:spLocks noGrp="1"/>
          </p:cNvSpPr>
          <p:nvPr>
            <p:ph type="subTitle" idx="1"/>
          </p:nvPr>
        </p:nvSpPr>
        <p:spPr>
          <a:xfrm>
            <a:off x="994948" y="5956478"/>
            <a:ext cx="6858000" cy="548481"/>
          </a:xfrm>
        </p:spPr>
        <p:txBody>
          <a:bodyPr>
            <a:normAutofit/>
          </a:bodyPr>
          <a:lstStyle/>
          <a:p>
            <a:r>
              <a:rPr lang="ja-JP" altLang="en-US" sz="2000" b="1" dirty="0">
                <a:latin typeface="Meiryo UI" panose="020B0604030504040204" pitchFamily="50" charset="-128"/>
                <a:ea typeface="Meiryo UI" panose="020B0604030504040204" pitchFamily="50" charset="-128"/>
              </a:rPr>
              <a:t>令和</a:t>
            </a:r>
            <a:r>
              <a:rPr lang="en-US" altLang="ja-JP" sz="2000" b="1" dirty="0">
                <a:latin typeface="Meiryo UI" panose="020B0604030504040204" pitchFamily="50" charset="-128"/>
                <a:ea typeface="Meiryo UI" panose="020B0604030504040204" pitchFamily="50" charset="-128"/>
              </a:rPr>
              <a:t>8</a:t>
            </a:r>
            <a:r>
              <a:rPr lang="ja-JP" altLang="en-US" sz="2000" b="1" dirty="0">
                <a:latin typeface="Meiryo UI" panose="020B0604030504040204" pitchFamily="50" charset="-128"/>
                <a:ea typeface="Meiryo UI" panose="020B0604030504040204" pitchFamily="50" charset="-128"/>
              </a:rPr>
              <a:t>年　　月　　日</a:t>
            </a:r>
            <a:endParaRPr kumimoji="1" lang="ja-JP" altLang="en-US" sz="2000" b="1" dirty="0">
              <a:latin typeface="Meiryo UI" panose="020B0604030504040204" pitchFamily="50" charset="-128"/>
              <a:ea typeface="Meiryo UI" panose="020B0604030504040204" pitchFamily="50" charset="-128"/>
            </a:endParaRPr>
          </a:p>
        </p:txBody>
      </p:sp>
      <p:sp>
        <p:nvSpPr>
          <p:cNvPr id="6" name="AutoShape 4" descr="福岡市実証実験フルサポート事業"/>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7" name="タイトル 1"/>
          <p:cNvSpPr txBox="1">
            <a:spLocks/>
          </p:cNvSpPr>
          <p:nvPr/>
        </p:nvSpPr>
        <p:spPr>
          <a:xfrm>
            <a:off x="580029" y="2550037"/>
            <a:ext cx="7772400" cy="118231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lvl="0">
              <a:lnSpc>
                <a:spcPts val="4000"/>
              </a:lnSpc>
              <a:defRPr/>
            </a:pPr>
            <a:r>
              <a:rPr lang="ja-JP" altLang="ja-JP" sz="2500" b="1" kern="100" dirty="0">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2500" b="1" kern="100" dirty="0">
                <a:effectLst/>
                <a:latin typeface="Meiryo UI" panose="020B0604030504040204" pitchFamily="50" charset="-128"/>
                <a:ea typeface="Meiryo UI" panose="020B0604030504040204" pitchFamily="50" charset="-128"/>
                <a:cs typeface="Times New Roman" panose="02020603050405020304" pitchFamily="18" charset="0"/>
              </a:rPr>
              <a:t>8</a:t>
            </a:r>
            <a:r>
              <a:rPr lang="ja-JP" altLang="ja-JP" sz="2500" b="1" kern="100" dirty="0">
                <a:effectLst/>
                <a:latin typeface="Meiryo UI" panose="020B0604030504040204" pitchFamily="50" charset="-128"/>
                <a:ea typeface="Meiryo UI" panose="020B0604030504040204" pitchFamily="50" charset="-128"/>
                <a:cs typeface="Times New Roman" panose="02020603050405020304" pitchFamily="18" charset="0"/>
              </a:rPr>
              <a:t>年度</a:t>
            </a:r>
            <a:r>
              <a:rPr lang="en-US" altLang="ja-JP" sz="2500" b="1" kern="100" dirty="0">
                <a:effectLst/>
                <a:latin typeface="Meiryo UI" panose="020B0604030504040204" pitchFamily="50" charset="-128"/>
                <a:ea typeface="Meiryo UI" panose="020B0604030504040204" pitchFamily="50" charset="-128"/>
                <a:cs typeface="Times New Roman" panose="02020603050405020304" pitchFamily="18" charset="0"/>
              </a:rPr>
              <a:t>IPO</a:t>
            </a:r>
            <a:r>
              <a:rPr lang="ja-JP" altLang="ja-JP" sz="2500" b="1" kern="100" dirty="0">
                <a:effectLst/>
                <a:latin typeface="Meiryo UI" panose="020B0604030504040204" pitchFamily="50" charset="-128"/>
                <a:ea typeface="Meiryo UI" panose="020B0604030504040204" pitchFamily="50" charset="-128"/>
                <a:cs typeface="Times New Roman" panose="02020603050405020304" pitchFamily="18" charset="0"/>
              </a:rPr>
              <a:t>等に向けた成長支援プログラム</a:t>
            </a:r>
            <a:r>
              <a:rPr lang="ja-JP" altLang="en-US" sz="2500" b="1" dirty="0">
                <a:solidFill>
                  <a:prstClr val="black"/>
                </a:solidFill>
                <a:latin typeface="Meiryo UI" panose="020B0604030504040204" pitchFamily="50" charset="-128"/>
                <a:ea typeface="Meiryo UI" panose="020B0604030504040204" pitchFamily="50" charset="-128"/>
              </a:rPr>
              <a:t>業務委託</a:t>
            </a:r>
            <a:endParaRPr lang="en-US" altLang="ja-JP" sz="2500" b="1" dirty="0">
              <a:solidFill>
                <a:prstClr val="black"/>
              </a:solidFill>
              <a:latin typeface="Meiryo UI" panose="020B0604030504040204" pitchFamily="50" charset="-128"/>
              <a:ea typeface="Meiryo UI" panose="020B0604030504040204" pitchFamily="50" charset="-128"/>
            </a:endParaRPr>
          </a:p>
          <a:p>
            <a:pPr lvl="0">
              <a:lnSpc>
                <a:spcPts val="4000"/>
              </a:lnSpc>
              <a:defRPr/>
            </a:pPr>
            <a:r>
              <a:rPr lang="ja-JP" altLang="en-US" sz="2500" b="1" dirty="0">
                <a:solidFill>
                  <a:prstClr val="black"/>
                </a:solidFill>
                <a:latin typeface="Meiryo UI" panose="020B0604030504040204" pitchFamily="50" charset="-128"/>
                <a:ea typeface="Meiryo UI" panose="020B0604030504040204" pitchFamily="50" charset="-128"/>
              </a:rPr>
              <a:t>事業提案書</a:t>
            </a:r>
            <a:endParaRPr kumimoji="1" lang="ja-JP" altLang="en-US" sz="2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cxnSp>
        <p:nvCxnSpPr>
          <p:cNvPr id="8" name="直線コネクタ 7"/>
          <p:cNvCxnSpPr/>
          <p:nvPr/>
        </p:nvCxnSpPr>
        <p:spPr>
          <a:xfrm>
            <a:off x="673938" y="2204864"/>
            <a:ext cx="7584583" cy="0"/>
          </a:xfrm>
          <a:prstGeom prst="line">
            <a:avLst/>
          </a:prstGeom>
          <a:ln w="38100">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673938" y="3926572"/>
            <a:ext cx="7584583" cy="0"/>
          </a:xfrm>
          <a:prstGeom prst="line">
            <a:avLst/>
          </a:prstGeom>
          <a:ln w="38100">
            <a:solidFill>
              <a:srgbClr val="1D2088"/>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6984472" y="314300"/>
            <a:ext cx="1836000" cy="276999"/>
          </a:xfrm>
          <a:prstGeom prst="rect">
            <a:avLst/>
          </a:prstGeom>
          <a:solidFill>
            <a:schemeClr val="bg1"/>
          </a:solidFill>
          <a:ln w="6350">
            <a:solidFill>
              <a:schemeClr val="tx1"/>
            </a:solidFill>
            <a:prstDash val="solid"/>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事業提案書　様式例</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09990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8</a:t>
            </a:r>
            <a:endParaRPr kumimoji="1" lang="ja-JP" altLang="en-US" dirty="0"/>
          </a:p>
        </p:txBody>
      </p:sp>
      <p:sp>
        <p:nvSpPr>
          <p:cNvPr id="8" name="タイトル 1"/>
          <p:cNvSpPr>
            <a:spLocks noGrp="1"/>
          </p:cNvSpPr>
          <p:nvPr>
            <p:ph type="title"/>
          </p:nvPr>
        </p:nvSpPr>
        <p:spPr>
          <a:xfrm>
            <a:off x="628650" y="219987"/>
            <a:ext cx="8199466"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７</a:t>
            </a:r>
            <a:r>
              <a:rPr kumimoji="1" lang="ja-JP" altLang="en-US" sz="1800" b="1" dirty="0">
                <a:latin typeface="メイリオ" panose="020B0604030504040204" pitchFamily="50" charset="-128"/>
                <a:ea typeface="メイリオ" panose="020B0604030504040204" pitchFamily="50" charset="-128"/>
              </a:rPr>
              <a:t>．プロ人材リソース</a:t>
            </a:r>
          </a:p>
        </p:txBody>
      </p:sp>
      <p:sp>
        <p:nvSpPr>
          <p:cNvPr id="11" name="コンテンツ プレースホルダー 4"/>
          <p:cNvSpPr>
            <a:spLocks noGrp="1"/>
          </p:cNvSpPr>
          <p:nvPr>
            <p:ph idx="1"/>
          </p:nvPr>
        </p:nvSpPr>
        <p:spPr>
          <a:xfrm>
            <a:off x="628649" y="817417"/>
            <a:ext cx="8074775" cy="4893427"/>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１</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登録人材数</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（２）登録人材の分類</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（３）本事業で活用されるプロ人材のモデルケース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最低２例記載</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（経験、スキル、人物像、成果イメージなど）</a:t>
            </a: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01479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9</a:t>
            </a:r>
            <a:endParaRPr kumimoji="1" lang="ja-JP" altLang="en-US" dirty="0"/>
          </a:p>
        </p:txBody>
      </p:sp>
      <p:sp>
        <p:nvSpPr>
          <p:cNvPr id="8" name="タイトル 1"/>
          <p:cNvSpPr>
            <a:spLocks noGrp="1"/>
          </p:cNvSpPr>
          <p:nvPr>
            <p:ph type="title"/>
          </p:nvPr>
        </p:nvSpPr>
        <p:spPr>
          <a:xfrm>
            <a:off x="628650" y="219987"/>
            <a:ext cx="8199466"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７</a:t>
            </a:r>
            <a:r>
              <a:rPr kumimoji="1" lang="ja-JP" altLang="en-US" sz="1800" b="1" dirty="0">
                <a:latin typeface="メイリオ" panose="020B0604030504040204" pitchFamily="50" charset="-128"/>
                <a:ea typeface="メイリオ" panose="020B0604030504040204" pitchFamily="50" charset="-128"/>
              </a:rPr>
              <a:t>．プロ人材リソース</a:t>
            </a:r>
          </a:p>
        </p:txBody>
      </p:sp>
      <p:sp>
        <p:nvSpPr>
          <p:cNvPr id="11" name="コンテンツ プレースホルダー 4"/>
          <p:cNvSpPr>
            <a:spLocks noGrp="1"/>
          </p:cNvSpPr>
          <p:nvPr>
            <p:ph idx="1"/>
          </p:nvPr>
        </p:nvSpPr>
        <p:spPr>
          <a:xfrm>
            <a:off x="628649" y="817417"/>
            <a:ext cx="8074775" cy="4893427"/>
          </a:xfrm>
        </p:spPr>
        <p:txBody>
          <a:bodyPr>
            <a:normAutofit/>
          </a:bodyPr>
          <a:lstStyle/>
          <a:p>
            <a:pPr marL="0" indent="0">
              <a:buNone/>
            </a:pPr>
            <a:r>
              <a:rPr lang="ja-JP" altLang="en-US" sz="1800" dirty="0">
                <a:latin typeface="メイリオ" panose="020B0604030504040204" pitchFamily="50" charset="-128"/>
                <a:ea typeface="メイリオ" panose="020B0604030504040204" pitchFamily="50" charset="-128"/>
              </a:rPr>
              <a:t>（４）プロ人材と支援対象スタートアップの契約方法・内容</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（参画手法、日数など）</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（５）ミスマッチが生じた際の対応</a:t>
            </a: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2995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10</a:t>
            </a:r>
            <a:endParaRPr kumimoji="1" lang="ja-JP" altLang="en-US" dirty="0"/>
          </a:p>
        </p:txBody>
      </p:sp>
      <p:sp>
        <p:nvSpPr>
          <p:cNvPr id="8" name="タイトル 1"/>
          <p:cNvSpPr>
            <a:spLocks noGrp="1"/>
          </p:cNvSpPr>
          <p:nvPr>
            <p:ph type="title"/>
          </p:nvPr>
        </p:nvSpPr>
        <p:spPr>
          <a:xfrm>
            <a:off x="628649" y="219987"/>
            <a:ext cx="2295920"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８</a:t>
            </a:r>
            <a:r>
              <a:rPr kumimoji="1" lang="ja-JP" altLang="en-US"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支援内容・方法</a:t>
            </a:r>
            <a:endParaRPr kumimoji="1" lang="ja-JP" altLang="en-US" sz="1100" b="1" dirty="0">
              <a:latin typeface="メイリオ" panose="020B0604030504040204" pitchFamily="50" charset="-128"/>
              <a:ea typeface="メイリオ" panose="020B0604030504040204" pitchFamily="50" charset="-128"/>
            </a:endParaRPr>
          </a:p>
        </p:txBody>
      </p:sp>
      <p:sp>
        <p:nvSpPr>
          <p:cNvPr id="11" name="コンテンツ プレースホルダー 4"/>
          <p:cNvSpPr>
            <a:spLocks noGrp="1"/>
          </p:cNvSpPr>
          <p:nvPr>
            <p:ph idx="1"/>
          </p:nvPr>
        </p:nvSpPr>
        <p:spPr>
          <a:xfrm>
            <a:off x="628650" y="817417"/>
            <a:ext cx="7886700" cy="5392189"/>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１</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財務強化</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（資本政策や事業計画の策定、資金調達等のサポートなど）</a:t>
            </a:r>
            <a:endParaRPr lang="en-US" altLang="ja-JP" sz="1800" dirty="0">
              <a:latin typeface="メイリオ" panose="020B0604030504040204" pitchFamily="50" charset="-128"/>
              <a:ea typeface="メイリオ" panose="020B0604030504040204" pitchFamily="50" charset="-128"/>
            </a:endParaRPr>
          </a:p>
          <a:p>
            <a:pPr marL="0" indent="0">
              <a:buNone/>
            </a:pPr>
            <a:endParaRPr lang="ja-JP" altLang="en-US"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（２）販路拡大</a:t>
            </a:r>
          </a:p>
          <a:p>
            <a:pPr marL="0" indent="0">
              <a:buNone/>
            </a:pPr>
            <a:r>
              <a:rPr lang="ja-JP" altLang="en-US" sz="1800" dirty="0">
                <a:latin typeface="メイリオ" panose="020B0604030504040204" pitchFamily="50" charset="-128"/>
                <a:ea typeface="メイリオ" panose="020B0604030504040204" pitchFamily="50" charset="-128"/>
              </a:rPr>
              <a:t>　　（営業戦略立案やマーケティング等のサポートなど）</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（３）内部統制</a:t>
            </a:r>
          </a:p>
          <a:p>
            <a:pPr marL="0" indent="0">
              <a:buNone/>
            </a:pPr>
            <a:r>
              <a:rPr lang="ja-JP" altLang="en-US" sz="1800" dirty="0">
                <a:latin typeface="メイリオ" panose="020B0604030504040204" pitchFamily="50" charset="-128"/>
                <a:ea typeface="メイリオ" panose="020B0604030504040204" pitchFamily="50" charset="-128"/>
              </a:rPr>
              <a:t>　　（人事・労務管理規定等の諸規程の作成サポートなど）</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（４）</a:t>
            </a:r>
            <a:r>
              <a:rPr lang="en-US" altLang="ja-JP" sz="1800" dirty="0">
                <a:latin typeface="メイリオ" panose="020B0604030504040204" pitchFamily="50" charset="-128"/>
                <a:ea typeface="メイリオ" panose="020B0604030504040204" pitchFamily="50" charset="-128"/>
              </a:rPr>
              <a:t>IPO</a:t>
            </a:r>
            <a:r>
              <a:rPr lang="ja-JP" altLang="en-US" sz="1800" dirty="0">
                <a:latin typeface="メイリオ" panose="020B0604030504040204" pitchFamily="50" charset="-128"/>
                <a:ea typeface="メイリオ" panose="020B0604030504040204" pitchFamily="50" charset="-128"/>
              </a:rPr>
              <a:t>業務支援</a:t>
            </a:r>
          </a:p>
          <a:p>
            <a:pPr marL="0" indent="0">
              <a:buNone/>
            </a:pPr>
            <a:r>
              <a:rPr lang="ja-JP" altLang="en-US" sz="1800" dirty="0">
                <a:latin typeface="メイリオ" panose="020B0604030504040204" pitchFamily="50" charset="-128"/>
                <a:ea typeface="メイリオ" panose="020B0604030504040204" pitchFamily="50" charset="-128"/>
              </a:rPr>
              <a:t>　　（証券会社や監査法人等に提出が必要な資料の作成サポートなど）</a:t>
            </a: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9" name="タイトル 1"/>
          <p:cNvSpPr txBox="1">
            <a:spLocks/>
          </p:cNvSpPr>
          <p:nvPr/>
        </p:nvSpPr>
        <p:spPr>
          <a:xfrm>
            <a:off x="3045481" y="232270"/>
            <a:ext cx="4239492" cy="507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各内容毎に分けて記載してください。</a:t>
            </a:r>
            <a:endParaRPr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061076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11</a:t>
            </a:r>
            <a:endParaRPr kumimoji="1" lang="ja-JP" altLang="en-US" dirty="0"/>
          </a:p>
        </p:txBody>
      </p:sp>
      <p:sp>
        <p:nvSpPr>
          <p:cNvPr id="11" name="コンテンツ プレースホルダー 4"/>
          <p:cNvSpPr>
            <a:spLocks noGrp="1"/>
          </p:cNvSpPr>
          <p:nvPr>
            <p:ph idx="1"/>
          </p:nvPr>
        </p:nvSpPr>
        <p:spPr>
          <a:xfrm>
            <a:off x="628650" y="817417"/>
            <a:ext cx="7886700" cy="5392189"/>
          </a:xfrm>
        </p:spPr>
        <p:txBody>
          <a:bodyPr>
            <a:normAutofit/>
          </a:bodyPr>
          <a:lstStyle/>
          <a:p>
            <a:pPr marL="0" indent="0">
              <a:buNone/>
            </a:pPr>
            <a:r>
              <a:rPr lang="ja-JP" altLang="en-US" sz="1800" dirty="0">
                <a:latin typeface="メイリオ" panose="020B0604030504040204" pitchFamily="50" charset="-128"/>
                <a:ea typeface="メイリオ" panose="020B0604030504040204" pitchFamily="50" charset="-128"/>
              </a:rPr>
              <a:t>（５）</a:t>
            </a:r>
            <a:r>
              <a:rPr lang="en-US" altLang="ja-JP" sz="1800" dirty="0">
                <a:latin typeface="メイリオ" panose="020B0604030504040204" pitchFamily="50" charset="-128"/>
                <a:ea typeface="メイリオ" panose="020B0604030504040204" pitchFamily="50" charset="-128"/>
              </a:rPr>
              <a:t>M</a:t>
            </a:r>
            <a:r>
              <a:rPr lang="ja-JP" altLang="en-US" sz="1800" dirty="0">
                <a:latin typeface="メイリオ" panose="020B0604030504040204" pitchFamily="50" charset="-128"/>
                <a:ea typeface="メイリオ" panose="020B0604030504040204" pitchFamily="50" charset="-128"/>
              </a:rPr>
              <a:t>＆</a:t>
            </a:r>
            <a:r>
              <a:rPr lang="en-US" altLang="ja-JP" sz="1800" dirty="0">
                <a:latin typeface="メイリオ" panose="020B0604030504040204" pitchFamily="50" charset="-128"/>
                <a:ea typeface="メイリオ" panose="020B0604030504040204" pitchFamily="50" charset="-128"/>
              </a:rPr>
              <a:t>A</a:t>
            </a:r>
            <a:r>
              <a:rPr lang="ja-JP" altLang="en-US" sz="1800" dirty="0">
                <a:latin typeface="メイリオ" panose="020B0604030504040204" pitchFamily="50" charset="-128"/>
                <a:ea typeface="メイリオ" panose="020B0604030504040204" pitchFamily="50" charset="-128"/>
              </a:rPr>
              <a:t>支援</a:t>
            </a:r>
          </a:p>
          <a:p>
            <a:pPr marL="0" indent="0">
              <a:buNone/>
            </a:pPr>
            <a:r>
              <a:rPr lang="ja-JP" altLang="en-US" sz="1800" dirty="0">
                <a:latin typeface="メイリオ" panose="020B0604030504040204" pitchFamily="50" charset="-128"/>
                <a:ea typeface="メイリオ" panose="020B0604030504040204" pitchFamily="50" charset="-128"/>
              </a:rPr>
              <a:t>　　（業績拡大等に寄与する買収先ロングリストの作成や意向表明までの</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伴走支援など）</a:t>
            </a: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（６）報酬制度設計支援</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（人材確保に寄与するストックオプションの制度設計サポートなど）</a:t>
            </a:r>
          </a:p>
          <a:p>
            <a:pPr marL="0" indent="0">
              <a:buNone/>
            </a:pPr>
            <a:endParaRPr lang="ja-JP" altLang="en-US"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（７）その他</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（１）～（６）以外にあれば、記載してください。</a:t>
            </a: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9" name="タイトル 1"/>
          <p:cNvSpPr>
            <a:spLocks noGrp="1"/>
          </p:cNvSpPr>
          <p:nvPr>
            <p:ph type="title"/>
          </p:nvPr>
        </p:nvSpPr>
        <p:spPr>
          <a:xfrm>
            <a:off x="628649" y="219987"/>
            <a:ext cx="8157904"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８</a:t>
            </a:r>
            <a:r>
              <a:rPr kumimoji="1" lang="ja-JP" altLang="en-US"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支援内容・方法</a:t>
            </a:r>
            <a:endParaRPr kumimoji="1" lang="ja-JP" altLang="en-US" sz="1100" b="1" dirty="0">
              <a:latin typeface="メイリオ" panose="020B0604030504040204" pitchFamily="50" charset="-128"/>
              <a:ea typeface="メイリオ" panose="020B0604030504040204" pitchFamily="50" charset="-128"/>
            </a:endParaRPr>
          </a:p>
        </p:txBody>
      </p:sp>
      <p:sp>
        <p:nvSpPr>
          <p:cNvPr id="8" name="タイトル 1"/>
          <p:cNvSpPr txBox="1">
            <a:spLocks/>
          </p:cNvSpPr>
          <p:nvPr/>
        </p:nvSpPr>
        <p:spPr>
          <a:xfrm>
            <a:off x="3045481" y="232270"/>
            <a:ext cx="4239492" cy="507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各項目毎に分けて記載してください。</a:t>
            </a:r>
            <a:endParaRPr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29132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12</a:t>
            </a:r>
            <a:endParaRPr kumimoji="1" lang="ja-JP" altLang="en-US" dirty="0"/>
          </a:p>
        </p:txBody>
      </p:sp>
      <p:sp>
        <p:nvSpPr>
          <p:cNvPr id="11" name="コンテンツ プレースホルダー 4"/>
          <p:cNvSpPr>
            <a:spLocks noGrp="1"/>
          </p:cNvSpPr>
          <p:nvPr>
            <p:ph idx="1"/>
          </p:nvPr>
        </p:nvSpPr>
        <p:spPr>
          <a:xfrm>
            <a:off x="628650" y="817417"/>
            <a:ext cx="7886700" cy="5392189"/>
          </a:xfrm>
        </p:spPr>
        <p:txBody>
          <a:bodyPr>
            <a:normAutofit/>
          </a:bodyPr>
          <a:lstStyle/>
          <a:p>
            <a:pPr marL="0" indent="0">
              <a:buNone/>
            </a:pPr>
            <a:r>
              <a:rPr lang="ja-JP" altLang="en-US" sz="1800" dirty="0">
                <a:latin typeface="メイリオ" panose="020B0604030504040204" pitchFamily="50" charset="-128"/>
                <a:ea typeface="メイリオ" panose="020B0604030504040204" pitchFamily="50" charset="-128"/>
              </a:rPr>
              <a:t>（１）支援の進捗管理について</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（軌道修正の方法など）</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（２）福岡市への進捗報告の実施方法について</a:t>
            </a: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
        <p:nvSpPr>
          <p:cNvPr id="9" name="タイトル 1"/>
          <p:cNvSpPr>
            <a:spLocks noGrp="1"/>
          </p:cNvSpPr>
          <p:nvPr>
            <p:ph type="title"/>
          </p:nvPr>
        </p:nvSpPr>
        <p:spPr>
          <a:xfrm>
            <a:off x="628649" y="219987"/>
            <a:ext cx="8157904"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９</a:t>
            </a:r>
            <a:r>
              <a:rPr kumimoji="1" lang="ja-JP" altLang="en-US" sz="1800" b="1" dirty="0">
                <a:latin typeface="メイリオ" panose="020B0604030504040204" pitchFamily="50" charset="-128"/>
                <a:ea typeface="メイリオ" panose="020B0604030504040204" pitchFamily="50" charset="-128"/>
              </a:rPr>
              <a:t>．事業の</a:t>
            </a:r>
            <a:r>
              <a:rPr lang="ja-JP" altLang="en-US" sz="1800" b="1" dirty="0">
                <a:latin typeface="メイリオ" panose="020B0604030504040204" pitchFamily="50" charset="-128"/>
                <a:ea typeface="メイリオ" panose="020B0604030504040204" pitchFamily="50" charset="-128"/>
              </a:rPr>
              <a:t>フォローアップ</a:t>
            </a:r>
            <a:endParaRPr kumimoji="1" lang="ja-JP" altLang="en-US" sz="11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9957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13</a:t>
            </a:r>
            <a:endParaRPr kumimoji="1" lang="ja-JP" altLang="en-US" dirty="0"/>
          </a:p>
        </p:txBody>
      </p:sp>
      <p:sp>
        <p:nvSpPr>
          <p:cNvPr id="8" name="タイトル 1"/>
          <p:cNvSpPr>
            <a:spLocks noGrp="1"/>
          </p:cNvSpPr>
          <p:nvPr>
            <p:ph type="title"/>
          </p:nvPr>
        </p:nvSpPr>
        <p:spPr>
          <a:xfrm>
            <a:off x="514350" y="218271"/>
            <a:ext cx="7625888" cy="507710"/>
          </a:xfrm>
        </p:spPr>
        <p:txBody>
          <a:bodyPr>
            <a:normAutofit/>
          </a:bodyPr>
          <a:lstStyle/>
          <a:p>
            <a:r>
              <a:rPr lang="en-US" altLang="ja-JP" sz="1800" b="1" dirty="0">
                <a:latin typeface="メイリオ" panose="020B0604030504040204" pitchFamily="50" charset="-128"/>
                <a:ea typeface="メイリオ" panose="020B0604030504040204" pitchFamily="50" charset="-128"/>
              </a:rPr>
              <a:t>10</a:t>
            </a:r>
            <a:r>
              <a:rPr kumimoji="1" lang="ja-JP" altLang="en-US"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支援対象スタートアップ</a:t>
            </a:r>
            <a:r>
              <a:rPr kumimoji="1" lang="ja-JP" altLang="en-US" sz="1800" b="1" dirty="0">
                <a:latin typeface="メイリオ" panose="020B0604030504040204" pitchFamily="50" charset="-128"/>
                <a:ea typeface="メイリオ" panose="020B0604030504040204" pitchFamily="50" charset="-128"/>
              </a:rPr>
              <a:t>の選定に</a:t>
            </a:r>
            <a:r>
              <a:rPr lang="ja-JP" altLang="en-US" sz="1800" b="1" dirty="0">
                <a:latin typeface="メイリオ" panose="020B0604030504040204" pitchFamily="50" charset="-128"/>
                <a:ea typeface="メイリオ" panose="020B0604030504040204" pitchFamily="50" charset="-128"/>
              </a:rPr>
              <a:t>ついて</a:t>
            </a:r>
            <a:endParaRPr kumimoji="1" lang="ja-JP" altLang="en-US" sz="1800" b="1" dirty="0">
              <a:latin typeface="メイリオ" panose="020B0604030504040204" pitchFamily="50" charset="-128"/>
              <a:ea typeface="メイリオ" panose="020B0604030504040204" pitchFamily="50" charset="-128"/>
            </a:endParaRPr>
          </a:p>
        </p:txBody>
      </p:sp>
      <p:sp>
        <p:nvSpPr>
          <p:cNvPr id="11" name="コンテンツ プレースホルダー 4"/>
          <p:cNvSpPr>
            <a:spLocks noGrp="1"/>
          </p:cNvSpPr>
          <p:nvPr>
            <p:ph idx="1"/>
          </p:nvPr>
        </p:nvSpPr>
        <p:spPr>
          <a:xfrm>
            <a:off x="387350" y="789420"/>
            <a:ext cx="8845550" cy="2700000"/>
          </a:xfrm>
        </p:spPr>
        <p:txBody>
          <a:bodyPr>
            <a:normAutofit/>
          </a:bodyPr>
          <a:lstStyle/>
          <a:p>
            <a:pPr marL="0" indent="0">
              <a:buNone/>
            </a:pP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１</a:t>
            </a:r>
            <a:r>
              <a:rPr lang="ja-JP"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支援対象（市内）スタートアップの募集に係る効果的な広報戦略、手法</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（２）支援対象（市内）スタートアップとのネットワークについて</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　　　（募集の際に活用できるネットワークなど）</a:t>
            </a: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29610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直線コネクタ 10"/>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12" name="タイトル 1"/>
          <p:cNvSpPr txBox="1">
            <a:spLocks/>
          </p:cNvSpPr>
          <p:nvPr/>
        </p:nvSpPr>
        <p:spPr>
          <a:xfrm>
            <a:off x="628650" y="219987"/>
            <a:ext cx="6214912" cy="5077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b="1" dirty="0">
                <a:latin typeface="メイリオ" panose="020B0604030504040204" pitchFamily="50" charset="-128"/>
                <a:ea typeface="メイリオ" panose="020B0604030504040204" pitchFamily="50" charset="-128"/>
              </a:rPr>
              <a:t>目次</a:t>
            </a:r>
          </a:p>
        </p:txBody>
      </p:sp>
    </p:spTree>
    <p:extLst>
      <p:ext uri="{BB962C8B-B14F-4D97-AF65-F5344CB8AC3E}">
        <p14:creationId xmlns:p14="http://schemas.microsoft.com/office/powerpoint/2010/main" val="95118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1</a:t>
            </a:r>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kumimoji="1" lang="ja-JP" altLang="en-US" sz="1800" b="1" dirty="0">
                <a:latin typeface="メイリオ" panose="020B0604030504040204" pitchFamily="50" charset="-128"/>
                <a:ea typeface="メイリオ" panose="020B0604030504040204" pitchFamily="50" charset="-128"/>
              </a:rPr>
              <a:t>１．事業者概要</a:t>
            </a:r>
          </a:p>
        </p:txBody>
      </p:sp>
      <p:sp>
        <p:nvSpPr>
          <p:cNvPr id="9" name="コンテンツ プレースホルダー 4"/>
          <p:cNvSpPr>
            <a:spLocks noGrp="1"/>
          </p:cNvSpPr>
          <p:nvPr>
            <p:ph idx="1"/>
          </p:nvPr>
        </p:nvSpPr>
        <p:spPr>
          <a:xfrm>
            <a:off x="487334" y="752263"/>
            <a:ext cx="7886700" cy="810530"/>
          </a:xfrm>
        </p:spPr>
        <p:txBody>
          <a:bodyPr>
            <a:normAutofit/>
          </a:bodyPr>
          <a:lstStyle/>
          <a:p>
            <a:pPr marL="0" indent="0">
              <a:buNone/>
            </a:pPr>
            <a:r>
              <a:rPr lang="ja-JP" altLang="en-US" sz="1800" dirty="0">
                <a:latin typeface="メイリオ" panose="020B0604030504040204" pitchFamily="50" charset="-128"/>
                <a:ea typeface="メイリオ" panose="020B0604030504040204" pitchFamily="50" charset="-128"/>
              </a:rPr>
              <a:t>（１）会社概要</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rPr>
              <a:t>（２）事業紹介</a:t>
            </a: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1700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2</a:t>
            </a:r>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２</a:t>
            </a:r>
            <a:r>
              <a:rPr kumimoji="1" lang="ja-JP" altLang="en-US"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他自治体・事業者等における事業実績</a:t>
            </a:r>
            <a:endParaRPr kumimoji="1" lang="ja-JP" altLang="en-US" sz="18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48316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3</a:t>
            </a:r>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３</a:t>
            </a:r>
            <a:r>
              <a:rPr kumimoji="1" lang="ja-JP" altLang="en-US"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基本認識</a:t>
            </a:r>
            <a:endParaRPr kumimoji="1" lang="ja-JP" altLang="en-US" sz="1800" b="1" dirty="0">
              <a:latin typeface="メイリオ" panose="020B0604030504040204" pitchFamily="50" charset="-128"/>
              <a:ea typeface="メイリオ" panose="020B0604030504040204" pitchFamily="50" charset="-128"/>
            </a:endParaRPr>
          </a:p>
        </p:txBody>
      </p:sp>
      <p:sp>
        <p:nvSpPr>
          <p:cNvPr id="9" name="コンテンツ プレースホルダー 4"/>
          <p:cNvSpPr>
            <a:spLocks noGrp="1"/>
          </p:cNvSpPr>
          <p:nvPr>
            <p:ph idx="1"/>
          </p:nvPr>
        </p:nvSpPr>
        <p:spPr>
          <a:xfrm>
            <a:off x="487334" y="752262"/>
            <a:ext cx="7886700" cy="1641803"/>
          </a:xfrm>
        </p:spPr>
        <p:txBody>
          <a:bodyPr>
            <a:normAutofit/>
          </a:bodyPr>
          <a:lstStyle/>
          <a:p>
            <a:pPr marL="0" indent="0">
              <a:buNone/>
            </a:pPr>
            <a:r>
              <a:rPr lang="ja-JP" altLang="en-US" sz="1800" dirty="0">
                <a:latin typeface="メイリオ" panose="020B0604030504040204" pitchFamily="50" charset="-128"/>
                <a:ea typeface="メイリオ" panose="020B0604030504040204" pitchFamily="50" charset="-128"/>
              </a:rPr>
              <a:t>（１）上場準備から</a:t>
            </a:r>
            <a:r>
              <a:rPr lang="en-US" altLang="ja-JP" sz="1800" dirty="0">
                <a:latin typeface="メイリオ" panose="020B0604030504040204" pitchFamily="50" charset="-128"/>
                <a:ea typeface="メイリオ" panose="020B0604030504040204" pitchFamily="50" charset="-128"/>
              </a:rPr>
              <a:t>IPO</a:t>
            </a:r>
            <a:r>
              <a:rPr lang="ja-JP" altLang="en-US" sz="1800" dirty="0">
                <a:latin typeface="メイリオ" panose="020B0604030504040204" pitchFamily="50" charset="-128"/>
                <a:ea typeface="メイリオ" panose="020B0604030504040204" pitchFamily="50" charset="-128"/>
              </a:rPr>
              <a:t>に向けた支援の全体像</a:t>
            </a: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91725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4</a:t>
            </a:r>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３</a:t>
            </a:r>
            <a:r>
              <a:rPr kumimoji="1" lang="ja-JP" altLang="en-US"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基本認識</a:t>
            </a:r>
            <a:endParaRPr kumimoji="1" lang="ja-JP" altLang="en-US" sz="1800" b="1" dirty="0">
              <a:latin typeface="メイリオ" panose="020B0604030504040204" pitchFamily="50" charset="-128"/>
              <a:ea typeface="メイリオ" panose="020B0604030504040204" pitchFamily="50" charset="-128"/>
            </a:endParaRPr>
          </a:p>
        </p:txBody>
      </p:sp>
      <p:sp>
        <p:nvSpPr>
          <p:cNvPr id="9" name="コンテンツ プレースホルダー 4"/>
          <p:cNvSpPr>
            <a:spLocks noGrp="1"/>
          </p:cNvSpPr>
          <p:nvPr>
            <p:ph idx="1"/>
          </p:nvPr>
        </p:nvSpPr>
        <p:spPr>
          <a:xfrm>
            <a:off x="487334" y="752262"/>
            <a:ext cx="7886700" cy="1641803"/>
          </a:xfrm>
        </p:spPr>
        <p:txBody>
          <a:bodyPr>
            <a:normAutofit/>
          </a:bodyPr>
          <a:lstStyle/>
          <a:p>
            <a:pPr marL="0" indent="0">
              <a:buNone/>
            </a:pPr>
            <a:r>
              <a:rPr lang="ja-JP" altLang="en-US" sz="1800" dirty="0">
                <a:latin typeface="メイリオ" panose="020B0604030504040204" pitchFamily="50" charset="-128"/>
                <a:ea typeface="メイリオ" panose="020B0604030504040204" pitchFamily="50" charset="-128"/>
              </a:rPr>
              <a:t>（２）本事業の推進スキーム・当社の強み</a:t>
            </a:r>
          </a:p>
          <a:p>
            <a:pPr marL="0" indent="0">
              <a:buNone/>
            </a:pP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47493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5</a:t>
            </a:r>
            <a:endParaRPr kumimoji="1" lang="ja-JP" altLang="en-US" dirty="0"/>
          </a:p>
        </p:txBody>
      </p:sp>
      <p:sp>
        <p:nvSpPr>
          <p:cNvPr id="8" name="タイトル 1"/>
          <p:cNvSpPr>
            <a:spLocks noGrp="1"/>
          </p:cNvSpPr>
          <p:nvPr>
            <p:ph type="title"/>
          </p:nvPr>
        </p:nvSpPr>
        <p:spPr>
          <a:xfrm>
            <a:off x="628650" y="219987"/>
            <a:ext cx="6214912"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４</a:t>
            </a:r>
            <a:r>
              <a:rPr kumimoji="1" lang="ja-JP" altLang="en-US" sz="1800" b="1" dirty="0">
                <a:latin typeface="メイリオ" panose="020B0604030504040204" pitchFamily="50" charset="-128"/>
                <a:ea typeface="メイリオ" panose="020B0604030504040204" pitchFamily="50" charset="-128"/>
              </a:rPr>
              <a:t>．実施項目・実施スケジュール</a:t>
            </a:r>
          </a:p>
        </p:txBody>
      </p:sp>
    </p:spTree>
    <p:extLst>
      <p:ext uri="{BB962C8B-B14F-4D97-AF65-F5344CB8AC3E}">
        <p14:creationId xmlns:p14="http://schemas.microsoft.com/office/powerpoint/2010/main" val="1060540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6</a:t>
            </a:r>
            <a:endParaRPr kumimoji="1" lang="ja-JP" altLang="en-US" dirty="0"/>
          </a:p>
        </p:txBody>
      </p:sp>
      <p:sp>
        <p:nvSpPr>
          <p:cNvPr id="8" name="タイトル 1"/>
          <p:cNvSpPr>
            <a:spLocks noGrp="1"/>
          </p:cNvSpPr>
          <p:nvPr>
            <p:ph type="title"/>
          </p:nvPr>
        </p:nvSpPr>
        <p:spPr>
          <a:xfrm>
            <a:off x="628650" y="219987"/>
            <a:ext cx="1608229" cy="507710"/>
          </a:xfrm>
        </p:spPr>
        <p:txBody>
          <a:bodyPr>
            <a:normAutofit/>
          </a:bodyPr>
          <a:lstStyle/>
          <a:p>
            <a:r>
              <a:rPr lang="ja-JP" altLang="en-US" sz="1800" b="1" dirty="0">
                <a:latin typeface="メイリオ" panose="020B0604030504040204" pitchFamily="50" charset="-128"/>
                <a:ea typeface="メイリオ" panose="020B0604030504040204" pitchFamily="50" charset="-128"/>
              </a:rPr>
              <a:t>５</a:t>
            </a:r>
            <a:r>
              <a:rPr kumimoji="1" lang="ja-JP" altLang="en-US" sz="1800" b="1" dirty="0">
                <a:latin typeface="メイリオ" panose="020B0604030504040204" pitchFamily="50" charset="-128"/>
                <a:ea typeface="メイリオ" panose="020B0604030504040204" pitchFamily="50" charset="-128"/>
              </a:rPr>
              <a:t>．実施体制</a:t>
            </a:r>
          </a:p>
        </p:txBody>
      </p:sp>
      <p:sp>
        <p:nvSpPr>
          <p:cNvPr id="6" name="タイトル 1"/>
          <p:cNvSpPr txBox="1">
            <a:spLocks/>
          </p:cNvSpPr>
          <p:nvPr/>
        </p:nvSpPr>
        <p:spPr>
          <a:xfrm>
            <a:off x="2319845" y="214653"/>
            <a:ext cx="6128747" cy="5077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スタートアップ６社に対し、どのような体制を想定しているか、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プロ人材の支援頻度も含めて、具体的に記載してください。</a:t>
            </a:r>
          </a:p>
        </p:txBody>
      </p:sp>
    </p:spTree>
    <p:extLst>
      <p:ext uri="{BB962C8B-B14F-4D97-AF65-F5344CB8AC3E}">
        <p14:creationId xmlns:p14="http://schemas.microsoft.com/office/powerpoint/2010/main" val="87788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611559" y="662541"/>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611559" y="6396404"/>
            <a:ext cx="7920000" cy="0"/>
          </a:xfrm>
          <a:prstGeom prst="line">
            <a:avLst/>
          </a:prstGeom>
          <a:ln w="28575">
            <a:solidFill>
              <a:srgbClr val="1D2088"/>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r>
              <a:rPr kumimoji="1" lang="en-US" altLang="ja-JP" dirty="0"/>
              <a:t>7</a:t>
            </a:r>
            <a:endParaRPr kumimoji="1" lang="ja-JP" altLang="en-US" dirty="0"/>
          </a:p>
        </p:txBody>
      </p:sp>
      <p:sp>
        <p:nvSpPr>
          <p:cNvPr id="8" name="タイトル 1"/>
          <p:cNvSpPr>
            <a:spLocks noGrp="1"/>
          </p:cNvSpPr>
          <p:nvPr>
            <p:ph type="title"/>
          </p:nvPr>
        </p:nvSpPr>
        <p:spPr>
          <a:xfrm>
            <a:off x="313884" y="207740"/>
            <a:ext cx="8515350" cy="507710"/>
          </a:xfrm>
        </p:spPr>
        <p:txBody>
          <a:bodyPr>
            <a:normAutofit/>
          </a:bodyPr>
          <a:lstStyle/>
          <a:p>
            <a:r>
              <a:rPr lang="ja-JP" altLang="en-US" sz="1600" b="1" dirty="0">
                <a:latin typeface="メイリオ" panose="020B0604030504040204" pitchFamily="50" charset="-128"/>
                <a:ea typeface="メイリオ" panose="020B0604030504040204" pitchFamily="50" charset="-128"/>
              </a:rPr>
              <a:t>６</a:t>
            </a:r>
            <a:r>
              <a:rPr kumimoji="1" lang="ja-JP" altLang="en-US" sz="1600" b="1" dirty="0">
                <a:latin typeface="メイリオ" panose="020B0604030504040204" pitchFamily="50" charset="-128"/>
                <a:ea typeface="メイリオ" panose="020B0604030504040204" pitchFamily="50" charset="-128"/>
              </a:rPr>
              <a:t>．経営に関する現状分析・課題抽出の方法・実施体制について</a:t>
            </a:r>
          </a:p>
        </p:txBody>
      </p:sp>
    </p:spTree>
    <p:extLst>
      <p:ext uri="{BB962C8B-B14F-4D97-AF65-F5344CB8AC3E}">
        <p14:creationId xmlns:p14="http://schemas.microsoft.com/office/powerpoint/2010/main" val="1272995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9158</TotalTime>
  <Words>509</Words>
  <Application>Microsoft Office PowerPoint</Application>
  <PresentationFormat>画面に合わせる (4:3)</PresentationFormat>
  <Paragraphs>88</Paragraphs>
  <Slides>15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Meiryo UI</vt:lpstr>
      <vt:lpstr>メイリオ</vt:lpstr>
      <vt:lpstr>游ゴシック</vt:lpstr>
      <vt:lpstr>Arial</vt:lpstr>
      <vt:lpstr>Calibri</vt:lpstr>
      <vt:lpstr>Calibri Light</vt:lpstr>
      <vt:lpstr>Office テーマ</vt:lpstr>
      <vt:lpstr>【事業者名】　</vt:lpstr>
      <vt:lpstr>PowerPoint プレゼンテーション</vt:lpstr>
      <vt:lpstr>１．事業者概要</vt:lpstr>
      <vt:lpstr>２．他自治体・事業者等における事業実績</vt:lpstr>
      <vt:lpstr>３．基本認識</vt:lpstr>
      <vt:lpstr>３．基本認識</vt:lpstr>
      <vt:lpstr>４．実施項目・実施スケジュール</vt:lpstr>
      <vt:lpstr>５．実施体制</vt:lpstr>
      <vt:lpstr>６．経営に関する現状分析・課題抽出の方法・実施体制について</vt:lpstr>
      <vt:lpstr>７．プロ人材リソース</vt:lpstr>
      <vt:lpstr>７．プロ人材リソース</vt:lpstr>
      <vt:lpstr>８．支援内容・方法</vt:lpstr>
      <vt:lpstr>８．支援内容・方法</vt:lpstr>
      <vt:lpstr>９．事業のフォローアップ</vt:lpstr>
      <vt:lpstr>10．支援対象スタートアップの選定について</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【事業者名】　株式会社●●●●</dc:title>
  <dc:creator>FINE_User</dc:creator>
  <cp:lastModifiedBy>宮下　絢乃</cp:lastModifiedBy>
  <cp:revision>123</cp:revision>
  <cp:lastPrinted>2026-03-24T02:52:28Z</cp:lastPrinted>
  <dcterms:created xsi:type="dcterms:W3CDTF">2021-06-09T00:22:18Z</dcterms:created>
  <dcterms:modified xsi:type="dcterms:W3CDTF">2026-03-24T02:54:46Z</dcterms:modified>
</cp:coreProperties>
</file>