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6" r:id="rId2"/>
    <p:sldId id="278" r:id="rId3"/>
    <p:sldId id="286" r:id="rId4"/>
    <p:sldId id="281" r:id="rId5"/>
    <p:sldId id="282" r:id="rId6"/>
    <p:sldId id="261" r:id="rId7"/>
    <p:sldId id="258" r:id="rId8"/>
    <p:sldId id="283" r:id="rId9"/>
    <p:sldId id="284" r:id="rId10"/>
    <p:sldId id="277" r:id="rId11"/>
    <p:sldId id="274" r:id="rId12"/>
    <p:sldId id="266" r:id="rId13"/>
    <p:sldId id="267" r:id="rId14"/>
    <p:sldId id="263" r:id="rId15"/>
    <p:sldId id="285" r:id="rId16"/>
    <p:sldId id="287" r:id="rId17"/>
    <p:sldId id="270" r:id="rId18"/>
    <p:sldId id="269" r:id="rId1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01" autoAdjust="0"/>
    <p:restoredTop sz="94660"/>
  </p:normalViewPr>
  <p:slideViewPr>
    <p:cSldViewPr snapToGrid="0" showGuides="1">
      <p:cViewPr varScale="1">
        <p:scale>
          <a:sx n="111" d="100"/>
          <a:sy n="111" d="100"/>
        </p:scale>
        <p:origin x="234" y="114"/>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2"/>
            <a:ext cx="2949575" cy="498475"/>
          </a:xfrm>
          <a:prstGeom prst="rect">
            <a:avLst/>
          </a:prstGeom>
        </p:spPr>
        <p:txBody>
          <a:bodyPr vert="horz" lIns="91440" tIns="45720" rIns="91440" bIns="45720" rtlCol="0"/>
          <a:lstStyle>
            <a:lvl1pPr algn="r">
              <a:defRPr sz="1200"/>
            </a:lvl1pPr>
          </a:lstStyle>
          <a:p>
            <a:fld id="{B07C917D-D306-4B70-A957-41C91B2EED20}" type="datetimeFigureOut">
              <a:rPr kumimoji="1" lang="ja-JP" altLang="en-US" smtClean="0"/>
              <a:t>2024/4/8</a:t>
            </a:fld>
            <a:endParaRPr kumimoji="1" lang="ja-JP" altLang="en-US"/>
          </a:p>
        </p:txBody>
      </p:sp>
      <p:sp>
        <p:nvSpPr>
          <p:cNvPr id="4" name="フッター プレースホルダー 3"/>
          <p:cNvSpPr>
            <a:spLocks noGrp="1"/>
          </p:cNvSpPr>
          <p:nvPr>
            <p:ph type="ftr" sz="quarter" idx="2"/>
          </p:nvPr>
        </p:nvSpPr>
        <p:spPr>
          <a:xfrm>
            <a:off x="1" y="9440865"/>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5"/>
            <a:ext cx="2949575" cy="498475"/>
          </a:xfrm>
          <a:prstGeom prst="rect">
            <a:avLst/>
          </a:prstGeom>
        </p:spPr>
        <p:txBody>
          <a:bodyPr vert="horz" lIns="91440" tIns="45720" rIns="91440" bIns="45720" rtlCol="0" anchor="b"/>
          <a:lstStyle>
            <a:lvl1pPr algn="r">
              <a:defRPr sz="1200"/>
            </a:lvl1pPr>
          </a:lstStyle>
          <a:p>
            <a:fld id="{35D0CD6E-DAFF-475D-A8FD-4B9F0A07B443}" type="slidenum">
              <a:rPr kumimoji="1" lang="ja-JP" altLang="en-US" smtClean="0"/>
              <a:t>‹#›</a:t>
            </a:fld>
            <a:endParaRPr kumimoji="1" lang="ja-JP" altLang="en-US"/>
          </a:p>
        </p:txBody>
      </p:sp>
    </p:spTree>
    <p:extLst>
      <p:ext uri="{BB962C8B-B14F-4D97-AF65-F5344CB8AC3E}">
        <p14:creationId xmlns:p14="http://schemas.microsoft.com/office/powerpoint/2010/main" val="31497968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699252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85663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1130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4153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4246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8391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7339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8268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455556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317208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F14B284-BDCC-4865-9B58-9DEEC07A18BD}" type="datetimeFigureOut">
              <a:rPr kumimoji="1" lang="ja-JP" altLang="en-US" smtClean="0"/>
              <a:t>2024/4/8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1031483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4B284-BDCC-4865-9B58-9DEEC07A18BD}" type="datetimeFigureOut">
              <a:rPr kumimoji="1" lang="ja-JP" altLang="en-US" smtClean="0"/>
              <a:t>2024/4/8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71587-5D02-485B-A7DF-13A73A82C294}" type="slidenum">
              <a:rPr kumimoji="1" lang="ja-JP" altLang="en-US" smtClean="0"/>
              <a:t>‹#›</a:t>
            </a:fld>
            <a:endParaRPr kumimoji="1" lang="ja-JP" altLang="en-US"/>
          </a:p>
        </p:txBody>
      </p:sp>
    </p:spTree>
    <p:extLst>
      <p:ext uri="{BB962C8B-B14F-4D97-AF65-F5344CB8AC3E}">
        <p14:creationId xmlns:p14="http://schemas.microsoft.com/office/powerpoint/2010/main" val="2619077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940943"/>
            <a:ext cx="9144000" cy="1569020"/>
          </a:xfrm>
        </p:spPr>
        <p:txBody>
          <a:bodyPr>
            <a:normAutofit/>
          </a:bodyPr>
          <a:lstStyle/>
          <a:p>
            <a:r>
              <a:rPr kumimoji="1" lang="ja-JP" altLang="en-US" sz="4400" dirty="0" smtClean="0"/>
              <a:t>福岡市研究開発型スタートアップ</a:t>
            </a:r>
            <a:r>
              <a:rPr kumimoji="1" lang="en-US" altLang="ja-JP" sz="4400" dirty="0" smtClean="0"/>
              <a:t/>
            </a:r>
            <a:br>
              <a:rPr kumimoji="1" lang="en-US" altLang="ja-JP" sz="4400" dirty="0" smtClean="0"/>
            </a:br>
            <a:r>
              <a:rPr kumimoji="1" lang="ja-JP" altLang="en-US" sz="4400" dirty="0" smtClean="0"/>
              <a:t>成長支援事業</a:t>
            </a:r>
            <a:r>
              <a:rPr lang="ja-JP" altLang="en-US" sz="4400" dirty="0" smtClean="0"/>
              <a:t>（</a:t>
            </a:r>
            <a:r>
              <a:rPr lang="en-US" altLang="ja-JP" sz="4400" dirty="0"/>
              <a:t>A</a:t>
            </a:r>
            <a:r>
              <a:rPr lang="ja-JP" altLang="en-US" sz="4400" dirty="0" smtClean="0"/>
              <a:t>コース）</a:t>
            </a:r>
            <a:endParaRPr kumimoji="1" lang="ja-JP" altLang="en-US" sz="4400" dirty="0"/>
          </a:p>
        </p:txBody>
      </p:sp>
      <p:sp>
        <p:nvSpPr>
          <p:cNvPr id="3" name="サブタイトル 2"/>
          <p:cNvSpPr>
            <a:spLocks noGrp="1"/>
          </p:cNvSpPr>
          <p:nvPr>
            <p:ph type="subTitle" idx="1"/>
          </p:nvPr>
        </p:nvSpPr>
        <p:spPr>
          <a:xfrm>
            <a:off x="1524000" y="3602038"/>
            <a:ext cx="9144000" cy="1008000"/>
          </a:xfrm>
        </p:spPr>
        <p:style>
          <a:lnRef idx="2">
            <a:schemeClr val="dk1"/>
          </a:lnRef>
          <a:fillRef idx="1">
            <a:schemeClr val="lt1"/>
          </a:fillRef>
          <a:effectRef idx="0">
            <a:schemeClr val="dk1"/>
          </a:effectRef>
          <a:fontRef idx="minor">
            <a:schemeClr val="dk1"/>
          </a:fontRef>
        </p:style>
        <p:txBody>
          <a:bodyPr anchor="ctr" anchorCtr="1"/>
          <a:lstStyle/>
          <a:p>
            <a:r>
              <a:rPr kumimoji="1" lang="ja-JP" altLang="en-US" dirty="0" smtClean="0"/>
              <a:t>会社名：○○○</a:t>
            </a:r>
            <a:endParaRPr kumimoji="1" lang="ja-JP" altLang="en-US" dirty="0"/>
          </a:p>
        </p:txBody>
      </p:sp>
      <p:sp>
        <p:nvSpPr>
          <p:cNvPr id="4" name="サブタイトル 2"/>
          <p:cNvSpPr txBox="1">
            <a:spLocks/>
          </p:cNvSpPr>
          <p:nvPr/>
        </p:nvSpPr>
        <p:spPr>
          <a:xfrm>
            <a:off x="6671377" y="4977431"/>
            <a:ext cx="5396249" cy="1800000"/>
          </a:xfrm>
          <a:prstGeom prst="rect">
            <a:avLst/>
          </a:prstGeom>
          <a:solidFill>
            <a:schemeClr val="accent1">
              <a:lumMod val="40000"/>
              <a:lumOff val="60000"/>
            </a:schemeClr>
          </a:solidFill>
        </p:spPr>
        <p:txBody>
          <a:bodyPr vert="horz" lIns="91440" tIns="45720" rIns="91440" bIns="45720" rtlCol="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2000"/>
              </a:lnSpc>
            </a:pPr>
            <a:r>
              <a:rPr lang="en-US" altLang="ja-JP" sz="1800" dirty="0" smtClean="0"/>
              <a:t>【</a:t>
            </a:r>
            <a:r>
              <a:rPr lang="ja-JP" altLang="en-US" sz="1800" dirty="0" smtClean="0"/>
              <a:t>記載上の注意</a:t>
            </a:r>
            <a:r>
              <a:rPr lang="en-US" altLang="ja-JP" sz="1800" dirty="0"/>
              <a:t>】※</a:t>
            </a:r>
            <a:r>
              <a:rPr lang="ja-JP" altLang="en-US" sz="1800" dirty="0"/>
              <a:t>本注意書きは削除可。</a:t>
            </a:r>
          </a:p>
          <a:p>
            <a:pPr algn="l">
              <a:lnSpc>
                <a:spcPts val="2000"/>
              </a:lnSpc>
            </a:pPr>
            <a:r>
              <a:rPr lang="ja-JP" altLang="en-US" sz="1800" dirty="0" smtClean="0"/>
              <a:t>本事業計画書をもとに、一次審査（書類審査）、二次審査（プレゼンテーション審査）を行います。</a:t>
            </a:r>
            <a:endParaRPr lang="en-US" altLang="ja-JP" sz="1800" dirty="0" smtClean="0"/>
          </a:p>
          <a:p>
            <a:pPr algn="l">
              <a:lnSpc>
                <a:spcPts val="2000"/>
              </a:lnSpc>
            </a:pPr>
            <a:r>
              <a:rPr lang="ja-JP" altLang="en-US" sz="1800" dirty="0" smtClean="0"/>
              <a:t>様式は適宜、ページ数（最大</a:t>
            </a:r>
            <a:r>
              <a:rPr lang="en-US" altLang="ja-JP" sz="1800" dirty="0" smtClean="0"/>
              <a:t>20</a:t>
            </a:r>
            <a:r>
              <a:rPr lang="ja-JP" altLang="en-US" sz="1800" dirty="0" smtClean="0"/>
              <a:t>ページ程度）、レイアウト等を変更して構いませ</a:t>
            </a:r>
            <a:r>
              <a:rPr lang="ja-JP" altLang="en-US" sz="1800" dirty="0"/>
              <a:t>ん</a:t>
            </a:r>
            <a:r>
              <a:rPr lang="ja-JP" altLang="en-US" sz="1800" dirty="0" smtClean="0"/>
              <a:t>。</a:t>
            </a:r>
            <a:endParaRPr lang="en-US" altLang="ja-JP" sz="1800" dirty="0" smtClean="0"/>
          </a:p>
        </p:txBody>
      </p:sp>
      <p:sp>
        <p:nvSpPr>
          <p:cNvPr id="6" name="テキスト ボックス 5"/>
          <p:cNvSpPr txBox="1"/>
          <p:nvPr/>
        </p:nvSpPr>
        <p:spPr>
          <a:xfrm>
            <a:off x="7634377" y="248950"/>
            <a:ext cx="4287329" cy="369332"/>
          </a:xfrm>
          <a:prstGeom prst="rect">
            <a:avLst/>
          </a:prstGeom>
          <a:noFill/>
        </p:spPr>
        <p:txBody>
          <a:bodyPr wrap="square" rtlCol="0">
            <a:spAutoFit/>
          </a:bodyPr>
          <a:lstStyle/>
          <a:p>
            <a:pPr algn="r"/>
            <a:r>
              <a:rPr kumimoji="1" lang="ja-JP" altLang="en-US" smtClean="0"/>
              <a:t>別紙２</a:t>
            </a:r>
            <a:r>
              <a:rPr kumimoji="1" lang="ja-JP" altLang="en-US" dirty="0" smtClean="0"/>
              <a:t>　事業計画書（</a:t>
            </a:r>
            <a:r>
              <a:rPr lang="en-US" altLang="ja-JP" dirty="0"/>
              <a:t>A</a:t>
            </a:r>
            <a:r>
              <a:rPr kumimoji="1" lang="ja-JP" altLang="en-US" dirty="0" smtClean="0"/>
              <a:t>コース申請用）</a:t>
            </a:r>
            <a:endParaRPr kumimoji="1" lang="ja-JP" altLang="en-US" dirty="0"/>
          </a:p>
        </p:txBody>
      </p:sp>
    </p:spTree>
    <p:extLst>
      <p:ext uri="{BB962C8B-B14F-4D97-AF65-F5344CB8AC3E}">
        <p14:creationId xmlns:p14="http://schemas.microsoft.com/office/powerpoint/2010/main" val="1205729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646331"/>
          </a:xfrm>
          <a:prstGeom prst="rect">
            <a:avLst/>
          </a:prstGeom>
          <a:noFill/>
        </p:spPr>
        <p:txBody>
          <a:bodyPr wrap="square" rtlCol="0">
            <a:spAutoFit/>
          </a:bodyPr>
          <a:lstStyle/>
          <a:p>
            <a:r>
              <a:rPr lang="ja-JP" altLang="en-US" dirty="0" smtClean="0"/>
              <a:t>（３</a:t>
            </a:r>
            <a:r>
              <a:rPr lang="ja-JP" altLang="en-US" dirty="0" smtClean="0"/>
              <a:t>）</a:t>
            </a:r>
            <a:r>
              <a:rPr lang="ja-JP" altLang="en-US" i="1" dirty="0"/>
              <a:t>優位</a:t>
            </a:r>
            <a:r>
              <a:rPr lang="ja-JP" altLang="en-US" i="1" dirty="0" smtClean="0"/>
              <a:t>性</a:t>
            </a:r>
            <a:r>
              <a:rPr lang="ja-JP" altLang="en-US" i="1" dirty="0" smtClean="0"/>
              <a:t>（従来</a:t>
            </a:r>
            <a:r>
              <a:rPr lang="ja-JP" altLang="en-US" i="1" dirty="0"/>
              <a:t>のものと比較して優れている性能、機能、コスト面</a:t>
            </a:r>
            <a:r>
              <a:rPr lang="ja-JP" altLang="en-US" i="1" dirty="0" smtClean="0"/>
              <a:t>など）</a:t>
            </a:r>
            <a:endParaRPr lang="en-US" altLang="ja-JP" i="1" dirty="0" smtClean="0"/>
          </a:p>
          <a:p>
            <a:r>
              <a:rPr lang="ja-JP" altLang="en-US" i="1" dirty="0"/>
              <a:t>　</a:t>
            </a:r>
            <a:r>
              <a:rPr kumimoji="1" lang="en-US" altLang="ja-JP" i="1" dirty="0" smtClean="0"/>
              <a:t>※</a:t>
            </a:r>
            <a:r>
              <a:rPr kumimoji="1" lang="ja-JP" altLang="en-US" i="1" dirty="0" smtClean="0"/>
              <a:t>特に従来事業が抱える課題の解決に資する要素については，詳しく記載してください。</a:t>
            </a:r>
            <a:endParaRPr kumimoji="1" lang="ja-JP" altLang="en-US" i="1" dirty="0"/>
          </a:p>
        </p:txBody>
      </p:sp>
      <p:sp>
        <p:nvSpPr>
          <p:cNvPr id="6" name="タイトル 1"/>
          <p:cNvSpPr>
            <a:spLocks noGrp="1"/>
          </p:cNvSpPr>
          <p:nvPr>
            <p:ph type="title"/>
          </p:nvPr>
        </p:nvSpPr>
        <p:spPr>
          <a:xfrm>
            <a:off x="838200" y="365125"/>
            <a:ext cx="10515600" cy="1325563"/>
          </a:xfrm>
        </p:spPr>
        <p:txBody>
          <a:bodyPr/>
          <a:lstStyle/>
          <a:p>
            <a:r>
              <a:rPr lang="ja-JP" altLang="en-US" dirty="0"/>
              <a:t>３</a:t>
            </a:r>
            <a:r>
              <a:rPr lang="ja-JP" altLang="en-US" dirty="0" smtClean="0"/>
              <a:t>．事業内容</a:t>
            </a:r>
            <a:endParaRPr kumimoji="1" lang="ja-JP" altLang="en-US" dirty="0"/>
          </a:p>
        </p:txBody>
      </p:sp>
    </p:spTree>
    <p:extLst>
      <p:ext uri="{BB962C8B-B14F-4D97-AF65-F5344CB8AC3E}">
        <p14:creationId xmlns:p14="http://schemas.microsoft.com/office/powerpoint/2010/main" val="2342373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646331"/>
          </a:xfrm>
          <a:prstGeom prst="rect">
            <a:avLst/>
          </a:prstGeom>
          <a:noFill/>
        </p:spPr>
        <p:txBody>
          <a:bodyPr wrap="square" rtlCol="0">
            <a:spAutoFit/>
          </a:bodyPr>
          <a:lstStyle/>
          <a:p>
            <a:r>
              <a:rPr lang="ja-JP" altLang="en-US" dirty="0" smtClean="0"/>
              <a:t>（４）</a:t>
            </a:r>
            <a:r>
              <a:rPr lang="ja-JP" altLang="en-US" i="1" dirty="0" smtClean="0"/>
              <a:t>市場性</a:t>
            </a:r>
            <a:r>
              <a:rPr lang="ja-JP" altLang="en-US" i="1" dirty="0"/>
              <a:t>（ターゲット顧客、市場規模、市場獲得の方策、価格帯、販売経路、販売見込みなど</a:t>
            </a:r>
            <a:r>
              <a:rPr lang="ja-JP" altLang="en-US" i="1" dirty="0" smtClean="0"/>
              <a:t>）</a:t>
            </a:r>
            <a:endParaRPr lang="en-US" altLang="ja-JP" i="1" dirty="0" smtClean="0"/>
          </a:p>
          <a:p>
            <a:r>
              <a:rPr kumimoji="1" lang="ja-JP" altLang="en-US" i="1" dirty="0"/>
              <a:t>　</a:t>
            </a:r>
            <a:r>
              <a:rPr kumimoji="1" lang="en-US" altLang="ja-JP" i="1" dirty="0" smtClean="0"/>
              <a:t>※</a:t>
            </a:r>
            <a:r>
              <a:rPr kumimoji="1" lang="ja-JP" altLang="en-US" i="1" dirty="0" smtClean="0"/>
              <a:t>特に従来事業が抱える課題の解決に資する要素については、詳しく記載してください。</a:t>
            </a:r>
            <a:endParaRPr kumimoji="1" lang="ja-JP" altLang="en-US" i="1" dirty="0"/>
          </a:p>
        </p:txBody>
      </p:sp>
      <p:sp>
        <p:nvSpPr>
          <p:cNvPr id="5" name="タイトル 1"/>
          <p:cNvSpPr>
            <a:spLocks noGrp="1"/>
          </p:cNvSpPr>
          <p:nvPr>
            <p:ph type="title"/>
          </p:nvPr>
        </p:nvSpPr>
        <p:spPr>
          <a:xfrm>
            <a:off x="838200" y="365125"/>
            <a:ext cx="10515600" cy="1325563"/>
          </a:xfrm>
        </p:spPr>
        <p:txBody>
          <a:bodyPr/>
          <a:lstStyle/>
          <a:p>
            <a:r>
              <a:rPr lang="ja-JP" altLang="en-US" dirty="0"/>
              <a:t>３</a:t>
            </a:r>
            <a:r>
              <a:rPr lang="ja-JP" altLang="en-US" dirty="0" smtClean="0"/>
              <a:t>．事業内容</a:t>
            </a:r>
            <a:endParaRPr kumimoji="1" lang="ja-JP" altLang="en-US" dirty="0"/>
          </a:p>
        </p:txBody>
      </p:sp>
    </p:spTree>
    <p:extLst>
      <p:ext uri="{BB962C8B-B14F-4D97-AF65-F5344CB8AC3E}">
        <p14:creationId xmlns:p14="http://schemas.microsoft.com/office/powerpoint/2010/main" val="2840305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646331"/>
          </a:xfrm>
          <a:prstGeom prst="rect">
            <a:avLst/>
          </a:prstGeom>
          <a:noFill/>
        </p:spPr>
        <p:txBody>
          <a:bodyPr wrap="square" rtlCol="0">
            <a:spAutoFit/>
          </a:bodyPr>
          <a:lstStyle/>
          <a:p>
            <a:r>
              <a:rPr lang="ja-JP" altLang="en-US" dirty="0" smtClean="0"/>
              <a:t>（５）</a:t>
            </a:r>
            <a:r>
              <a:rPr lang="ja-JP" altLang="ja-JP" dirty="0"/>
              <a:t>予想される競合相手とその対策</a:t>
            </a:r>
            <a:endParaRPr lang="en-US" altLang="ja-JP" dirty="0" smtClean="0"/>
          </a:p>
          <a:p>
            <a:r>
              <a:rPr kumimoji="1" lang="ja-JP" altLang="en-US" dirty="0" smtClean="0"/>
              <a:t>　</a:t>
            </a:r>
            <a:endParaRPr kumimoji="1" lang="ja-JP" altLang="en-US" dirty="0"/>
          </a:p>
        </p:txBody>
      </p:sp>
      <p:sp>
        <p:nvSpPr>
          <p:cNvPr id="5" name="タイトル 1"/>
          <p:cNvSpPr>
            <a:spLocks noGrp="1"/>
          </p:cNvSpPr>
          <p:nvPr>
            <p:ph type="title"/>
          </p:nvPr>
        </p:nvSpPr>
        <p:spPr>
          <a:xfrm>
            <a:off x="838200" y="365125"/>
            <a:ext cx="10515600" cy="1325563"/>
          </a:xfrm>
        </p:spPr>
        <p:txBody>
          <a:bodyPr/>
          <a:lstStyle/>
          <a:p>
            <a:r>
              <a:rPr lang="ja-JP" altLang="en-US" dirty="0"/>
              <a:t>３</a:t>
            </a:r>
            <a:r>
              <a:rPr lang="ja-JP" altLang="en-US" dirty="0" smtClean="0"/>
              <a:t>．事業内容</a:t>
            </a:r>
            <a:endParaRPr kumimoji="1" lang="ja-JP" altLang="en-US" dirty="0"/>
          </a:p>
        </p:txBody>
      </p:sp>
    </p:spTree>
    <p:extLst>
      <p:ext uri="{BB962C8B-B14F-4D97-AF65-F5344CB8AC3E}">
        <p14:creationId xmlns:p14="http://schemas.microsoft.com/office/powerpoint/2010/main" val="4256064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369332"/>
          </a:xfrm>
          <a:prstGeom prst="rect">
            <a:avLst/>
          </a:prstGeom>
          <a:noFill/>
        </p:spPr>
        <p:txBody>
          <a:bodyPr wrap="square" rtlCol="0">
            <a:spAutoFit/>
          </a:bodyPr>
          <a:lstStyle/>
          <a:p>
            <a:r>
              <a:rPr lang="ja-JP" altLang="en-US" dirty="0" smtClean="0"/>
              <a:t>（６）事業上の課題について</a:t>
            </a:r>
            <a:endParaRPr lang="en-US" altLang="ja-JP" dirty="0" smtClean="0"/>
          </a:p>
        </p:txBody>
      </p:sp>
      <p:sp>
        <p:nvSpPr>
          <p:cNvPr id="4" name="テキスト ボックス 3"/>
          <p:cNvSpPr txBox="1"/>
          <p:nvPr/>
        </p:nvSpPr>
        <p:spPr>
          <a:xfrm>
            <a:off x="838200" y="1875354"/>
            <a:ext cx="7185338" cy="369332"/>
          </a:xfrm>
          <a:prstGeom prst="rect">
            <a:avLst/>
          </a:prstGeom>
          <a:noFill/>
        </p:spPr>
        <p:txBody>
          <a:bodyPr wrap="square" rtlCol="0">
            <a:spAutoFit/>
          </a:bodyPr>
          <a:lstStyle/>
          <a:p>
            <a:r>
              <a:rPr lang="en-US" altLang="ja-JP" i="1" dirty="0"/>
              <a:t>※</a:t>
            </a:r>
            <a:r>
              <a:rPr lang="ja-JP" altLang="ja-JP" i="1" dirty="0"/>
              <a:t>事業上の課題とその解決策について</a:t>
            </a:r>
            <a:r>
              <a:rPr lang="ja-JP" altLang="ja-JP" i="1" dirty="0" smtClean="0"/>
              <a:t>記載</a:t>
            </a:r>
            <a:r>
              <a:rPr lang="ja-JP" altLang="en-US" i="1" dirty="0" smtClean="0"/>
              <a:t>して</a:t>
            </a:r>
            <a:r>
              <a:rPr lang="ja-JP" altLang="ja-JP" i="1" dirty="0" smtClean="0"/>
              <a:t>ください。</a:t>
            </a:r>
            <a:endParaRPr lang="ja-JP" altLang="en-US" dirty="0"/>
          </a:p>
        </p:txBody>
      </p:sp>
      <p:sp>
        <p:nvSpPr>
          <p:cNvPr id="8" name="タイトル 1"/>
          <p:cNvSpPr>
            <a:spLocks noGrp="1"/>
          </p:cNvSpPr>
          <p:nvPr>
            <p:ph type="title"/>
          </p:nvPr>
        </p:nvSpPr>
        <p:spPr>
          <a:xfrm>
            <a:off x="838200" y="365125"/>
            <a:ext cx="10515600" cy="1325563"/>
          </a:xfrm>
        </p:spPr>
        <p:txBody>
          <a:bodyPr/>
          <a:lstStyle/>
          <a:p>
            <a:r>
              <a:rPr lang="ja-JP" altLang="en-US" dirty="0"/>
              <a:t>３</a:t>
            </a:r>
            <a:r>
              <a:rPr lang="ja-JP" altLang="en-US" dirty="0" smtClean="0"/>
              <a:t>．事業内容</a:t>
            </a:r>
            <a:endParaRPr kumimoji="1" lang="ja-JP" altLang="en-US" dirty="0"/>
          </a:p>
        </p:txBody>
      </p:sp>
    </p:spTree>
    <p:extLst>
      <p:ext uri="{BB962C8B-B14F-4D97-AF65-F5344CB8AC3E}">
        <p14:creationId xmlns:p14="http://schemas.microsoft.com/office/powerpoint/2010/main" val="782396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４</a:t>
            </a:r>
            <a:r>
              <a:rPr lang="ja-JP" altLang="en-US" dirty="0" smtClean="0"/>
              <a:t>．今後の事業計画</a:t>
            </a:r>
            <a:endParaRPr kumimoji="1" lang="ja-JP" altLang="en-US" dirty="0"/>
          </a:p>
        </p:txBody>
      </p:sp>
      <p:sp>
        <p:nvSpPr>
          <p:cNvPr id="4" name="テキスト ボックス 3"/>
          <p:cNvSpPr txBox="1"/>
          <p:nvPr/>
        </p:nvSpPr>
        <p:spPr>
          <a:xfrm>
            <a:off x="838199" y="1388489"/>
            <a:ext cx="10804301" cy="1200329"/>
          </a:xfrm>
          <a:prstGeom prst="rect">
            <a:avLst/>
          </a:prstGeom>
          <a:noFill/>
        </p:spPr>
        <p:txBody>
          <a:bodyPr wrap="square" rtlCol="0">
            <a:spAutoFit/>
          </a:bodyPr>
          <a:lstStyle/>
          <a:p>
            <a:r>
              <a:rPr lang="en-US" altLang="ja-JP" i="1" dirty="0" smtClean="0"/>
              <a:t>※</a:t>
            </a:r>
            <a:r>
              <a:rPr lang="ja-JP" altLang="en-US" i="1" dirty="0"/>
              <a:t>今後の</a:t>
            </a:r>
            <a:r>
              <a:rPr lang="ja-JP" altLang="en-US" i="1" dirty="0" smtClean="0"/>
              <a:t>事業計画（開発計画、事業化計画、収益化計画等）を記載してください。</a:t>
            </a:r>
            <a:endParaRPr lang="en-US" altLang="ja-JP" i="1" dirty="0" smtClean="0"/>
          </a:p>
          <a:p>
            <a:r>
              <a:rPr lang="en-US" altLang="ja-JP" i="1" dirty="0" smtClean="0"/>
              <a:t>※</a:t>
            </a:r>
            <a:r>
              <a:rPr lang="ja-JP" altLang="ja-JP" i="1" dirty="0"/>
              <a:t>事業を</a:t>
            </a:r>
            <a:r>
              <a:rPr lang="ja-JP" altLang="ja-JP" i="1" dirty="0" smtClean="0"/>
              <a:t>進めて</a:t>
            </a:r>
            <a:r>
              <a:rPr lang="ja-JP" altLang="ja-JP" i="1" dirty="0"/>
              <a:t>いく上で必要になる事業パートナー（原材料調達先、外部委託先、社外専門家等</a:t>
            </a:r>
            <a:r>
              <a:rPr lang="ja-JP" altLang="ja-JP" i="1" dirty="0" smtClean="0"/>
              <a:t>）</a:t>
            </a:r>
            <a:r>
              <a:rPr lang="ja-JP" altLang="en-US" i="1" dirty="0" smtClean="0"/>
              <a:t>　</a:t>
            </a:r>
            <a:endParaRPr lang="en-US" altLang="ja-JP" i="1" dirty="0" smtClean="0"/>
          </a:p>
          <a:p>
            <a:r>
              <a:rPr lang="ja-JP" altLang="en-US" i="1" dirty="0"/>
              <a:t>　</a:t>
            </a:r>
            <a:r>
              <a:rPr lang="ja-JP" altLang="ja-JP" i="1" dirty="0" smtClean="0"/>
              <a:t>が</a:t>
            </a:r>
            <a:r>
              <a:rPr lang="ja-JP" altLang="ja-JP" i="1" dirty="0"/>
              <a:t>ある場合は、その連携状況も具体的にご記入ください。</a:t>
            </a:r>
            <a:endParaRPr lang="ja-JP" altLang="ja-JP" dirty="0"/>
          </a:p>
          <a:p>
            <a:endParaRPr kumimoji="1" lang="ja-JP" altLang="en-US" dirty="0"/>
          </a:p>
        </p:txBody>
      </p:sp>
    </p:spTree>
    <p:extLst>
      <p:ext uri="{BB962C8B-B14F-4D97-AF65-F5344CB8AC3E}">
        <p14:creationId xmlns:p14="http://schemas.microsoft.com/office/powerpoint/2010/main" val="145235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369332"/>
          </a:xfrm>
          <a:prstGeom prst="rect">
            <a:avLst/>
          </a:prstGeom>
          <a:noFill/>
        </p:spPr>
        <p:txBody>
          <a:bodyPr wrap="square" rtlCol="0">
            <a:spAutoFit/>
          </a:bodyPr>
          <a:lstStyle/>
          <a:p>
            <a:r>
              <a:rPr lang="ja-JP" altLang="en-US" dirty="0" smtClean="0"/>
              <a:t>（１）資金調達計画</a:t>
            </a:r>
            <a:endParaRPr lang="en-US" altLang="ja-JP" dirty="0" smtClean="0"/>
          </a:p>
        </p:txBody>
      </p:sp>
      <p:sp>
        <p:nvSpPr>
          <p:cNvPr id="7" name="タイトル 1"/>
          <p:cNvSpPr>
            <a:spLocks noGrp="1"/>
          </p:cNvSpPr>
          <p:nvPr>
            <p:ph type="title"/>
          </p:nvPr>
        </p:nvSpPr>
        <p:spPr>
          <a:xfrm>
            <a:off x="838200" y="365125"/>
            <a:ext cx="10515600" cy="1325563"/>
          </a:xfrm>
        </p:spPr>
        <p:txBody>
          <a:bodyPr/>
          <a:lstStyle/>
          <a:p>
            <a:r>
              <a:rPr lang="ja-JP" altLang="en-US" dirty="0"/>
              <a:t>４</a:t>
            </a:r>
            <a:r>
              <a:rPr lang="ja-JP" altLang="en-US" dirty="0" smtClean="0"/>
              <a:t>．今後の事業計画</a:t>
            </a:r>
            <a:endParaRPr kumimoji="1" lang="ja-JP" altLang="en-US" dirty="0"/>
          </a:p>
        </p:txBody>
      </p:sp>
      <p:sp>
        <p:nvSpPr>
          <p:cNvPr id="8" name="テキスト ボックス 7"/>
          <p:cNvSpPr txBox="1"/>
          <p:nvPr/>
        </p:nvSpPr>
        <p:spPr>
          <a:xfrm>
            <a:off x="838200" y="1875354"/>
            <a:ext cx="7185338" cy="369332"/>
          </a:xfrm>
          <a:prstGeom prst="rect">
            <a:avLst/>
          </a:prstGeom>
          <a:noFill/>
        </p:spPr>
        <p:txBody>
          <a:bodyPr wrap="square" rtlCol="0">
            <a:spAutoFit/>
          </a:bodyPr>
          <a:lstStyle/>
          <a:p>
            <a:r>
              <a:rPr lang="en-US" altLang="ja-JP" i="1" dirty="0" smtClean="0"/>
              <a:t>※</a:t>
            </a:r>
            <a:r>
              <a:rPr lang="ja-JP" altLang="en-US" i="1" dirty="0"/>
              <a:t>今後</a:t>
            </a:r>
            <a:r>
              <a:rPr lang="ja-JP" altLang="en-US" i="1" dirty="0" smtClean="0"/>
              <a:t>の資金調達計画</a:t>
            </a:r>
            <a:r>
              <a:rPr lang="ja-JP" altLang="ja-JP" i="1" dirty="0" smtClean="0"/>
              <a:t>について</a:t>
            </a:r>
            <a:r>
              <a:rPr lang="ja-JP" altLang="ja-JP" i="1" dirty="0"/>
              <a:t>記載ください</a:t>
            </a:r>
            <a:r>
              <a:rPr lang="ja-JP" altLang="ja-JP" i="1" dirty="0" smtClean="0"/>
              <a:t>。</a:t>
            </a:r>
            <a:endParaRPr lang="ja-JP" altLang="en-US" dirty="0"/>
          </a:p>
        </p:txBody>
      </p:sp>
    </p:spTree>
    <p:extLst>
      <p:ext uri="{BB962C8B-B14F-4D97-AF65-F5344CB8AC3E}">
        <p14:creationId xmlns:p14="http://schemas.microsoft.com/office/powerpoint/2010/main" val="534211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838200" y="1506022"/>
            <a:ext cx="10515600" cy="369332"/>
          </a:xfrm>
          <a:prstGeom prst="rect">
            <a:avLst/>
          </a:prstGeom>
          <a:noFill/>
        </p:spPr>
        <p:txBody>
          <a:bodyPr wrap="square" rtlCol="0">
            <a:spAutoFit/>
          </a:bodyPr>
          <a:lstStyle/>
          <a:p>
            <a:r>
              <a:rPr lang="ja-JP" altLang="en-US" dirty="0" smtClean="0"/>
              <a:t>（２）本補助金の活用計画</a:t>
            </a:r>
            <a:endParaRPr lang="en-US" altLang="ja-JP" dirty="0" smtClean="0"/>
          </a:p>
        </p:txBody>
      </p:sp>
      <p:sp>
        <p:nvSpPr>
          <p:cNvPr id="7" name="タイトル 1"/>
          <p:cNvSpPr>
            <a:spLocks noGrp="1"/>
          </p:cNvSpPr>
          <p:nvPr>
            <p:ph type="title"/>
          </p:nvPr>
        </p:nvSpPr>
        <p:spPr>
          <a:xfrm>
            <a:off x="838200" y="365125"/>
            <a:ext cx="10515600" cy="1325563"/>
          </a:xfrm>
        </p:spPr>
        <p:txBody>
          <a:bodyPr/>
          <a:lstStyle/>
          <a:p>
            <a:r>
              <a:rPr lang="ja-JP" altLang="en-US" dirty="0"/>
              <a:t>４</a:t>
            </a:r>
            <a:r>
              <a:rPr lang="ja-JP" altLang="en-US" dirty="0" smtClean="0"/>
              <a:t>．今後の事業計画</a:t>
            </a:r>
            <a:endParaRPr kumimoji="1" lang="ja-JP" altLang="en-US" dirty="0"/>
          </a:p>
        </p:txBody>
      </p:sp>
      <p:sp>
        <p:nvSpPr>
          <p:cNvPr id="8" name="テキスト ボックス 7"/>
          <p:cNvSpPr txBox="1"/>
          <p:nvPr/>
        </p:nvSpPr>
        <p:spPr>
          <a:xfrm>
            <a:off x="838199" y="1875354"/>
            <a:ext cx="10816087" cy="369332"/>
          </a:xfrm>
          <a:prstGeom prst="rect">
            <a:avLst/>
          </a:prstGeom>
          <a:noFill/>
        </p:spPr>
        <p:txBody>
          <a:bodyPr wrap="square" rtlCol="0">
            <a:spAutoFit/>
          </a:bodyPr>
          <a:lstStyle/>
          <a:p>
            <a:r>
              <a:rPr lang="en-US" altLang="ja-JP" i="1" dirty="0" smtClean="0"/>
              <a:t>※</a:t>
            </a:r>
            <a:r>
              <a:rPr lang="ja-JP" altLang="en-US" i="1" dirty="0" smtClean="0"/>
              <a:t>補助金を活用することで得られる成果や期待していることについて具体的に記載してください。</a:t>
            </a:r>
            <a:endParaRPr lang="ja-JP" altLang="en-US" dirty="0"/>
          </a:p>
        </p:txBody>
      </p:sp>
    </p:spTree>
    <p:extLst>
      <p:ext uri="{BB962C8B-B14F-4D97-AF65-F5344CB8AC3E}">
        <p14:creationId xmlns:p14="http://schemas.microsoft.com/office/powerpoint/2010/main" val="1150687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５</a:t>
            </a:r>
            <a:r>
              <a:rPr lang="ja-JP" altLang="en-US" dirty="0" smtClean="0"/>
              <a:t>．</a:t>
            </a:r>
            <a:r>
              <a:rPr lang="ja-JP" altLang="en-US" dirty="0" smtClean="0"/>
              <a:t>補助対象経費収支予算</a:t>
            </a:r>
            <a:endParaRPr kumimoji="1" lang="ja-JP" altLang="en-US" dirty="0"/>
          </a:p>
        </p:txBody>
      </p:sp>
      <p:sp>
        <p:nvSpPr>
          <p:cNvPr id="3" name="テキスト ボックス 2"/>
          <p:cNvSpPr txBox="1"/>
          <p:nvPr/>
        </p:nvSpPr>
        <p:spPr>
          <a:xfrm>
            <a:off x="838199" y="1506022"/>
            <a:ext cx="11196000" cy="369332"/>
          </a:xfrm>
          <a:prstGeom prst="rect">
            <a:avLst/>
          </a:prstGeom>
          <a:noFill/>
        </p:spPr>
        <p:txBody>
          <a:bodyPr wrap="square" rtlCol="0">
            <a:spAutoFit/>
          </a:bodyPr>
          <a:lstStyle/>
          <a:p>
            <a:r>
              <a:rPr lang="ja-JP" altLang="ja-JP" dirty="0"/>
              <a:t>　</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4256767569"/>
              </p:ext>
            </p:extLst>
          </p:nvPr>
        </p:nvGraphicFramePr>
        <p:xfrm>
          <a:off x="944808" y="1423787"/>
          <a:ext cx="10826482" cy="5257701"/>
        </p:xfrm>
        <a:graphic>
          <a:graphicData uri="http://schemas.openxmlformats.org/drawingml/2006/table">
            <a:tbl>
              <a:tblPr firstRow="1" bandRow="1">
                <a:tableStyleId>{5C22544A-7EE6-4342-B048-85BDC9FD1C3A}</a:tableStyleId>
              </a:tblPr>
              <a:tblGrid>
                <a:gridCol w="4309772">
                  <a:extLst>
                    <a:ext uri="{9D8B030D-6E8A-4147-A177-3AD203B41FA5}">
                      <a16:colId xmlns:a16="http://schemas.microsoft.com/office/drawing/2014/main" val="2177879227"/>
                    </a:ext>
                  </a:extLst>
                </a:gridCol>
                <a:gridCol w="2756079">
                  <a:extLst>
                    <a:ext uri="{9D8B030D-6E8A-4147-A177-3AD203B41FA5}">
                      <a16:colId xmlns:a16="http://schemas.microsoft.com/office/drawing/2014/main" val="3632474569"/>
                    </a:ext>
                  </a:extLst>
                </a:gridCol>
                <a:gridCol w="3760631">
                  <a:extLst>
                    <a:ext uri="{9D8B030D-6E8A-4147-A177-3AD203B41FA5}">
                      <a16:colId xmlns:a16="http://schemas.microsoft.com/office/drawing/2014/main" val="2456392079"/>
                    </a:ext>
                  </a:extLst>
                </a:gridCol>
              </a:tblGrid>
              <a:tr h="370840">
                <a:tc>
                  <a:txBody>
                    <a:bodyPr/>
                    <a:lstStyle/>
                    <a:p>
                      <a:pPr algn="ctr"/>
                      <a:r>
                        <a:rPr kumimoji="1" lang="ja-JP" altLang="en-US" dirty="0" smtClean="0">
                          <a:solidFill>
                            <a:schemeClr val="tx1"/>
                          </a:solidFill>
                        </a:rPr>
                        <a:t>内容</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smtClean="0">
                          <a:solidFill>
                            <a:schemeClr val="tx1"/>
                          </a:solidFill>
                        </a:rPr>
                        <a:t>金額（円）（税抜き）</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smtClean="0">
                          <a:solidFill>
                            <a:schemeClr val="tx1"/>
                          </a:solidFill>
                        </a:rPr>
                        <a:t>備考</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32382409"/>
                  </a:ext>
                </a:extLst>
              </a:tr>
              <a:tr h="2172066">
                <a:tc>
                  <a:txBody>
                    <a:bodyPr/>
                    <a:lstStyle/>
                    <a:p>
                      <a:r>
                        <a:rPr kumimoji="1" lang="ja-JP" altLang="en-US" dirty="0" smtClean="0">
                          <a:solidFill>
                            <a:schemeClr val="tx1"/>
                          </a:solidFill>
                        </a:rPr>
                        <a:t>（支出の部）</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dirty="0" smtClean="0">
                          <a:solidFill>
                            <a:schemeClr val="tx1"/>
                          </a:solidFill>
                          <a:latin typeface="+mn-lt"/>
                        </a:rPr>
                        <a:t>（用途、積算根拠</a:t>
                      </a:r>
                      <a:r>
                        <a:rPr kumimoji="1" lang="ja-JP" altLang="en-US" dirty="0" smtClean="0">
                          <a:solidFill>
                            <a:schemeClr val="tx1"/>
                          </a:solidFill>
                          <a:latin typeface="+mn-lt"/>
                        </a:rPr>
                        <a:t>など</a:t>
                      </a:r>
                      <a:r>
                        <a:rPr kumimoji="1" lang="zh-TW" altLang="en-US" dirty="0" smtClean="0">
                          <a:solidFill>
                            <a:schemeClr val="tx1"/>
                          </a:solidFill>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5002515"/>
                  </a:ext>
                </a:extLst>
              </a:tr>
              <a:tr h="370840">
                <a:tc>
                  <a:txBody>
                    <a:bodyPr/>
                    <a:lstStyle/>
                    <a:p>
                      <a:pPr algn="ctr"/>
                      <a:r>
                        <a:rPr kumimoji="1" lang="ja-JP" altLang="en-US" dirty="0" smtClean="0">
                          <a:solidFill>
                            <a:schemeClr val="tx1"/>
                          </a:solidFill>
                        </a:rPr>
                        <a:t>支出合計（</a:t>
                      </a:r>
                      <a:r>
                        <a:rPr kumimoji="1" lang="en-US" altLang="ja-JP" dirty="0" smtClean="0">
                          <a:solidFill>
                            <a:schemeClr val="tx1"/>
                          </a:solidFill>
                        </a:rPr>
                        <a:t>A)</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dirty="0" smtClean="0">
                          <a:solidFill>
                            <a:schemeClr val="tx1"/>
                          </a:solidFill>
                        </a:rPr>
                        <a:t>円</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・・・補助申請額≦</a:t>
                      </a:r>
                      <a:r>
                        <a:rPr kumimoji="1" lang="en-US" altLang="ja-JP" dirty="0" smtClean="0">
                          <a:solidFill>
                            <a:schemeClr val="tx1"/>
                          </a:solidFill>
                        </a:rPr>
                        <a:t>2,000,000</a:t>
                      </a:r>
                      <a:r>
                        <a:rPr kumimoji="1" lang="ja-JP" altLang="en-US" dirty="0" smtClean="0">
                          <a:solidFill>
                            <a:schemeClr val="tx1"/>
                          </a:solidFill>
                        </a:rPr>
                        <a:t>円</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5713738"/>
                  </a:ext>
                </a:extLst>
              </a:tr>
              <a:tr h="1973115">
                <a:tc>
                  <a:txBody>
                    <a:bodyPr/>
                    <a:lstStyle/>
                    <a:p>
                      <a:r>
                        <a:rPr kumimoji="1" lang="ja-JP" altLang="en-US" dirty="0" smtClean="0">
                          <a:solidFill>
                            <a:schemeClr val="tx1"/>
                          </a:solidFill>
                        </a:rPr>
                        <a:t>（収入の部）</a:t>
                      </a:r>
                      <a:r>
                        <a:rPr kumimoji="1" lang="ja-JP" altLang="en-US" i="1" dirty="0" smtClean="0">
                          <a:solidFill>
                            <a:schemeClr val="tx1"/>
                          </a:solidFill>
                        </a:rPr>
                        <a:t>　</a:t>
                      </a:r>
                      <a:endParaRPr kumimoji="1" lang="en-US" altLang="ja-JP" i="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（調達先などなど）</a:t>
                      </a:r>
                      <a:endParaRPr kumimoji="1" lang="en-US" altLang="ja-JP"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527235"/>
                  </a:ext>
                </a:extLst>
              </a:tr>
              <a:tr h="370840">
                <a:tc>
                  <a:txBody>
                    <a:bodyPr/>
                    <a:lstStyle/>
                    <a:p>
                      <a:pPr algn="ctr"/>
                      <a:r>
                        <a:rPr kumimoji="1" lang="ja-JP" altLang="en-US" dirty="0" smtClean="0">
                          <a:solidFill>
                            <a:schemeClr val="tx1"/>
                          </a:solidFill>
                        </a:rPr>
                        <a:t>収入合計（</a:t>
                      </a:r>
                      <a:r>
                        <a:rPr kumimoji="1" lang="en-US" altLang="ja-JP" dirty="0" smtClean="0">
                          <a:solidFill>
                            <a:schemeClr val="tx1"/>
                          </a:solidFill>
                        </a:rPr>
                        <a:t>B)</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dirty="0" smtClean="0">
                          <a:solidFill>
                            <a:schemeClr val="tx1"/>
                          </a:solidFill>
                        </a:rPr>
                        <a:t>円</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＝支出合計（</a:t>
                      </a:r>
                      <a:r>
                        <a:rPr kumimoji="1" lang="en-US" altLang="ja-JP" dirty="0" smtClean="0">
                          <a:solidFill>
                            <a:schemeClr val="tx1"/>
                          </a:solidFill>
                        </a:rPr>
                        <a:t>A)</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0202349"/>
                  </a:ext>
                </a:extLst>
              </a:tr>
            </a:tbl>
          </a:graphicData>
        </a:graphic>
      </p:graphicFrame>
      <p:sp>
        <p:nvSpPr>
          <p:cNvPr id="4" name="角丸四角形吹き出し 3"/>
          <p:cNvSpPr/>
          <p:nvPr/>
        </p:nvSpPr>
        <p:spPr>
          <a:xfrm>
            <a:off x="1122042" y="2268230"/>
            <a:ext cx="8343930" cy="949423"/>
          </a:xfrm>
          <a:prstGeom prst="wedgeRoundRectCallout">
            <a:avLst>
              <a:gd name="adj1" fmla="val -35525"/>
              <a:gd name="adj2" fmla="val -70239"/>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a:t>
            </a:r>
            <a:r>
              <a:rPr kumimoji="1" lang="ja-JP" altLang="en-US" dirty="0" smtClean="0">
                <a:solidFill>
                  <a:schemeClr val="tx1"/>
                </a:solidFill>
              </a:rPr>
              <a:t>記載上の注意</a:t>
            </a:r>
            <a:r>
              <a:rPr kumimoji="1" lang="en-US" altLang="ja-JP" dirty="0" smtClean="0">
                <a:solidFill>
                  <a:schemeClr val="tx1"/>
                </a:solidFill>
              </a:rPr>
              <a:t>】※</a:t>
            </a:r>
            <a:r>
              <a:rPr kumimoji="1" lang="ja-JP" altLang="en-US" dirty="0" smtClean="0">
                <a:solidFill>
                  <a:schemeClr val="tx1"/>
                </a:solidFill>
              </a:rPr>
              <a:t>本注意書き削除可</a:t>
            </a:r>
            <a:endParaRPr kumimoji="1" lang="en-US" altLang="ja-JP" dirty="0" smtClean="0">
              <a:solidFill>
                <a:schemeClr val="tx1"/>
              </a:solidFill>
            </a:endParaRPr>
          </a:p>
          <a:p>
            <a:r>
              <a:rPr lang="ja-JP" altLang="en-US" b="1" u="sng" dirty="0" smtClean="0">
                <a:solidFill>
                  <a:schemeClr val="tx1"/>
                </a:solidFill>
              </a:rPr>
              <a:t>補助対象期間中に支出予定</a:t>
            </a:r>
            <a:r>
              <a:rPr lang="ja-JP" altLang="en-US" dirty="0" smtClean="0">
                <a:solidFill>
                  <a:schemeClr val="tx1"/>
                </a:solidFill>
              </a:rPr>
              <a:t>の補助対象経費の内訳を記入ください。</a:t>
            </a:r>
            <a:endParaRPr kumimoji="1" lang="ja-JP" altLang="en-US" dirty="0">
              <a:solidFill>
                <a:schemeClr val="tx1"/>
              </a:solidFill>
            </a:endParaRPr>
          </a:p>
        </p:txBody>
      </p:sp>
      <p:sp>
        <p:nvSpPr>
          <p:cNvPr id="7" name="角丸四角形吹き出し 6"/>
          <p:cNvSpPr/>
          <p:nvPr/>
        </p:nvSpPr>
        <p:spPr>
          <a:xfrm>
            <a:off x="1226430" y="4761495"/>
            <a:ext cx="7891814" cy="1368848"/>
          </a:xfrm>
          <a:prstGeom prst="wedgeRoundRectCallout">
            <a:avLst>
              <a:gd name="adj1" fmla="val -35930"/>
              <a:gd name="adj2" fmla="val -70468"/>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smtClean="0">
                <a:solidFill>
                  <a:schemeClr val="tx1"/>
                </a:solidFill>
              </a:rPr>
              <a:t>【</a:t>
            </a:r>
            <a:r>
              <a:rPr kumimoji="1" lang="ja-JP" altLang="en-US" dirty="0" smtClean="0">
                <a:solidFill>
                  <a:schemeClr val="tx1"/>
                </a:solidFill>
              </a:rPr>
              <a:t>記載上の注意</a:t>
            </a:r>
            <a:r>
              <a:rPr kumimoji="1" lang="en-US" altLang="ja-JP" dirty="0" smtClean="0">
                <a:solidFill>
                  <a:schemeClr val="tx1"/>
                </a:solidFill>
              </a:rPr>
              <a:t>】※</a:t>
            </a:r>
            <a:r>
              <a:rPr kumimoji="1" lang="ja-JP" altLang="en-US" dirty="0" smtClean="0">
                <a:solidFill>
                  <a:schemeClr val="tx1"/>
                </a:solidFill>
              </a:rPr>
              <a:t>本注意書き削除可</a:t>
            </a:r>
            <a:endParaRPr kumimoji="1" lang="en-US" altLang="ja-JP" dirty="0" smtClean="0">
              <a:solidFill>
                <a:schemeClr val="tx1"/>
              </a:solidFill>
            </a:endParaRPr>
          </a:p>
          <a:p>
            <a:r>
              <a:rPr lang="ja-JP" altLang="en-US" dirty="0">
                <a:solidFill>
                  <a:schemeClr val="tx1"/>
                </a:solidFill>
              </a:rPr>
              <a:t>上記支出額について、どのように資金調達するのかご記入ください</a:t>
            </a:r>
            <a:r>
              <a:rPr lang="ja-JP" altLang="en-US" dirty="0" smtClean="0">
                <a:solidFill>
                  <a:schemeClr val="tx1"/>
                </a:solidFill>
              </a:rPr>
              <a:t>。</a:t>
            </a:r>
            <a:endParaRPr lang="en-US" altLang="ja-JP" dirty="0" smtClean="0">
              <a:solidFill>
                <a:schemeClr val="tx1"/>
              </a:solidFill>
            </a:endParaRPr>
          </a:p>
          <a:p>
            <a:r>
              <a:rPr lang="ja-JP" altLang="ja-JP" dirty="0">
                <a:solidFill>
                  <a:schemeClr val="tx1"/>
                </a:solidFill>
              </a:rPr>
              <a:t>補助金の交付は、実際の支出を確認した後となりますので、事前に別途、資金を調達する必要があります</a:t>
            </a:r>
            <a:r>
              <a:rPr lang="ja-JP" altLang="ja-JP" dirty="0" smtClean="0">
                <a:solidFill>
                  <a:schemeClr val="tx1"/>
                </a:solidFill>
              </a:rPr>
              <a:t>。</a:t>
            </a:r>
            <a:r>
              <a:rPr lang="ja-JP" altLang="en-US" dirty="0">
                <a:solidFill>
                  <a:schemeClr val="tx1"/>
                </a:solidFill>
              </a:rPr>
              <a:t>　　</a:t>
            </a:r>
            <a:endParaRPr kumimoji="1" lang="ja-JP" altLang="en-US" dirty="0">
              <a:solidFill>
                <a:schemeClr val="tx1"/>
              </a:solidFill>
            </a:endParaRPr>
          </a:p>
        </p:txBody>
      </p:sp>
    </p:spTree>
    <p:extLst>
      <p:ext uri="{BB962C8B-B14F-4D97-AF65-F5344CB8AC3E}">
        <p14:creationId xmlns:p14="http://schemas.microsoft.com/office/powerpoint/2010/main" val="3006384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６</a:t>
            </a:r>
            <a:r>
              <a:rPr lang="en-US" altLang="ja-JP" dirty="0" smtClean="0"/>
              <a:t>.</a:t>
            </a:r>
            <a:r>
              <a:rPr lang="ja-JP" altLang="en-US" dirty="0" smtClean="0"/>
              <a:t>　その他（任意）</a:t>
            </a:r>
            <a:endParaRPr kumimoji="1" lang="ja-JP" altLang="en-US" dirty="0"/>
          </a:p>
        </p:txBody>
      </p:sp>
      <p:sp>
        <p:nvSpPr>
          <p:cNvPr id="3" name="テキスト ボックス 2"/>
          <p:cNvSpPr txBox="1"/>
          <p:nvPr/>
        </p:nvSpPr>
        <p:spPr>
          <a:xfrm>
            <a:off x="838200" y="1506022"/>
            <a:ext cx="10515600" cy="369332"/>
          </a:xfrm>
          <a:prstGeom prst="rect">
            <a:avLst/>
          </a:prstGeom>
          <a:noFill/>
        </p:spPr>
        <p:txBody>
          <a:bodyPr wrap="square" rtlCol="0">
            <a:spAutoFit/>
          </a:bodyPr>
          <a:lstStyle/>
          <a:p>
            <a:r>
              <a:rPr lang="en-US" altLang="ja-JP" i="1" dirty="0" smtClean="0"/>
              <a:t>※</a:t>
            </a:r>
            <a:r>
              <a:rPr lang="ja-JP" altLang="en-US" i="1" dirty="0"/>
              <a:t>ここまでに記載したこと以外で、特にアピールしたいことがあればご記入ください。</a:t>
            </a:r>
            <a:endParaRPr kumimoji="1" lang="ja-JP" altLang="en-US" dirty="0"/>
          </a:p>
        </p:txBody>
      </p:sp>
    </p:spTree>
    <p:extLst>
      <p:ext uri="{BB962C8B-B14F-4D97-AF65-F5344CB8AC3E}">
        <p14:creationId xmlns:p14="http://schemas.microsoft.com/office/powerpoint/2010/main" val="563008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838200" y="365125"/>
            <a:ext cx="10515600" cy="1325563"/>
          </a:xfrm>
        </p:spPr>
        <p:txBody>
          <a:bodyPr/>
          <a:lstStyle/>
          <a:p>
            <a:r>
              <a:rPr lang="ja-JP" altLang="en-US" dirty="0" smtClean="0"/>
              <a:t>１．企業概要</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680948219"/>
              </p:ext>
            </p:extLst>
          </p:nvPr>
        </p:nvGraphicFramePr>
        <p:xfrm>
          <a:off x="958850" y="1690689"/>
          <a:ext cx="10293350" cy="4045834"/>
        </p:xfrm>
        <a:graphic>
          <a:graphicData uri="http://schemas.openxmlformats.org/drawingml/2006/table">
            <a:tbl>
              <a:tblPr firstRow="1" bandRow="1">
                <a:tableStyleId>{5940675A-B579-460E-94D1-54222C63F5DA}</a:tableStyleId>
              </a:tblPr>
              <a:tblGrid>
                <a:gridCol w="3188956">
                  <a:extLst>
                    <a:ext uri="{9D8B030D-6E8A-4147-A177-3AD203B41FA5}">
                      <a16:colId xmlns:a16="http://schemas.microsoft.com/office/drawing/2014/main" val="1015840581"/>
                    </a:ext>
                  </a:extLst>
                </a:gridCol>
                <a:gridCol w="7104394">
                  <a:extLst>
                    <a:ext uri="{9D8B030D-6E8A-4147-A177-3AD203B41FA5}">
                      <a16:colId xmlns:a16="http://schemas.microsoft.com/office/drawing/2014/main" val="2055512342"/>
                    </a:ext>
                  </a:extLst>
                </a:gridCol>
              </a:tblGrid>
              <a:tr h="322483">
                <a:tc>
                  <a:txBody>
                    <a:bodyPr/>
                    <a:lstStyle/>
                    <a:p>
                      <a:r>
                        <a:rPr kumimoji="1" lang="ja-JP" altLang="en-US" sz="1600" dirty="0" smtClean="0"/>
                        <a:t>企業名</a:t>
                      </a:r>
                      <a:endParaRPr kumimoji="1" lang="ja-JP" altLang="en-US" sz="1600" dirty="0"/>
                    </a:p>
                  </a:txBody>
                  <a:tcPr anchor="ctr"/>
                </a:tc>
                <a:tc>
                  <a:txBody>
                    <a:bodyPr/>
                    <a:lstStyle/>
                    <a:p>
                      <a:endParaRPr kumimoji="1" lang="ja-JP" altLang="en-US" sz="1600" dirty="0"/>
                    </a:p>
                  </a:txBody>
                  <a:tcPr anchor="ctr"/>
                </a:tc>
                <a:extLst>
                  <a:ext uri="{0D108BD9-81ED-4DB2-BD59-A6C34878D82A}">
                    <a16:rowId xmlns:a16="http://schemas.microsoft.com/office/drawing/2014/main" val="1233401567"/>
                  </a:ext>
                </a:extLst>
              </a:tr>
              <a:tr h="322483">
                <a:tc>
                  <a:txBody>
                    <a:bodyPr/>
                    <a:lstStyle/>
                    <a:p>
                      <a:r>
                        <a:rPr kumimoji="1" lang="ja-JP" altLang="en-US" sz="1600" dirty="0" smtClean="0"/>
                        <a:t>代表者役職・氏名</a:t>
                      </a:r>
                      <a:endParaRPr kumimoji="1" lang="ja-JP" altLang="en-US" sz="1600" dirty="0"/>
                    </a:p>
                  </a:txBody>
                  <a:tcPr anchor="ctr"/>
                </a:tc>
                <a:tc>
                  <a:txBody>
                    <a:bodyPr/>
                    <a:lstStyle/>
                    <a:p>
                      <a:endParaRPr kumimoji="1" lang="ja-JP" altLang="en-US" sz="1600" dirty="0"/>
                    </a:p>
                  </a:txBody>
                  <a:tcPr anchor="ctr"/>
                </a:tc>
                <a:extLst>
                  <a:ext uri="{0D108BD9-81ED-4DB2-BD59-A6C34878D82A}">
                    <a16:rowId xmlns:a16="http://schemas.microsoft.com/office/drawing/2014/main" val="3375427136"/>
                  </a:ext>
                </a:extLst>
              </a:tr>
              <a:tr h="322483">
                <a:tc>
                  <a:txBody>
                    <a:bodyPr/>
                    <a:lstStyle/>
                    <a:p>
                      <a:r>
                        <a:rPr kumimoji="1" lang="ja-JP" altLang="en-US" sz="1600" dirty="0" smtClean="0"/>
                        <a:t>所在地</a:t>
                      </a:r>
                      <a:endParaRPr kumimoji="1" lang="ja-JP" altLang="en-US" sz="1600" dirty="0"/>
                    </a:p>
                  </a:txBody>
                  <a:tcPr anchor="ctr"/>
                </a:tc>
                <a:tc>
                  <a:txBody>
                    <a:bodyPr/>
                    <a:lstStyle/>
                    <a:p>
                      <a:endParaRPr kumimoji="1" lang="ja-JP" altLang="en-US" sz="16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956169"/>
                  </a:ext>
                </a:extLst>
              </a:tr>
              <a:tr h="324317">
                <a:tc>
                  <a:txBody>
                    <a:bodyPr/>
                    <a:lstStyle/>
                    <a:p>
                      <a:r>
                        <a:rPr kumimoji="1" lang="ja-JP" altLang="en-US" sz="1600" dirty="0" smtClean="0"/>
                        <a:t>設立年月日</a:t>
                      </a:r>
                      <a:endParaRPr kumimoji="1" lang="ja-JP" altLang="en-US" sz="1600" dirty="0"/>
                    </a:p>
                  </a:txBody>
                  <a:tcPr anchor="ctr"/>
                </a:tc>
                <a:tc>
                  <a:txBody>
                    <a:bodyPr/>
                    <a:lstStyle/>
                    <a:p>
                      <a:endParaRPr kumimoji="1" lang="ja-JP" altLang="en-US" sz="160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00780081"/>
                  </a:ext>
                </a:extLst>
              </a:tr>
              <a:tr h="324317">
                <a:tc>
                  <a:txBody>
                    <a:bodyPr/>
                    <a:lstStyle/>
                    <a:p>
                      <a:r>
                        <a:rPr kumimoji="1" lang="ja-JP" altLang="en-US" sz="1600" dirty="0" smtClean="0"/>
                        <a:t>従業員数（役員を除く）</a:t>
                      </a:r>
                      <a:endParaRPr kumimoji="1" lang="ja-JP" altLang="en-US" sz="1600" dirty="0"/>
                    </a:p>
                  </a:txBody>
                  <a:tcPr anchor="ctr"/>
                </a:tc>
                <a:tc>
                  <a:txBody>
                    <a:bodyPr/>
                    <a:lstStyle/>
                    <a:p>
                      <a:r>
                        <a:rPr kumimoji="1" lang="ja-JP" altLang="en-US" sz="1600" dirty="0" smtClean="0"/>
                        <a:t>　　　　　　　　名（うち福岡市内勤務○名）</a:t>
                      </a:r>
                      <a:endParaRPr kumimoji="1" lang="en-US" altLang="ja-JP" sz="1600" dirty="0" smtClean="0"/>
                    </a:p>
                  </a:txBody>
                  <a:tcPr anchor="ctr"/>
                </a:tc>
                <a:extLst>
                  <a:ext uri="{0D108BD9-81ED-4DB2-BD59-A6C34878D82A}">
                    <a16:rowId xmlns:a16="http://schemas.microsoft.com/office/drawing/2014/main" val="1693505737"/>
                  </a:ext>
                </a:extLst>
              </a:tr>
              <a:tr h="1285312">
                <a:tc>
                  <a:txBody>
                    <a:bodyPr/>
                    <a:lstStyle/>
                    <a:p>
                      <a:r>
                        <a:rPr kumimoji="1" lang="ja-JP" altLang="en-US" sz="1600" dirty="0" smtClean="0"/>
                        <a:t>業種（複数選択可）</a:t>
                      </a:r>
                      <a:endParaRPr kumimoji="1" lang="en-US" altLang="ja-JP" sz="1600" dirty="0" smtClean="0"/>
                    </a:p>
                    <a:p>
                      <a:endParaRPr kumimoji="1" lang="en-US" altLang="ja-JP" sz="1100" dirty="0" smtClean="0"/>
                    </a:p>
                    <a:p>
                      <a:r>
                        <a:rPr kumimoji="1" lang="en-US" altLang="ja-JP" sz="1100" dirty="0" smtClean="0"/>
                        <a:t>※</a:t>
                      </a:r>
                      <a:r>
                        <a:rPr kumimoji="1" lang="ja-JP" altLang="en-US" sz="1100" dirty="0" smtClean="0"/>
                        <a:t>該当か所を■に変更してください。</a:t>
                      </a:r>
                      <a:endParaRPr kumimoji="1" lang="ja-JP" altLang="en-US" sz="11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□情報通信サービス業　　　　　□農林、水産、鉱業</a:t>
                      </a:r>
                      <a:endParaRPr kumimoji="1" lang="en-US" altLang="ja-JP"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□フィンテック　　　　　　　　□医療、福祉業</a:t>
                      </a:r>
                      <a:endParaRPr kumimoji="1" lang="en-US" altLang="ja-JP"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□グリーンテック　　　　　　　□卸売、小売業</a:t>
                      </a:r>
                      <a:endParaRPr kumimoji="1" lang="en-US" altLang="ja-JP"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□電子部品、回路製造業　　　　□教育、学習支援</a:t>
                      </a:r>
                      <a:endParaRPr kumimoji="1" lang="en-US" altLang="ja-JP"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□学術研究、専門技術　　　　　</a:t>
                      </a:r>
                      <a:endParaRPr kumimoji="1" lang="en-US" altLang="ja-JP"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□その他（　　　　　　　　　　　　　　）</a:t>
                      </a:r>
                      <a:endParaRPr kumimoji="1" lang="ja-JP" altLang="en-US" sz="1400" dirty="0"/>
                    </a:p>
                  </a:txBody>
                  <a:tcPr/>
                </a:tc>
                <a:extLst>
                  <a:ext uri="{0D108BD9-81ED-4DB2-BD59-A6C34878D82A}">
                    <a16:rowId xmlns:a16="http://schemas.microsoft.com/office/drawing/2014/main" val="538704947"/>
                  </a:ext>
                </a:extLst>
              </a:tr>
              <a:tr h="997834">
                <a:tc>
                  <a:txBody>
                    <a:bodyPr/>
                    <a:lstStyle/>
                    <a:p>
                      <a:r>
                        <a:rPr kumimoji="1" lang="ja-JP" altLang="en-US" sz="1600" dirty="0" smtClean="0"/>
                        <a:t>連絡先担当者</a:t>
                      </a:r>
                      <a:endParaRPr kumimoji="1" lang="en-US" altLang="ja-JP" sz="1600" dirty="0" smtClean="0"/>
                    </a:p>
                    <a:p>
                      <a:r>
                        <a:rPr kumimoji="1" lang="ja-JP" altLang="en-US" sz="1600" dirty="0" smtClean="0"/>
                        <a:t>・所属、役職名、氏名</a:t>
                      </a:r>
                      <a:endParaRPr kumimoji="1" lang="en-US" altLang="ja-JP" sz="1600" dirty="0" smtClean="0"/>
                    </a:p>
                    <a:p>
                      <a:r>
                        <a:rPr kumimoji="1" lang="ja-JP" altLang="en-US" sz="1600" dirty="0" smtClean="0"/>
                        <a:t>・電話番号 ／ </a:t>
                      </a:r>
                      <a:r>
                        <a:rPr kumimoji="1" lang="en-US" altLang="ja-JP" sz="1600" dirty="0" smtClean="0"/>
                        <a:t>E-mail</a:t>
                      </a:r>
                      <a:endParaRPr kumimoji="1" lang="ja-JP" altLang="en-US" sz="1600" dirty="0"/>
                    </a:p>
                  </a:txBody>
                  <a:tcPr anchor="ctr"/>
                </a:tc>
                <a:tc>
                  <a:txBody>
                    <a:bodyPr/>
                    <a:lstStyle/>
                    <a:p>
                      <a:endParaRPr kumimoji="1" lang="en-US" altLang="ja-JP" sz="1600" dirty="0" smtClean="0"/>
                    </a:p>
                    <a:p>
                      <a:endParaRPr kumimoji="1" lang="en-US" altLang="ja-JP" sz="1600" dirty="0" smtClean="0"/>
                    </a:p>
                    <a:p>
                      <a:endParaRPr kumimoji="1" lang="ja-JP" altLang="en-US" sz="1600" dirty="0"/>
                    </a:p>
                  </a:txBody>
                  <a:tcPr/>
                </a:tc>
                <a:extLst>
                  <a:ext uri="{0D108BD9-81ED-4DB2-BD59-A6C34878D82A}">
                    <a16:rowId xmlns:a16="http://schemas.microsoft.com/office/drawing/2014/main" val="3802329458"/>
                  </a:ext>
                </a:extLst>
              </a:tr>
            </a:tbl>
          </a:graphicData>
        </a:graphic>
      </p:graphicFrame>
      <p:sp>
        <p:nvSpPr>
          <p:cNvPr id="6" name="テキスト ボックス 5"/>
          <p:cNvSpPr txBox="1"/>
          <p:nvPr/>
        </p:nvSpPr>
        <p:spPr>
          <a:xfrm>
            <a:off x="838200" y="1322586"/>
            <a:ext cx="10515600" cy="369332"/>
          </a:xfrm>
          <a:prstGeom prst="rect">
            <a:avLst/>
          </a:prstGeom>
          <a:noFill/>
        </p:spPr>
        <p:txBody>
          <a:bodyPr wrap="square" rtlCol="0">
            <a:spAutoFit/>
          </a:bodyPr>
          <a:lstStyle/>
          <a:p>
            <a:r>
              <a:rPr lang="ja-JP" altLang="en-US" dirty="0" smtClean="0"/>
              <a:t>（１）会社概要</a:t>
            </a:r>
            <a:endParaRPr lang="en-US" altLang="ja-JP" dirty="0" smtClean="0"/>
          </a:p>
        </p:txBody>
      </p:sp>
    </p:spTree>
    <p:extLst>
      <p:ext uri="{BB962C8B-B14F-4D97-AF65-F5344CB8AC3E}">
        <p14:creationId xmlns:p14="http://schemas.microsoft.com/office/powerpoint/2010/main" val="1083162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１．企業</a:t>
            </a:r>
            <a:r>
              <a:rPr lang="ja-JP" altLang="en-US" dirty="0"/>
              <a:t>概要</a:t>
            </a:r>
            <a:endParaRPr kumimoji="1" lang="ja-JP" altLang="en-US" dirty="0"/>
          </a:p>
        </p:txBody>
      </p:sp>
      <p:sp>
        <p:nvSpPr>
          <p:cNvPr id="3" name="テキスト ボックス 2"/>
          <p:cNvSpPr txBox="1"/>
          <p:nvPr/>
        </p:nvSpPr>
        <p:spPr>
          <a:xfrm>
            <a:off x="964842" y="1737837"/>
            <a:ext cx="10515600" cy="923330"/>
          </a:xfrm>
          <a:prstGeom prst="rect">
            <a:avLst/>
          </a:prstGeom>
          <a:noFill/>
        </p:spPr>
        <p:txBody>
          <a:bodyPr wrap="square" rtlCol="0">
            <a:spAutoFit/>
          </a:bodyPr>
          <a:lstStyle/>
          <a:p>
            <a:r>
              <a:rPr lang="en-US" altLang="ja-JP" i="1" dirty="0" smtClean="0"/>
              <a:t>※</a:t>
            </a:r>
            <a:r>
              <a:rPr lang="ja-JP" altLang="ja-JP" i="1" dirty="0"/>
              <a:t>貴社の株主を持ち株数の多い順から記載してください。なお、株主が</a:t>
            </a:r>
            <a:r>
              <a:rPr lang="en-US" altLang="ja-JP" i="1" dirty="0"/>
              <a:t>5</a:t>
            </a:r>
            <a:r>
              <a:rPr lang="ja-JP" altLang="ja-JP" i="1" dirty="0"/>
              <a:t>名以上いる場合は、上位</a:t>
            </a:r>
            <a:r>
              <a:rPr lang="en-US" altLang="ja-JP" i="1" dirty="0"/>
              <a:t>3</a:t>
            </a:r>
            <a:r>
              <a:rPr lang="ja-JP" altLang="ja-JP" i="1" dirty="0"/>
              <a:t>名を記載し、それ以外を「その他」としてまとめて記入ください。</a:t>
            </a:r>
          </a:p>
          <a:p>
            <a:r>
              <a:rPr lang="ja-JP" altLang="ja-JP" i="1" dirty="0"/>
              <a:t>創業前の場合は予定で記載してください</a:t>
            </a:r>
            <a:r>
              <a:rPr lang="ja-JP" altLang="ja-JP" i="1" dirty="0" smtClean="0"/>
              <a:t>。</a:t>
            </a:r>
            <a:endParaRPr lang="ja-JP" altLang="ja-JP" i="1" dirty="0"/>
          </a:p>
        </p:txBody>
      </p:sp>
      <p:sp>
        <p:nvSpPr>
          <p:cNvPr id="11" name="テキスト ボックス 10"/>
          <p:cNvSpPr txBox="1"/>
          <p:nvPr/>
        </p:nvSpPr>
        <p:spPr>
          <a:xfrm>
            <a:off x="838200" y="1382968"/>
            <a:ext cx="10515600" cy="369332"/>
          </a:xfrm>
          <a:prstGeom prst="rect">
            <a:avLst/>
          </a:prstGeom>
          <a:noFill/>
        </p:spPr>
        <p:txBody>
          <a:bodyPr wrap="square" rtlCol="0">
            <a:spAutoFit/>
          </a:bodyPr>
          <a:lstStyle/>
          <a:p>
            <a:r>
              <a:rPr lang="ja-JP" altLang="en-US" dirty="0" smtClean="0"/>
              <a:t>（２）</a:t>
            </a:r>
            <a:r>
              <a:rPr lang="ja-JP" altLang="en-US" dirty="0" smtClean="0"/>
              <a:t>株主構成</a:t>
            </a:r>
            <a:endParaRPr lang="en-US" altLang="ja-JP" dirty="0" smtClean="0"/>
          </a:p>
        </p:txBody>
      </p:sp>
      <p:sp>
        <p:nvSpPr>
          <p:cNvPr id="15" name="テキスト ボックス 14"/>
          <p:cNvSpPr txBox="1"/>
          <p:nvPr/>
        </p:nvSpPr>
        <p:spPr>
          <a:xfrm>
            <a:off x="838200" y="5101238"/>
            <a:ext cx="10515600" cy="369332"/>
          </a:xfrm>
          <a:prstGeom prst="rect">
            <a:avLst/>
          </a:prstGeom>
          <a:noFill/>
        </p:spPr>
        <p:txBody>
          <a:bodyPr wrap="square" rtlCol="0">
            <a:spAutoFit/>
          </a:bodyPr>
          <a:lstStyle/>
          <a:p>
            <a:r>
              <a:rPr lang="ja-JP" altLang="en-US" dirty="0" smtClean="0"/>
              <a:t>（３）</a:t>
            </a:r>
            <a:r>
              <a:rPr lang="ja-JP" altLang="en-US" dirty="0" smtClean="0"/>
              <a:t>本事業</a:t>
            </a:r>
            <a:r>
              <a:rPr lang="ja-JP" altLang="en-US" dirty="0"/>
              <a:t>に関わる公的支援制度の活用や産学連携状況（該当ある場合のみ記載）</a:t>
            </a:r>
            <a:endParaRPr lang="en-US" altLang="ja-JP" dirty="0" smtClean="0"/>
          </a:p>
        </p:txBody>
      </p:sp>
      <p:graphicFrame>
        <p:nvGraphicFramePr>
          <p:cNvPr id="16" name="表 15"/>
          <p:cNvGraphicFramePr>
            <a:graphicFrameLocks noGrp="1"/>
          </p:cNvGraphicFramePr>
          <p:nvPr>
            <p:extLst/>
          </p:nvPr>
        </p:nvGraphicFramePr>
        <p:xfrm>
          <a:off x="1197734" y="2647159"/>
          <a:ext cx="10599316" cy="2225040"/>
        </p:xfrm>
        <a:graphic>
          <a:graphicData uri="http://schemas.openxmlformats.org/drawingml/2006/table">
            <a:tbl>
              <a:tblPr firstRow="1" bandRow="1">
                <a:tableStyleId>{5C22544A-7EE6-4342-B048-85BDC9FD1C3A}</a:tableStyleId>
              </a:tblPr>
              <a:tblGrid>
                <a:gridCol w="3284114">
                  <a:extLst>
                    <a:ext uri="{9D8B030D-6E8A-4147-A177-3AD203B41FA5}">
                      <a16:colId xmlns:a16="http://schemas.microsoft.com/office/drawing/2014/main" val="3175460040"/>
                    </a:ext>
                  </a:extLst>
                </a:gridCol>
                <a:gridCol w="2099256">
                  <a:extLst>
                    <a:ext uri="{9D8B030D-6E8A-4147-A177-3AD203B41FA5}">
                      <a16:colId xmlns:a16="http://schemas.microsoft.com/office/drawing/2014/main" val="1576339805"/>
                    </a:ext>
                  </a:extLst>
                </a:gridCol>
                <a:gridCol w="2060620">
                  <a:extLst>
                    <a:ext uri="{9D8B030D-6E8A-4147-A177-3AD203B41FA5}">
                      <a16:colId xmlns:a16="http://schemas.microsoft.com/office/drawing/2014/main" val="796031645"/>
                    </a:ext>
                  </a:extLst>
                </a:gridCol>
                <a:gridCol w="3155326">
                  <a:extLst>
                    <a:ext uri="{9D8B030D-6E8A-4147-A177-3AD203B41FA5}">
                      <a16:colId xmlns:a16="http://schemas.microsoft.com/office/drawing/2014/main" val="2998454683"/>
                    </a:ext>
                  </a:extLst>
                </a:gridCol>
              </a:tblGrid>
              <a:tr h="370840">
                <a:tc>
                  <a:txBody>
                    <a:bodyPr/>
                    <a:lstStyle/>
                    <a:p>
                      <a:pPr algn="ctr"/>
                      <a:r>
                        <a:rPr kumimoji="1" lang="ja-JP" altLang="en-US" dirty="0" smtClean="0">
                          <a:solidFill>
                            <a:schemeClr val="tx1"/>
                          </a:solidFill>
                        </a:rPr>
                        <a:t>株主名</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smtClean="0">
                          <a:solidFill>
                            <a:schemeClr val="tx1"/>
                          </a:solidFill>
                        </a:rPr>
                        <a:t>持株数</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smtClean="0">
                          <a:solidFill>
                            <a:schemeClr val="tx1"/>
                          </a:solidFill>
                        </a:rPr>
                        <a:t>シェア（％）</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dirty="0" smtClean="0">
                          <a:solidFill>
                            <a:schemeClr val="tx1"/>
                          </a:solidFill>
                        </a:rPr>
                        <a:t>関係性</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32922197"/>
                  </a:ext>
                </a:extLst>
              </a:tr>
              <a:tr h="370840">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485438"/>
                  </a:ext>
                </a:extLst>
              </a:tr>
              <a:tr h="370840">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8585805"/>
                  </a:ext>
                </a:extLst>
              </a:tr>
              <a:tr h="370840">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3345660"/>
                  </a:ext>
                </a:extLst>
              </a:tr>
              <a:tr h="37084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0251542"/>
                  </a:ext>
                </a:extLst>
              </a:tr>
              <a:tr h="370840">
                <a:tc>
                  <a:txBody>
                    <a:bodyPr/>
                    <a:lstStyle/>
                    <a:p>
                      <a:pPr algn="r"/>
                      <a:r>
                        <a:rPr kumimoji="1" lang="ja-JP" altLang="en-US" b="1" dirty="0" smtClean="0">
                          <a:solidFill>
                            <a:schemeClr val="tx1"/>
                          </a:solidFill>
                        </a:rPr>
                        <a:t>合計</a:t>
                      </a:r>
                      <a:endParaRPr kumimoji="1" lang="ja-JP" altLang="en-U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smtClean="0">
                          <a:solidFill>
                            <a:schemeClr val="tx1"/>
                          </a:solidFill>
                        </a:rPr>
                        <a:t>―</a:t>
                      </a:r>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5159146"/>
                  </a:ext>
                </a:extLst>
              </a:tr>
            </a:tbl>
          </a:graphicData>
        </a:graphic>
      </p:graphicFrame>
      <p:sp>
        <p:nvSpPr>
          <p:cNvPr id="19" name="正方形/長方形 18"/>
          <p:cNvSpPr/>
          <p:nvPr/>
        </p:nvSpPr>
        <p:spPr>
          <a:xfrm>
            <a:off x="1184856" y="5470570"/>
            <a:ext cx="10612194" cy="11749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506668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１．企業</a:t>
            </a:r>
            <a:r>
              <a:rPr lang="ja-JP" altLang="en-US" dirty="0"/>
              <a:t>概要</a:t>
            </a:r>
            <a:endParaRPr kumimoji="1" lang="ja-JP" altLang="en-US" dirty="0"/>
          </a:p>
        </p:txBody>
      </p:sp>
      <p:sp>
        <p:nvSpPr>
          <p:cNvPr id="9" name="テキスト ボックス 8"/>
          <p:cNvSpPr txBox="1"/>
          <p:nvPr/>
        </p:nvSpPr>
        <p:spPr>
          <a:xfrm>
            <a:off x="838200" y="1382968"/>
            <a:ext cx="10515600" cy="369332"/>
          </a:xfrm>
          <a:prstGeom prst="rect">
            <a:avLst/>
          </a:prstGeom>
          <a:noFill/>
        </p:spPr>
        <p:txBody>
          <a:bodyPr wrap="square" rtlCol="0">
            <a:spAutoFit/>
          </a:bodyPr>
          <a:lstStyle/>
          <a:p>
            <a:r>
              <a:rPr lang="ja-JP" altLang="en-US" dirty="0" smtClean="0"/>
              <a:t>（４）</a:t>
            </a:r>
            <a:r>
              <a:rPr lang="ja-JP" altLang="en-US" dirty="0" smtClean="0"/>
              <a:t>チームメンバー</a:t>
            </a:r>
            <a:endParaRPr lang="en-US" altLang="ja-JP" dirty="0"/>
          </a:p>
        </p:txBody>
      </p:sp>
      <p:sp>
        <p:nvSpPr>
          <p:cNvPr id="6" name="テキスト ボックス 5"/>
          <p:cNvSpPr txBox="1"/>
          <p:nvPr/>
        </p:nvSpPr>
        <p:spPr>
          <a:xfrm>
            <a:off x="967592" y="1773436"/>
            <a:ext cx="11196000" cy="646331"/>
          </a:xfrm>
          <a:prstGeom prst="rect">
            <a:avLst/>
          </a:prstGeom>
          <a:noFill/>
        </p:spPr>
        <p:txBody>
          <a:bodyPr wrap="square" rtlCol="0">
            <a:spAutoFit/>
          </a:bodyPr>
          <a:lstStyle/>
          <a:p>
            <a:r>
              <a:rPr lang="en-US" altLang="ja-JP" i="1" dirty="0" smtClean="0"/>
              <a:t>※</a:t>
            </a:r>
            <a:r>
              <a:rPr lang="ja-JP" altLang="en-US" i="1" dirty="0" smtClean="0"/>
              <a:t>申請者、申請者以外の</a:t>
            </a:r>
            <a:r>
              <a:rPr lang="ja-JP" altLang="ja-JP" i="1" dirty="0" smtClean="0"/>
              <a:t>役員</a:t>
            </a:r>
            <a:r>
              <a:rPr lang="ja-JP" altLang="ja-JP" i="1" dirty="0"/>
              <a:t>、従業員等のチームメンバーのバックグラウンド</a:t>
            </a:r>
            <a:r>
              <a:rPr lang="ja-JP" altLang="ja-JP" i="1" dirty="0" smtClean="0"/>
              <a:t>（</a:t>
            </a:r>
            <a:r>
              <a:rPr lang="ja-JP" altLang="en-US" i="1" dirty="0"/>
              <a:t>職歴</a:t>
            </a:r>
            <a:r>
              <a:rPr lang="ja-JP" altLang="ja-JP" i="1" dirty="0" smtClean="0"/>
              <a:t>・</a:t>
            </a:r>
            <a:r>
              <a:rPr lang="ja-JP" altLang="ja-JP" i="1" dirty="0"/>
              <a:t>研究歴・</a:t>
            </a:r>
            <a:r>
              <a:rPr lang="ja-JP" altLang="ja-JP" i="1" dirty="0" smtClean="0"/>
              <a:t>人脈</a:t>
            </a:r>
            <a:r>
              <a:rPr lang="ja-JP" altLang="en-US" i="1" dirty="0" smtClean="0"/>
              <a:t>など</a:t>
            </a:r>
            <a:r>
              <a:rPr lang="ja-JP" altLang="ja-JP" i="1" dirty="0" smtClean="0"/>
              <a:t>）</a:t>
            </a:r>
            <a:endParaRPr lang="en-US" altLang="ja-JP" i="1" dirty="0" smtClean="0"/>
          </a:p>
          <a:p>
            <a:r>
              <a:rPr lang="ja-JP" altLang="en-US" i="1" dirty="0"/>
              <a:t>　</a:t>
            </a:r>
            <a:r>
              <a:rPr lang="ja-JP" altLang="en-US" i="1" dirty="0" smtClean="0"/>
              <a:t>や担う役割</a:t>
            </a:r>
            <a:r>
              <a:rPr lang="ja-JP" altLang="ja-JP" i="1" dirty="0" smtClean="0"/>
              <a:t>について</a:t>
            </a:r>
            <a:r>
              <a:rPr lang="ja-JP" altLang="en-US" i="1" dirty="0" smtClean="0"/>
              <a:t>記載して</a:t>
            </a:r>
            <a:r>
              <a:rPr lang="ja-JP" altLang="ja-JP" i="1" dirty="0" smtClean="0"/>
              <a:t>ください</a:t>
            </a:r>
            <a:r>
              <a:rPr lang="ja-JP" altLang="ja-JP" i="1" dirty="0"/>
              <a:t>。</a:t>
            </a:r>
            <a:endParaRPr kumimoji="1" lang="ja-JP" altLang="en-US" dirty="0"/>
          </a:p>
        </p:txBody>
      </p:sp>
    </p:spTree>
    <p:extLst>
      <p:ext uri="{BB962C8B-B14F-4D97-AF65-F5344CB8AC3E}">
        <p14:creationId xmlns:p14="http://schemas.microsoft.com/office/powerpoint/2010/main" val="4006074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１．企業</a:t>
            </a:r>
            <a:r>
              <a:rPr lang="ja-JP" altLang="en-US" dirty="0"/>
              <a:t>概要</a:t>
            </a:r>
            <a:endParaRPr kumimoji="1" lang="ja-JP" altLang="en-US" dirty="0"/>
          </a:p>
        </p:txBody>
      </p:sp>
      <p:sp>
        <p:nvSpPr>
          <p:cNvPr id="9" name="テキスト ボックス 8"/>
          <p:cNvSpPr txBox="1"/>
          <p:nvPr/>
        </p:nvSpPr>
        <p:spPr>
          <a:xfrm>
            <a:off x="838200" y="1382968"/>
            <a:ext cx="10515600" cy="369332"/>
          </a:xfrm>
          <a:prstGeom prst="rect">
            <a:avLst/>
          </a:prstGeom>
          <a:noFill/>
        </p:spPr>
        <p:txBody>
          <a:bodyPr wrap="square" rtlCol="0">
            <a:spAutoFit/>
          </a:bodyPr>
          <a:lstStyle/>
          <a:p>
            <a:r>
              <a:rPr lang="ja-JP" altLang="en-US" dirty="0" smtClean="0"/>
              <a:t>（</a:t>
            </a:r>
            <a:r>
              <a:rPr lang="ja-JP" altLang="en-US" dirty="0"/>
              <a:t>５</a:t>
            </a:r>
            <a:r>
              <a:rPr lang="ja-JP" altLang="en-US" dirty="0" smtClean="0"/>
              <a:t>）</a:t>
            </a:r>
            <a:r>
              <a:rPr lang="ja-JP" altLang="en-US" dirty="0" smtClean="0"/>
              <a:t>起業の背景</a:t>
            </a:r>
            <a:endParaRPr lang="en-US" altLang="ja-JP" dirty="0"/>
          </a:p>
        </p:txBody>
      </p:sp>
      <p:sp>
        <p:nvSpPr>
          <p:cNvPr id="7" name="テキスト ボックス 6"/>
          <p:cNvSpPr txBox="1"/>
          <p:nvPr/>
        </p:nvSpPr>
        <p:spPr>
          <a:xfrm>
            <a:off x="967592" y="1773436"/>
            <a:ext cx="11196000" cy="369332"/>
          </a:xfrm>
          <a:prstGeom prst="rect">
            <a:avLst/>
          </a:prstGeom>
          <a:noFill/>
        </p:spPr>
        <p:txBody>
          <a:bodyPr wrap="square" rtlCol="0">
            <a:spAutoFit/>
          </a:bodyPr>
          <a:lstStyle/>
          <a:p>
            <a:r>
              <a:rPr lang="en-US" altLang="ja-JP" i="1" dirty="0"/>
              <a:t>※</a:t>
            </a:r>
            <a:r>
              <a:rPr lang="ja-JP" altLang="en-US" i="1" dirty="0"/>
              <a:t>起業への思い、また当該事業にて解決すべき社会的課題・ニーズについて記載ください。</a:t>
            </a:r>
          </a:p>
        </p:txBody>
      </p:sp>
    </p:spTree>
    <p:extLst>
      <p:ext uri="{BB962C8B-B14F-4D97-AF65-F5344CB8AC3E}">
        <p14:creationId xmlns:p14="http://schemas.microsoft.com/office/powerpoint/2010/main" val="3694383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a:t>
            </a:r>
            <a:r>
              <a:rPr lang="ja-JP" altLang="en-US" dirty="0" smtClean="0"/>
              <a:t>．知的財産の状況</a:t>
            </a:r>
            <a:endParaRPr kumimoji="1" lang="ja-JP" altLang="en-US" dirty="0"/>
          </a:p>
        </p:txBody>
      </p:sp>
      <p:sp>
        <p:nvSpPr>
          <p:cNvPr id="3" name="テキスト ボックス 2"/>
          <p:cNvSpPr txBox="1"/>
          <p:nvPr/>
        </p:nvSpPr>
        <p:spPr>
          <a:xfrm>
            <a:off x="838200" y="1467386"/>
            <a:ext cx="10611117" cy="1200329"/>
          </a:xfrm>
          <a:prstGeom prst="rect">
            <a:avLst/>
          </a:prstGeom>
          <a:noFill/>
        </p:spPr>
        <p:txBody>
          <a:bodyPr wrap="square" rtlCol="0">
            <a:spAutoFit/>
          </a:bodyPr>
          <a:lstStyle/>
          <a:p>
            <a:r>
              <a:rPr lang="en-US" altLang="ja-JP" i="1" dirty="0" smtClean="0"/>
              <a:t>※</a:t>
            </a:r>
            <a:r>
              <a:rPr lang="ja-JP" altLang="en-US" i="1" dirty="0" smtClean="0"/>
              <a:t>特許、実用新案、意匠登録、商標登録など、知的財産権等の取得状況（出願含む）について、種別、　</a:t>
            </a:r>
            <a:endParaRPr lang="en-US" altLang="ja-JP" i="1" dirty="0" smtClean="0"/>
          </a:p>
          <a:p>
            <a:r>
              <a:rPr lang="ja-JP" altLang="en-US" i="1" dirty="0"/>
              <a:t>　</a:t>
            </a:r>
            <a:r>
              <a:rPr lang="ja-JP" altLang="en-US" i="1" dirty="0" smtClean="0"/>
              <a:t>番号、取得状況等をご記入ください。</a:t>
            </a:r>
            <a:endParaRPr lang="en-US" altLang="ja-JP" i="1" dirty="0" smtClean="0"/>
          </a:p>
          <a:p>
            <a:r>
              <a:rPr lang="en-US" altLang="ja-JP" i="1" dirty="0"/>
              <a:t>※</a:t>
            </a:r>
            <a:r>
              <a:rPr lang="ja-JP" altLang="en-US" i="1" dirty="0" smtClean="0"/>
              <a:t>知的財産権を保有していない場合は、権利化に向けた取り組み等、今後の知的財産戦略をご記入</a:t>
            </a:r>
            <a:endParaRPr lang="en-US" altLang="ja-JP" i="1" dirty="0" smtClean="0"/>
          </a:p>
          <a:p>
            <a:r>
              <a:rPr lang="ja-JP" altLang="en-US" i="1" dirty="0"/>
              <a:t>　</a:t>
            </a:r>
            <a:r>
              <a:rPr lang="ja-JP" altLang="en-US" i="1" dirty="0" smtClean="0"/>
              <a:t>ください。その場合は下記表を削除いただいて構いません。</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684669000"/>
              </p:ext>
            </p:extLst>
          </p:nvPr>
        </p:nvGraphicFramePr>
        <p:xfrm>
          <a:off x="579550" y="2822263"/>
          <a:ext cx="11436439" cy="3636148"/>
        </p:xfrm>
        <a:graphic>
          <a:graphicData uri="http://schemas.openxmlformats.org/drawingml/2006/table">
            <a:tbl>
              <a:tblPr firstRow="1" bandRow="1">
                <a:tableStyleId>{5C22544A-7EE6-4342-B048-85BDC9FD1C3A}</a:tableStyleId>
              </a:tblPr>
              <a:tblGrid>
                <a:gridCol w="785611">
                  <a:extLst>
                    <a:ext uri="{9D8B030D-6E8A-4147-A177-3AD203B41FA5}">
                      <a16:colId xmlns:a16="http://schemas.microsoft.com/office/drawing/2014/main" val="2687739943"/>
                    </a:ext>
                  </a:extLst>
                </a:gridCol>
                <a:gridCol w="1867437">
                  <a:extLst>
                    <a:ext uri="{9D8B030D-6E8A-4147-A177-3AD203B41FA5}">
                      <a16:colId xmlns:a16="http://schemas.microsoft.com/office/drawing/2014/main" val="1196278867"/>
                    </a:ext>
                  </a:extLst>
                </a:gridCol>
                <a:gridCol w="1365161">
                  <a:extLst>
                    <a:ext uri="{9D8B030D-6E8A-4147-A177-3AD203B41FA5}">
                      <a16:colId xmlns:a16="http://schemas.microsoft.com/office/drawing/2014/main" val="388331648"/>
                    </a:ext>
                  </a:extLst>
                </a:gridCol>
                <a:gridCol w="1056067">
                  <a:extLst>
                    <a:ext uri="{9D8B030D-6E8A-4147-A177-3AD203B41FA5}">
                      <a16:colId xmlns:a16="http://schemas.microsoft.com/office/drawing/2014/main" val="1410817709"/>
                    </a:ext>
                  </a:extLst>
                </a:gridCol>
                <a:gridCol w="1184856">
                  <a:extLst>
                    <a:ext uri="{9D8B030D-6E8A-4147-A177-3AD203B41FA5}">
                      <a16:colId xmlns:a16="http://schemas.microsoft.com/office/drawing/2014/main" val="2192929196"/>
                    </a:ext>
                  </a:extLst>
                </a:gridCol>
                <a:gridCol w="1416677">
                  <a:extLst>
                    <a:ext uri="{9D8B030D-6E8A-4147-A177-3AD203B41FA5}">
                      <a16:colId xmlns:a16="http://schemas.microsoft.com/office/drawing/2014/main" val="1207310251"/>
                    </a:ext>
                  </a:extLst>
                </a:gridCol>
                <a:gridCol w="3760630">
                  <a:extLst>
                    <a:ext uri="{9D8B030D-6E8A-4147-A177-3AD203B41FA5}">
                      <a16:colId xmlns:a16="http://schemas.microsoft.com/office/drawing/2014/main" val="3909055709"/>
                    </a:ext>
                  </a:extLst>
                </a:gridCol>
              </a:tblGrid>
              <a:tr h="359805">
                <a:tc>
                  <a:txBody>
                    <a:bodyPr/>
                    <a:lstStyle/>
                    <a:p>
                      <a:pPr algn="ctr"/>
                      <a:r>
                        <a:rPr kumimoji="1" lang="ja-JP" altLang="en-US" sz="1400" b="1" dirty="0" smtClean="0">
                          <a:solidFill>
                            <a:schemeClr val="tx1"/>
                          </a:solidFill>
                        </a:rPr>
                        <a:t>種別</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番号</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取得状況</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出願人</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出願日</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名称</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400" b="1" dirty="0" smtClean="0">
                          <a:solidFill>
                            <a:schemeClr val="tx1"/>
                          </a:solidFill>
                        </a:rPr>
                        <a:t>特許の使用許諾・独占的使用権の有無　等</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95700566"/>
                  </a:ext>
                </a:extLst>
              </a:tr>
              <a:tr h="468049">
                <a:tc>
                  <a:txBody>
                    <a:bodyPr/>
                    <a:lstStyle/>
                    <a:p>
                      <a:pPr algn="ctr"/>
                      <a:r>
                        <a:rPr kumimoji="1" lang="ja-JP" altLang="en-US" sz="1400" dirty="0" smtClean="0">
                          <a:solidFill>
                            <a:schemeClr val="tx1"/>
                          </a:solidFill>
                        </a:rPr>
                        <a:t>特許</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特許第○○号</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特許取得済</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○○大学</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Ｒ○</a:t>
                      </a:r>
                      <a:r>
                        <a:rPr kumimoji="1" lang="en-US" altLang="ja-JP" sz="1400" dirty="0" smtClean="0">
                          <a:solidFill>
                            <a:schemeClr val="tx1"/>
                          </a:solidFill>
                        </a:rPr>
                        <a:t>.</a:t>
                      </a:r>
                      <a:r>
                        <a:rPr kumimoji="1" lang="ja-JP" altLang="en-US" sz="1400" dirty="0" smtClean="0">
                          <a:solidFill>
                            <a:schemeClr val="tx1"/>
                          </a:solidFill>
                        </a:rPr>
                        <a:t>○</a:t>
                      </a:r>
                      <a:r>
                        <a:rPr kumimoji="1" lang="en-US" altLang="ja-JP" sz="1400" dirty="0" smtClean="0">
                          <a:solidFill>
                            <a:schemeClr val="tx1"/>
                          </a:solidFill>
                        </a:rPr>
                        <a:t>.</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○○の装置</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使用許諾について交渉が終わり，契約締結済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3203242"/>
                  </a:ext>
                </a:extLst>
              </a:tr>
              <a:tr h="468049">
                <a:tc>
                  <a:txBody>
                    <a:bodyPr/>
                    <a:lstStyle/>
                    <a:p>
                      <a:pPr algn="ctr"/>
                      <a:r>
                        <a:rPr kumimoji="1" lang="ja-JP" altLang="en-US" sz="1400" dirty="0" smtClean="0">
                          <a:solidFill>
                            <a:schemeClr val="tx1"/>
                          </a:solidFill>
                        </a:rPr>
                        <a:t>特許</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特願△△</a:t>
                      </a:r>
                      <a:r>
                        <a:rPr kumimoji="1" lang="en-US" altLang="ja-JP" sz="1400" dirty="0" smtClean="0">
                          <a:solidFill>
                            <a:schemeClr val="tx1"/>
                          </a:solidFill>
                        </a:rPr>
                        <a:t>-</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審査請求中</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△△大学</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Ｒ△</a:t>
                      </a:r>
                      <a:r>
                        <a:rPr kumimoji="1" lang="en-US" altLang="ja-JP" sz="1400" dirty="0" smtClean="0">
                          <a:solidFill>
                            <a:schemeClr val="tx1"/>
                          </a:solidFill>
                        </a:rPr>
                        <a:t>.</a:t>
                      </a:r>
                      <a:r>
                        <a:rPr kumimoji="1" lang="ja-JP" altLang="en-US" sz="1400" dirty="0" smtClean="0">
                          <a:solidFill>
                            <a:schemeClr val="tx1"/>
                          </a:solidFill>
                        </a:rPr>
                        <a:t>△</a:t>
                      </a:r>
                      <a:r>
                        <a:rPr kumimoji="1" lang="en-US" altLang="ja-JP" sz="1400" dirty="0" smtClean="0">
                          <a:solidFill>
                            <a:schemeClr val="tx1"/>
                          </a:solidFill>
                        </a:rPr>
                        <a:t>.</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△△の装置</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9103829"/>
                  </a:ext>
                </a:extLst>
              </a:tr>
              <a:tr h="468049">
                <a:tc>
                  <a:txBody>
                    <a:bodyPr/>
                    <a:lstStyle/>
                    <a:p>
                      <a:pPr algn="ctr"/>
                      <a:r>
                        <a:rPr kumimoji="1" lang="ja-JP" altLang="en-US" sz="1400" dirty="0" smtClean="0">
                          <a:solidFill>
                            <a:schemeClr val="tx1"/>
                          </a:solidFill>
                        </a:rPr>
                        <a:t>商標</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商願□□</a:t>
                      </a:r>
                      <a:r>
                        <a:rPr kumimoji="1" lang="en-US" altLang="ja-JP" sz="1400" dirty="0" smtClean="0">
                          <a:solidFill>
                            <a:schemeClr val="tx1"/>
                          </a:solidFill>
                        </a:rPr>
                        <a:t>-</a:t>
                      </a:r>
                      <a:r>
                        <a:rPr kumimoji="1" lang="ja-JP" altLang="en-US" sz="1400" dirty="0" smtClean="0">
                          <a:solidFill>
                            <a:schemeClr val="tx1"/>
                          </a:solidFill>
                        </a:rPr>
                        <a:t>□□</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chemeClr val="tx1"/>
                          </a:solidFill>
                        </a:rPr>
                        <a:t>出願審査待ち</a:t>
                      </a: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401271"/>
                  </a:ext>
                </a:extLst>
              </a:tr>
              <a:tr h="468049">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8590082"/>
                  </a:ext>
                </a:extLst>
              </a:tr>
              <a:tr h="468049">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2294025"/>
                  </a:ext>
                </a:extLst>
              </a:tr>
              <a:tr h="468049">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4490461"/>
                  </a:ext>
                </a:extLst>
              </a:tr>
              <a:tr h="468049">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0429709"/>
                  </a:ext>
                </a:extLst>
              </a:tr>
            </a:tbl>
          </a:graphicData>
        </a:graphic>
      </p:graphicFrame>
      <p:sp>
        <p:nvSpPr>
          <p:cNvPr id="6" name="角丸四角形吹き出し 5"/>
          <p:cNvSpPr/>
          <p:nvPr/>
        </p:nvSpPr>
        <p:spPr>
          <a:xfrm>
            <a:off x="8036416" y="4043989"/>
            <a:ext cx="3696235" cy="1854535"/>
          </a:xfrm>
          <a:prstGeom prst="wedgeRoundRectCallout">
            <a:avLst>
              <a:gd name="adj1" fmla="val 29304"/>
              <a:gd name="adj2" fmla="val -77299"/>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chemeClr val="tx1"/>
                </a:solidFill>
              </a:rPr>
              <a:t>【</a:t>
            </a:r>
            <a:r>
              <a:rPr lang="ja-JP" altLang="en-US" sz="1600" dirty="0" smtClean="0">
                <a:solidFill>
                  <a:schemeClr val="tx1"/>
                </a:solidFill>
              </a:rPr>
              <a:t>記載上の注意</a:t>
            </a:r>
            <a:r>
              <a:rPr lang="en-US" altLang="ja-JP" sz="1600" dirty="0" smtClean="0">
                <a:solidFill>
                  <a:schemeClr val="tx1"/>
                </a:solidFill>
              </a:rPr>
              <a:t>】</a:t>
            </a:r>
          </a:p>
          <a:p>
            <a:r>
              <a:rPr lang="ja-JP" altLang="en-US" sz="1600" dirty="0" smtClean="0">
                <a:solidFill>
                  <a:schemeClr val="tx1"/>
                </a:solidFill>
              </a:rPr>
              <a:t>自社特許でない場合、基となる特許の使用許諾を受けているか、また独占的に使用可能な契約となっているか記載ください。</a:t>
            </a:r>
            <a:endParaRPr lang="en-US" altLang="ja-JP" sz="1600" dirty="0" smtClean="0">
              <a:solidFill>
                <a:schemeClr val="tx1"/>
              </a:solidFill>
            </a:endParaRPr>
          </a:p>
          <a:p>
            <a:r>
              <a:rPr lang="en-US" altLang="ja-JP" sz="1600" dirty="0" smtClean="0">
                <a:solidFill>
                  <a:schemeClr val="tx1"/>
                </a:solidFill>
              </a:rPr>
              <a:t>※</a:t>
            </a:r>
            <a:r>
              <a:rPr lang="ja-JP" altLang="en-US" sz="1600" dirty="0" smtClean="0">
                <a:solidFill>
                  <a:schemeClr val="tx1"/>
                </a:solidFill>
              </a:rPr>
              <a:t>本注意書き削除可。</a:t>
            </a:r>
            <a:endParaRPr lang="ja-JP" altLang="en-US" sz="1600" dirty="0">
              <a:solidFill>
                <a:schemeClr val="tx1"/>
              </a:solidFill>
            </a:endParaRPr>
          </a:p>
        </p:txBody>
      </p:sp>
    </p:spTree>
    <p:extLst>
      <p:ext uri="{BB962C8B-B14F-4D97-AF65-F5344CB8AC3E}">
        <p14:creationId xmlns:p14="http://schemas.microsoft.com/office/powerpoint/2010/main" val="1143488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a:t>
            </a:r>
            <a:r>
              <a:rPr lang="ja-JP" altLang="en-US" dirty="0" smtClean="0"/>
              <a:t>．事業内容</a:t>
            </a:r>
            <a:endParaRPr kumimoji="1" lang="ja-JP" altLang="en-US" dirty="0"/>
          </a:p>
        </p:txBody>
      </p:sp>
      <p:sp>
        <p:nvSpPr>
          <p:cNvPr id="3" name="テキスト ボックス 2"/>
          <p:cNvSpPr txBox="1"/>
          <p:nvPr/>
        </p:nvSpPr>
        <p:spPr>
          <a:xfrm>
            <a:off x="838200" y="1506022"/>
            <a:ext cx="10515600" cy="369332"/>
          </a:xfrm>
          <a:prstGeom prst="rect">
            <a:avLst/>
          </a:prstGeom>
          <a:noFill/>
        </p:spPr>
        <p:txBody>
          <a:bodyPr wrap="square" rtlCol="0">
            <a:spAutoFit/>
          </a:bodyPr>
          <a:lstStyle/>
          <a:p>
            <a:r>
              <a:rPr lang="en-US" altLang="ja-JP" i="1" dirty="0" smtClean="0"/>
              <a:t>※</a:t>
            </a:r>
            <a:r>
              <a:rPr lang="ja-JP" altLang="ja-JP" i="1" dirty="0" smtClean="0"/>
              <a:t>事業</a:t>
            </a:r>
            <a:r>
              <a:rPr lang="ja-JP" altLang="ja-JP" i="1" dirty="0"/>
              <a:t>内容、提供する製品やサービスの概要</a:t>
            </a:r>
            <a:r>
              <a:rPr lang="ja-JP" altLang="ja-JP" i="1" dirty="0" smtClean="0"/>
              <a:t>、</a:t>
            </a:r>
            <a:r>
              <a:rPr lang="ja-JP" altLang="en-US" i="1" dirty="0" smtClean="0"/>
              <a:t>コア</a:t>
            </a:r>
            <a:r>
              <a:rPr lang="ja-JP" altLang="ja-JP" i="1" dirty="0" smtClean="0"/>
              <a:t>となる技術</a:t>
            </a:r>
            <a:r>
              <a:rPr lang="ja-JP" altLang="en-US" i="1" dirty="0" smtClean="0"/>
              <a:t>シーズ</a:t>
            </a:r>
            <a:r>
              <a:rPr lang="ja-JP" altLang="ja-JP" i="1" dirty="0" smtClean="0"/>
              <a:t>につ</a:t>
            </a:r>
            <a:r>
              <a:rPr lang="ja-JP" altLang="ja-JP" i="1" dirty="0"/>
              <a:t>いて記載ください。</a:t>
            </a:r>
            <a:endParaRPr kumimoji="1" lang="ja-JP" altLang="en-US" dirty="0"/>
          </a:p>
        </p:txBody>
      </p:sp>
    </p:spTree>
    <p:extLst>
      <p:ext uri="{BB962C8B-B14F-4D97-AF65-F5344CB8AC3E}">
        <p14:creationId xmlns:p14="http://schemas.microsoft.com/office/powerpoint/2010/main" val="906488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a:t>
            </a:r>
            <a:r>
              <a:rPr lang="ja-JP" altLang="en-US" dirty="0" smtClean="0"/>
              <a:t>．事業内容</a:t>
            </a:r>
            <a:endParaRPr kumimoji="1" lang="ja-JP" altLang="en-US" dirty="0"/>
          </a:p>
        </p:txBody>
      </p:sp>
      <p:sp>
        <p:nvSpPr>
          <p:cNvPr id="4" name="テキスト ボックス 3"/>
          <p:cNvSpPr txBox="1"/>
          <p:nvPr/>
        </p:nvSpPr>
        <p:spPr>
          <a:xfrm>
            <a:off x="838200" y="1506022"/>
            <a:ext cx="10515600" cy="646331"/>
          </a:xfrm>
          <a:prstGeom prst="rect">
            <a:avLst/>
          </a:prstGeom>
          <a:noFill/>
        </p:spPr>
        <p:txBody>
          <a:bodyPr wrap="square" rtlCol="0">
            <a:spAutoFit/>
          </a:bodyPr>
          <a:lstStyle/>
          <a:p>
            <a:r>
              <a:rPr lang="ja-JP" altLang="en-US" dirty="0" smtClean="0"/>
              <a:t>（</a:t>
            </a:r>
            <a:r>
              <a:rPr lang="ja-JP" altLang="en-US" dirty="0"/>
              <a:t>１</a:t>
            </a:r>
            <a:r>
              <a:rPr lang="ja-JP" altLang="en-US" dirty="0" smtClean="0"/>
              <a:t>）類似事業や従来事業の現状</a:t>
            </a:r>
            <a:endParaRPr lang="en-US" altLang="ja-JP" dirty="0" smtClean="0"/>
          </a:p>
          <a:p>
            <a:r>
              <a:rPr lang="ja-JP" altLang="en-US" i="1" dirty="0"/>
              <a:t>　</a:t>
            </a:r>
            <a:r>
              <a:rPr lang="en-US" altLang="ja-JP" i="1" dirty="0" smtClean="0"/>
              <a:t>※</a:t>
            </a:r>
            <a:r>
              <a:rPr lang="ja-JP" altLang="en-US" i="1" dirty="0" smtClean="0"/>
              <a:t>類似事業や従来事業の現状について、抱えている課題や問題点を踏まえ記載してください。</a:t>
            </a:r>
            <a:endParaRPr kumimoji="1" lang="ja-JP" altLang="en-US" i="1" dirty="0"/>
          </a:p>
        </p:txBody>
      </p:sp>
    </p:spTree>
    <p:extLst>
      <p:ext uri="{BB962C8B-B14F-4D97-AF65-F5344CB8AC3E}">
        <p14:creationId xmlns:p14="http://schemas.microsoft.com/office/powerpoint/2010/main" val="3578801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a:t>
            </a:r>
            <a:r>
              <a:rPr lang="ja-JP" altLang="en-US" dirty="0" smtClean="0"/>
              <a:t>．事業内容</a:t>
            </a:r>
            <a:endParaRPr kumimoji="1" lang="ja-JP" altLang="en-US" dirty="0"/>
          </a:p>
        </p:txBody>
      </p:sp>
      <p:sp>
        <p:nvSpPr>
          <p:cNvPr id="5" name="テキスト ボックス 4"/>
          <p:cNvSpPr txBox="1"/>
          <p:nvPr/>
        </p:nvSpPr>
        <p:spPr>
          <a:xfrm>
            <a:off x="838200" y="1506022"/>
            <a:ext cx="10515600" cy="646331"/>
          </a:xfrm>
          <a:prstGeom prst="rect">
            <a:avLst/>
          </a:prstGeom>
          <a:noFill/>
        </p:spPr>
        <p:txBody>
          <a:bodyPr wrap="square" rtlCol="0">
            <a:spAutoFit/>
          </a:bodyPr>
          <a:lstStyle/>
          <a:p>
            <a:r>
              <a:rPr lang="ja-JP" altLang="en-US" dirty="0" smtClean="0"/>
              <a:t>（２）</a:t>
            </a:r>
            <a:r>
              <a:rPr lang="ja-JP" altLang="en-US" i="1" dirty="0" smtClean="0"/>
              <a:t>新規性（</a:t>
            </a:r>
            <a:r>
              <a:rPr lang="ja-JP" altLang="ja-JP" i="1" dirty="0" smtClean="0"/>
              <a:t>従来</a:t>
            </a:r>
            <a:r>
              <a:rPr lang="ja-JP" altLang="ja-JP" i="1" dirty="0"/>
              <a:t>のものにない新しい</a:t>
            </a:r>
            <a:r>
              <a:rPr lang="ja-JP" altLang="ja-JP" i="1" dirty="0" smtClean="0"/>
              <a:t>要素</a:t>
            </a:r>
            <a:r>
              <a:rPr lang="ja-JP" altLang="en-US" i="1" dirty="0" smtClean="0"/>
              <a:t>、</a:t>
            </a:r>
            <a:r>
              <a:rPr lang="ja-JP" altLang="ja-JP" i="1" dirty="0" smtClean="0"/>
              <a:t>特徴</a:t>
            </a:r>
            <a:r>
              <a:rPr lang="ja-JP" altLang="en-US" i="1" dirty="0" smtClean="0"/>
              <a:t>など）</a:t>
            </a:r>
            <a:endParaRPr lang="en-US" altLang="ja-JP" i="1" dirty="0" smtClean="0"/>
          </a:p>
          <a:p>
            <a:r>
              <a:rPr lang="ja-JP" altLang="en-US" i="1" dirty="0"/>
              <a:t>　</a:t>
            </a:r>
            <a:r>
              <a:rPr kumimoji="1" lang="en-US" altLang="ja-JP" i="1" dirty="0" smtClean="0"/>
              <a:t>※</a:t>
            </a:r>
            <a:r>
              <a:rPr kumimoji="1" lang="ja-JP" altLang="en-US" i="1" dirty="0" smtClean="0"/>
              <a:t>特に従来事業が抱える課題の解決に資する要素については，詳しく記載してください。</a:t>
            </a:r>
            <a:endParaRPr kumimoji="1" lang="ja-JP" altLang="en-US" i="1" dirty="0"/>
          </a:p>
        </p:txBody>
      </p:sp>
    </p:spTree>
    <p:extLst>
      <p:ext uri="{BB962C8B-B14F-4D97-AF65-F5344CB8AC3E}">
        <p14:creationId xmlns:p14="http://schemas.microsoft.com/office/powerpoint/2010/main" val="33100782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661</TotalTime>
  <Words>1151</Words>
  <Application>Microsoft Office PowerPoint</Application>
  <PresentationFormat>ワイド画面</PresentationFormat>
  <Paragraphs>128</Paragraphs>
  <Slides>18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18</vt:i4>
      </vt:variant>
    </vt:vector>
  </HeadingPairs>
  <TitlesOfParts>
    <vt:vector size="23" baseType="lpstr">
      <vt:lpstr>新細明體</vt:lpstr>
      <vt:lpstr>游ゴシック</vt:lpstr>
      <vt:lpstr>游ゴシック Light</vt:lpstr>
      <vt:lpstr>Arial</vt:lpstr>
      <vt:lpstr>Office テーマ</vt:lpstr>
      <vt:lpstr>福岡市研究開発型スタートアップ 成長支援事業（Aコース）</vt:lpstr>
      <vt:lpstr>１．企業概要</vt:lpstr>
      <vt:lpstr>１．企業概要</vt:lpstr>
      <vt:lpstr>１．企業概要</vt:lpstr>
      <vt:lpstr>１．企業概要</vt:lpstr>
      <vt:lpstr>２．知的財産の状況</vt:lpstr>
      <vt:lpstr>３．事業内容</vt:lpstr>
      <vt:lpstr>３．事業内容</vt:lpstr>
      <vt:lpstr>３．事業内容</vt:lpstr>
      <vt:lpstr>３．事業内容</vt:lpstr>
      <vt:lpstr>３．事業内容</vt:lpstr>
      <vt:lpstr>３．事業内容</vt:lpstr>
      <vt:lpstr>３．事業内容</vt:lpstr>
      <vt:lpstr>４．今後の事業計画</vt:lpstr>
      <vt:lpstr>４．今後の事業計画</vt:lpstr>
      <vt:lpstr>４．今後の事業計画</vt:lpstr>
      <vt:lpstr>５．補助対象経費収支予算</vt:lpstr>
      <vt:lpstr>６.　その他（任意）</vt:lpstr>
    </vt:vector>
  </TitlesOfParts>
  <Company>福岡市役所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福岡市 研究開発型スタートアップ 成長支援事業</dc:title>
  <dc:creator>FINE_User</dc:creator>
  <cp:lastModifiedBy>FINE_User</cp:lastModifiedBy>
  <cp:revision>62</cp:revision>
  <cp:lastPrinted>2024-04-07T23:42:58Z</cp:lastPrinted>
  <dcterms:created xsi:type="dcterms:W3CDTF">2020-07-06T04:18:04Z</dcterms:created>
  <dcterms:modified xsi:type="dcterms:W3CDTF">2024-04-07T23:43:00Z</dcterms:modified>
</cp:coreProperties>
</file>