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256" r:id="rId2"/>
    <p:sldId id="278" r:id="rId3"/>
    <p:sldId id="279" r:id="rId4"/>
    <p:sldId id="280" r:id="rId5"/>
    <p:sldId id="281" r:id="rId6"/>
    <p:sldId id="282" r:id="rId7"/>
    <p:sldId id="258" r:id="rId8"/>
    <p:sldId id="288" r:id="rId9"/>
    <p:sldId id="283" r:id="rId10"/>
    <p:sldId id="284" r:id="rId11"/>
    <p:sldId id="277" r:id="rId12"/>
    <p:sldId id="274" r:id="rId13"/>
    <p:sldId id="266" r:id="rId14"/>
    <p:sldId id="267" r:id="rId15"/>
    <p:sldId id="289" r:id="rId16"/>
    <p:sldId id="263" r:id="rId17"/>
    <p:sldId id="285" r:id="rId18"/>
    <p:sldId id="290" r:id="rId19"/>
    <p:sldId id="287" r:id="rId20"/>
    <p:sldId id="270" r:id="rId21"/>
    <p:sldId id="269" r:id="rId2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howGuides="1">
      <p:cViewPr varScale="1">
        <p:scale>
          <a:sx n="111" d="100"/>
          <a:sy n="111" d="100"/>
        </p:scale>
        <p:origin x="306" y="114"/>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2"/>
            <a:ext cx="2949575" cy="498475"/>
          </a:xfrm>
          <a:prstGeom prst="rect">
            <a:avLst/>
          </a:prstGeom>
        </p:spPr>
        <p:txBody>
          <a:bodyPr vert="horz" lIns="91440" tIns="45720" rIns="91440" bIns="45720" rtlCol="0"/>
          <a:lstStyle>
            <a:lvl1pPr algn="r">
              <a:defRPr sz="1200"/>
            </a:lvl1pPr>
          </a:lstStyle>
          <a:p>
            <a:fld id="{B07C917D-D306-4B70-A957-41C91B2EED20}" type="datetimeFigureOut">
              <a:rPr kumimoji="1" lang="ja-JP" altLang="en-US" smtClean="0"/>
              <a:t>2025/8/16</a:t>
            </a:fld>
            <a:endParaRPr kumimoji="1" lang="ja-JP" altLang="en-US"/>
          </a:p>
        </p:txBody>
      </p:sp>
      <p:sp>
        <p:nvSpPr>
          <p:cNvPr id="4" name="フッター プレースホルダー 3"/>
          <p:cNvSpPr>
            <a:spLocks noGrp="1"/>
          </p:cNvSpPr>
          <p:nvPr>
            <p:ph type="ftr" sz="quarter" idx="2"/>
          </p:nvPr>
        </p:nvSpPr>
        <p:spPr>
          <a:xfrm>
            <a:off x="1" y="9440865"/>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5"/>
            <a:ext cx="2949575" cy="498475"/>
          </a:xfrm>
          <a:prstGeom prst="rect">
            <a:avLst/>
          </a:prstGeom>
        </p:spPr>
        <p:txBody>
          <a:bodyPr vert="horz" lIns="91440" tIns="45720" rIns="91440" bIns="45720" rtlCol="0" anchor="b"/>
          <a:lstStyle>
            <a:lvl1pPr algn="r">
              <a:defRPr sz="1200"/>
            </a:lvl1pPr>
          </a:lstStyle>
          <a:p>
            <a:fld id="{35D0CD6E-DAFF-475D-A8FD-4B9F0A07B443}" type="slidenum">
              <a:rPr kumimoji="1" lang="ja-JP" altLang="en-US" smtClean="0"/>
              <a:t>‹#›</a:t>
            </a:fld>
            <a:endParaRPr kumimoji="1" lang="ja-JP" altLang="en-US"/>
          </a:p>
        </p:txBody>
      </p:sp>
    </p:spTree>
    <p:extLst>
      <p:ext uri="{BB962C8B-B14F-4D97-AF65-F5344CB8AC3E}">
        <p14:creationId xmlns:p14="http://schemas.microsoft.com/office/powerpoint/2010/main" val="31497968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699252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8566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1130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4153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4246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391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339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8268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45555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7208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2025/8/16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1031483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4B284-BDCC-4865-9B58-9DEEC07A18BD}" type="datetimeFigureOut">
              <a:rPr kumimoji="1" lang="ja-JP" altLang="en-US" smtClean="0"/>
              <a:t>2025/8/16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19077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940943"/>
            <a:ext cx="9144000" cy="1569020"/>
          </a:xfrm>
        </p:spPr>
        <p:txBody>
          <a:bodyPr>
            <a:normAutofit/>
          </a:bodyPr>
          <a:lstStyle/>
          <a:p>
            <a:r>
              <a:rPr kumimoji="1" lang="ja-JP" altLang="en-US" sz="4400" dirty="0"/>
              <a:t>福岡市研究開発型スタートアップ</a:t>
            </a:r>
            <a:br>
              <a:rPr kumimoji="1" lang="en-US" altLang="ja-JP" sz="4400" dirty="0"/>
            </a:br>
            <a:r>
              <a:rPr kumimoji="1" lang="ja-JP" altLang="en-US" sz="4400" dirty="0"/>
              <a:t>成長支援事業</a:t>
            </a:r>
            <a:r>
              <a:rPr lang="ja-JP" altLang="en-US" sz="4400" dirty="0"/>
              <a:t>（</a:t>
            </a:r>
            <a:r>
              <a:rPr lang="en-US" altLang="ja-JP" sz="4400" dirty="0"/>
              <a:t>B</a:t>
            </a:r>
            <a:r>
              <a:rPr lang="ja-JP" altLang="en-US" sz="4400" dirty="0"/>
              <a:t>コース）</a:t>
            </a:r>
            <a:endParaRPr kumimoji="1" lang="ja-JP" altLang="en-US" sz="4400" dirty="0"/>
          </a:p>
        </p:txBody>
      </p:sp>
      <p:sp>
        <p:nvSpPr>
          <p:cNvPr id="3" name="サブタイトル 2"/>
          <p:cNvSpPr>
            <a:spLocks noGrp="1"/>
          </p:cNvSpPr>
          <p:nvPr>
            <p:ph type="subTitle" idx="1"/>
          </p:nvPr>
        </p:nvSpPr>
        <p:spPr>
          <a:xfrm>
            <a:off x="1524000" y="3602038"/>
            <a:ext cx="9144000" cy="1008000"/>
          </a:xfrm>
        </p:spPr>
        <p:style>
          <a:lnRef idx="2">
            <a:schemeClr val="dk1"/>
          </a:lnRef>
          <a:fillRef idx="1">
            <a:schemeClr val="lt1"/>
          </a:fillRef>
          <a:effectRef idx="0">
            <a:schemeClr val="dk1"/>
          </a:effectRef>
          <a:fontRef idx="minor">
            <a:schemeClr val="dk1"/>
          </a:fontRef>
        </p:style>
        <p:txBody>
          <a:bodyPr anchor="ctr" anchorCtr="1"/>
          <a:lstStyle/>
          <a:p>
            <a:r>
              <a:rPr kumimoji="1" lang="ja-JP" altLang="en-US" dirty="0"/>
              <a:t>会社名：○○○</a:t>
            </a:r>
          </a:p>
        </p:txBody>
      </p:sp>
      <p:sp>
        <p:nvSpPr>
          <p:cNvPr id="4" name="サブタイトル 2"/>
          <p:cNvSpPr txBox="1">
            <a:spLocks/>
          </p:cNvSpPr>
          <p:nvPr/>
        </p:nvSpPr>
        <p:spPr>
          <a:xfrm>
            <a:off x="6671377" y="4977431"/>
            <a:ext cx="5396249" cy="1800000"/>
          </a:xfrm>
          <a:prstGeom prst="rect">
            <a:avLst/>
          </a:prstGeom>
          <a:solidFill>
            <a:schemeClr val="accent1">
              <a:lumMod val="40000"/>
              <a:lumOff val="60000"/>
            </a:schemeClr>
          </a:solidFill>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2000"/>
              </a:lnSpc>
            </a:pPr>
            <a:r>
              <a:rPr lang="en-US" altLang="ja-JP" sz="1800" dirty="0"/>
              <a:t>【</a:t>
            </a:r>
            <a:r>
              <a:rPr lang="ja-JP" altLang="en-US" sz="1800" dirty="0"/>
              <a:t>記載上の注意</a:t>
            </a:r>
            <a:r>
              <a:rPr lang="en-US" altLang="ja-JP" sz="1800" dirty="0"/>
              <a:t>】※</a:t>
            </a:r>
            <a:r>
              <a:rPr lang="ja-JP" altLang="en-US" sz="1800" dirty="0"/>
              <a:t>本注意書きは削除可。</a:t>
            </a:r>
          </a:p>
          <a:p>
            <a:pPr algn="l">
              <a:lnSpc>
                <a:spcPts val="2000"/>
              </a:lnSpc>
            </a:pPr>
            <a:r>
              <a:rPr lang="ja-JP" altLang="en-US" sz="1800" dirty="0"/>
              <a:t>本事業計画書をもとに、一次審査（書類審査）、二次審査（プレゼンテーション審査）を行います。</a:t>
            </a:r>
            <a:endParaRPr lang="en-US" altLang="ja-JP" sz="1800" dirty="0"/>
          </a:p>
          <a:p>
            <a:pPr algn="l">
              <a:lnSpc>
                <a:spcPts val="2000"/>
              </a:lnSpc>
            </a:pPr>
            <a:r>
              <a:rPr lang="ja-JP" altLang="en-US" sz="1800" dirty="0"/>
              <a:t>様式は適宜、ページ数（最大</a:t>
            </a:r>
            <a:r>
              <a:rPr lang="en-US" altLang="ja-JP" sz="1800" dirty="0"/>
              <a:t>25</a:t>
            </a:r>
            <a:r>
              <a:rPr lang="ja-JP" altLang="en-US" sz="1800" dirty="0"/>
              <a:t>ページまで）、　レイアウト等を変更して構いません。</a:t>
            </a:r>
            <a:endParaRPr lang="en-US" altLang="ja-JP" sz="1800" dirty="0"/>
          </a:p>
        </p:txBody>
      </p:sp>
      <p:sp>
        <p:nvSpPr>
          <p:cNvPr id="6" name="テキスト ボックス 5"/>
          <p:cNvSpPr txBox="1"/>
          <p:nvPr/>
        </p:nvSpPr>
        <p:spPr>
          <a:xfrm>
            <a:off x="7073660" y="248950"/>
            <a:ext cx="4993966" cy="369332"/>
          </a:xfrm>
          <a:prstGeom prst="rect">
            <a:avLst/>
          </a:prstGeom>
          <a:noFill/>
        </p:spPr>
        <p:txBody>
          <a:bodyPr wrap="square" rtlCol="0">
            <a:spAutoFit/>
          </a:bodyPr>
          <a:lstStyle/>
          <a:p>
            <a:pPr algn="r"/>
            <a:r>
              <a:rPr kumimoji="1" lang="ja-JP" altLang="en-US" dirty="0"/>
              <a:t>別紙３　事業計画書（</a:t>
            </a:r>
            <a:r>
              <a:rPr kumimoji="1" lang="en-US" altLang="ja-JP" dirty="0"/>
              <a:t>B</a:t>
            </a:r>
            <a:r>
              <a:rPr kumimoji="1" lang="ja-JP" altLang="en-US" dirty="0"/>
              <a:t>コース申請用）</a:t>
            </a:r>
          </a:p>
        </p:txBody>
      </p:sp>
    </p:spTree>
    <p:extLst>
      <p:ext uri="{BB962C8B-B14F-4D97-AF65-F5344CB8AC3E}">
        <p14:creationId xmlns:p14="http://schemas.microsoft.com/office/powerpoint/2010/main" val="1205729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9241" y="158091"/>
            <a:ext cx="10515600" cy="1325563"/>
          </a:xfrm>
        </p:spPr>
        <p:txBody>
          <a:bodyPr/>
          <a:lstStyle/>
          <a:p>
            <a:r>
              <a:rPr lang="ja-JP" altLang="en-US" dirty="0"/>
              <a:t>２．事業内容</a:t>
            </a:r>
            <a:endParaRPr kumimoji="1" lang="ja-JP" altLang="en-US" dirty="0"/>
          </a:p>
        </p:txBody>
      </p:sp>
      <p:sp>
        <p:nvSpPr>
          <p:cNvPr id="5" name="テキスト ボックス 4"/>
          <p:cNvSpPr txBox="1"/>
          <p:nvPr/>
        </p:nvSpPr>
        <p:spPr>
          <a:xfrm>
            <a:off x="329241" y="1298988"/>
            <a:ext cx="10515600" cy="646331"/>
          </a:xfrm>
          <a:prstGeom prst="rect">
            <a:avLst/>
          </a:prstGeom>
          <a:noFill/>
        </p:spPr>
        <p:txBody>
          <a:bodyPr wrap="square" rtlCol="0">
            <a:spAutoFit/>
          </a:bodyPr>
          <a:lstStyle/>
          <a:p>
            <a:r>
              <a:rPr lang="ja-JP" altLang="en-US" dirty="0"/>
              <a:t>（４）</a:t>
            </a:r>
            <a:r>
              <a:rPr lang="ja-JP" altLang="en-US" i="1" dirty="0"/>
              <a:t>新規性（</a:t>
            </a:r>
            <a:r>
              <a:rPr lang="ja-JP" altLang="ja-JP" i="1" dirty="0"/>
              <a:t>従来のものにない新しい要素</a:t>
            </a:r>
            <a:r>
              <a:rPr lang="ja-JP" altLang="en-US" i="1" dirty="0"/>
              <a:t>、</a:t>
            </a:r>
            <a:r>
              <a:rPr lang="ja-JP" altLang="ja-JP" i="1" dirty="0"/>
              <a:t>特徴</a:t>
            </a:r>
            <a:r>
              <a:rPr lang="ja-JP" altLang="en-US" i="1" dirty="0"/>
              <a:t>など）</a:t>
            </a:r>
            <a:endParaRPr lang="en-US" altLang="ja-JP" i="1" dirty="0"/>
          </a:p>
          <a:p>
            <a:r>
              <a:rPr lang="ja-JP" altLang="en-US" i="1" dirty="0"/>
              <a:t>　</a:t>
            </a:r>
            <a:r>
              <a:rPr kumimoji="1" lang="en-US" altLang="ja-JP" i="1" dirty="0"/>
              <a:t> ※</a:t>
            </a:r>
            <a:r>
              <a:rPr kumimoji="1" lang="ja-JP" altLang="en-US" i="1" dirty="0"/>
              <a:t>特に従来事業との比較については，詳しく記載してください。</a:t>
            </a:r>
          </a:p>
        </p:txBody>
      </p:sp>
    </p:spTree>
    <p:extLst>
      <p:ext uri="{BB962C8B-B14F-4D97-AF65-F5344CB8AC3E}">
        <p14:creationId xmlns:p14="http://schemas.microsoft.com/office/powerpoint/2010/main" val="3310078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63747" y="1316241"/>
            <a:ext cx="10515600" cy="646331"/>
          </a:xfrm>
          <a:prstGeom prst="rect">
            <a:avLst/>
          </a:prstGeom>
          <a:noFill/>
        </p:spPr>
        <p:txBody>
          <a:bodyPr wrap="square" rtlCol="0">
            <a:spAutoFit/>
          </a:bodyPr>
          <a:lstStyle/>
          <a:p>
            <a:r>
              <a:rPr lang="ja-JP" altLang="en-US" dirty="0"/>
              <a:t>（５）</a:t>
            </a:r>
            <a:r>
              <a:rPr lang="ja-JP" altLang="en-US" i="1" dirty="0"/>
              <a:t>優位性（従来のものと比較して優れている性能、機能、コスト面など）</a:t>
            </a:r>
            <a:endParaRPr lang="en-US" altLang="ja-JP" i="1" dirty="0"/>
          </a:p>
          <a:p>
            <a:r>
              <a:rPr lang="ja-JP" altLang="en-US" i="1" dirty="0"/>
              <a:t>　</a:t>
            </a:r>
            <a:r>
              <a:rPr kumimoji="1" lang="en-US" altLang="ja-JP" i="1" dirty="0"/>
              <a:t> ※</a:t>
            </a:r>
            <a:r>
              <a:rPr kumimoji="1" lang="ja-JP" altLang="en-US" i="1" dirty="0"/>
              <a:t>特に従来事業との比較については，詳しく記載してください。</a:t>
            </a:r>
          </a:p>
        </p:txBody>
      </p:sp>
      <p:sp>
        <p:nvSpPr>
          <p:cNvPr id="6" name="タイトル 1"/>
          <p:cNvSpPr>
            <a:spLocks noGrp="1"/>
          </p:cNvSpPr>
          <p:nvPr>
            <p:ph type="title"/>
          </p:nvPr>
        </p:nvSpPr>
        <p:spPr>
          <a:xfrm>
            <a:off x="363747" y="175344"/>
            <a:ext cx="10515600" cy="1325563"/>
          </a:xfrm>
        </p:spPr>
        <p:txBody>
          <a:bodyPr/>
          <a:lstStyle/>
          <a:p>
            <a:r>
              <a:rPr lang="ja-JP" altLang="en-US" dirty="0"/>
              <a:t>２．事業内容</a:t>
            </a:r>
            <a:endParaRPr kumimoji="1" lang="ja-JP" altLang="en-US" dirty="0"/>
          </a:p>
        </p:txBody>
      </p:sp>
    </p:spTree>
    <p:extLst>
      <p:ext uri="{BB962C8B-B14F-4D97-AF65-F5344CB8AC3E}">
        <p14:creationId xmlns:p14="http://schemas.microsoft.com/office/powerpoint/2010/main" val="2342373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3362" y="1342120"/>
            <a:ext cx="10515600" cy="646331"/>
          </a:xfrm>
          <a:prstGeom prst="rect">
            <a:avLst/>
          </a:prstGeom>
          <a:noFill/>
        </p:spPr>
        <p:txBody>
          <a:bodyPr wrap="square" rtlCol="0">
            <a:spAutoFit/>
          </a:bodyPr>
          <a:lstStyle/>
          <a:p>
            <a:r>
              <a:rPr lang="ja-JP" altLang="en-US" dirty="0"/>
              <a:t>（６）</a:t>
            </a:r>
            <a:r>
              <a:rPr lang="ja-JP" altLang="en-US" i="1" dirty="0"/>
              <a:t>市場性（ターゲット顧客、市場規模、市場獲得の方策、価格帯、販売経路、販売見込みなど）</a:t>
            </a:r>
            <a:endParaRPr lang="en-US" altLang="ja-JP" i="1" dirty="0"/>
          </a:p>
          <a:p>
            <a:r>
              <a:rPr kumimoji="1" lang="ja-JP" altLang="en-US" i="1" dirty="0"/>
              <a:t>　</a:t>
            </a:r>
            <a:r>
              <a:rPr kumimoji="1" lang="en-US" altLang="ja-JP" i="1" dirty="0"/>
              <a:t>※</a:t>
            </a:r>
            <a:r>
              <a:rPr kumimoji="1" lang="ja-JP" altLang="en-US" i="1" dirty="0"/>
              <a:t>特に従来事業</a:t>
            </a:r>
            <a:r>
              <a:rPr lang="ja-JP" altLang="en-US" i="1" dirty="0"/>
              <a:t>との比較</a:t>
            </a:r>
            <a:r>
              <a:rPr kumimoji="1" lang="ja-JP" altLang="en-US" i="1" dirty="0"/>
              <a:t>については、詳しく記載してください。</a:t>
            </a:r>
          </a:p>
        </p:txBody>
      </p:sp>
      <p:sp>
        <p:nvSpPr>
          <p:cNvPr id="5" name="タイトル 1"/>
          <p:cNvSpPr>
            <a:spLocks noGrp="1"/>
          </p:cNvSpPr>
          <p:nvPr>
            <p:ph type="title"/>
          </p:nvPr>
        </p:nvSpPr>
        <p:spPr>
          <a:xfrm>
            <a:off x="303362" y="201223"/>
            <a:ext cx="10515600" cy="1325563"/>
          </a:xfrm>
        </p:spPr>
        <p:txBody>
          <a:bodyPr/>
          <a:lstStyle/>
          <a:p>
            <a:r>
              <a:rPr lang="ja-JP" altLang="en-US" dirty="0"/>
              <a:t>２．事業内容</a:t>
            </a:r>
            <a:endParaRPr kumimoji="1" lang="ja-JP" altLang="en-US" dirty="0"/>
          </a:p>
        </p:txBody>
      </p:sp>
    </p:spTree>
    <p:extLst>
      <p:ext uri="{BB962C8B-B14F-4D97-AF65-F5344CB8AC3E}">
        <p14:creationId xmlns:p14="http://schemas.microsoft.com/office/powerpoint/2010/main" val="2840305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8253" y="1350746"/>
            <a:ext cx="10515600" cy="646331"/>
          </a:xfrm>
          <a:prstGeom prst="rect">
            <a:avLst/>
          </a:prstGeom>
          <a:noFill/>
        </p:spPr>
        <p:txBody>
          <a:bodyPr wrap="square" rtlCol="0">
            <a:spAutoFit/>
          </a:bodyPr>
          <a:lstStyle/>
          <a:p>
            <a:r>
              <a:rPr lang="ja-JP" altLang="en-US" dirty="0"/>
              <a:t>（７）</a:t>
            </a:r>
            <a:r>
              <a:rPr lang="ja-JP" altLang="ja-JP" dirty="0"/>
              <a:t>予想される競合相手とその対策</a:t>
            </a:r>
            <a:endParaRPr lang="en-US" altLang="ja-JP" dirty="0"/>
          </a:p>
          <a:p>
            <a:r>
              <a:rPr kumimoji="1" lang="ja-JP" altLang="en-US" dirty="0"/>
              <a:t>　</a:t>
            </a:r>
          </a:p>
        </p:txBody>
      </p:sp>
      <p:sp>
        <p:nvSpPr>
          <p:cNvPr id="5" name="タイトル 1"/>
          <p:cNvSpPr>
            <a:spLocks noGrp="1"/>
          </p:cNvSpPr>
          <p:nvPr>
            <p:ph type="title"/>
          </p:nvPr>
        </p:nvSpPr>
        <p:spPr>
          <a:xfrm>
            <a:off x="398253" y="209849"/>
            <a:ext cx="10515600" cy="1325563"/>
          </a:xfrm>
        </p:spPr>
        <p:txBody>
          <a:bodyPr/>
          <a:lstStyle/>
          <a:p>
            <a:r>
              <a:rPr lang="ja-JP" altLang="en-US" dirty="0"/>
              <a:t>２．事業内容</a:t>
            </a:r>
            <a:endParaRPr kumimoji="1" lang="ja-JP" altLang="en-US" dirty="0"/>
          </a:p>
        </p:txBody>
      </p:sp>
    </p:spTree>
    <p:extLst>
      <p:ext uri="{BB962C8B-B14F-4D97-AF65-F5344CB8AC3E}">
        <p14:creationId xmlns:p14="http://schemas.microsoft.com/office/powerpoint/2010/main" val="4256064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46495" y="1376626"/>
            <a:ext cx="10515600" cy="369332"/>
          </a:xfrm>
          <a:prstGeom prst="rect">
            <a:avLst/>
          </a:prstGeom>
          <a:noFill/>
        </p:spPr>
        <p:txBody>
          <a:bodyPr wrap="square" rtlCol="0">
            <a:spAutoFit/>
          </a:bodyPr>
          <a:lstStyle/>
          <a:p>
            <a:r>
              <a:rPr lang="ja-JP" altLang="en-US" dirty="0"/>
              <a:t>（８）事業上の課題とその解決策</a:t>
            </a:r>
            <a:endParaRPr lang="en-US" altLang="ja-JP" dirty="0"/>
          </a:p>
        </p:txBody>
      </p:sp>
      <p:sp>
        <p:nvSpPr>
          <p:cNvPr id="8" name="タイトル 1"/>
          <p:cNvSpPr>
            <a:spLocks noGrp="1"/>
          </p:cNvSpPr>
          <p:nvPr>
            <p:ph type="title"/>
          </p:nvPr>
        </p:nvSpPr>
        <p:spPr>
          <a:xfrm>
            <a:off x="346495" y="235729"/>
            <a:ext cx="10515600" cy="1325563"/>
          </a:xfrm>
        </p:spPr>
        <p:txBody>
          <a:bodyPr/>
          <a:lstStyle/>
          <a:p>
            <a:r>
              <a:rPr lang="ja-JP" altLang="en-US" dirty="0"/>
              <a:t>２．事業内容</a:t>
            </a:r>
            <a:endParaRPr kumimoji="1" lang="ja-JP" altLang="en-US" dirty="0"/>
          </a:p>
        </p:txBody>
      </p:sp>
    </p:spTree>
    <p:extLst>
      <p:ext uri="{BB962C8B-B14F-4D97-AF65-F5344CB8AC3E}">
        <p14:creationId xmlns:p14="http://schemas.microsoft.com/office/powerpoint/2010/main" val="782396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19585" y="1287658"/>
            <a:ext cx="10515600" cy="369332"/>
          </a:xfrm>
          <a:prstGeom prst="rect">
            <a:avLst/>
          </a:prstGeom>
          <a:noFill/>
        </p:spPr>
        <p:txBody>
          <a:bodyPr wrap="square" rtlCol="0">
            <a:spAutoFit/>
          </a:bodyPr>
          <a:lstStyle/>
          <a:p>
            <a:r>
              <a:rPr lang="ja-JP" altLang="en-US" dirty="0"/>
              <a:t>（９）共同研究先や事業パートナーとその連携内容</a:t>
            </a:r>
            <a:endParaRPr lang="en-US" altLang="ja-JP" dirty="0"/>
          </a:p>
        </p:txBody>
      </p:sp>
      <p:sp>
        <p:nvSpPr>
          <p:cNvPr id="8" name="タイトル 1"/>
          <p:cNvSpPr>
            <a:spLocks noGrp="1"/>
          </p:cNvSpPr>
          <p:nvPr>
            <p:ph type="title"/>
          </p:nvPr>
        </p:nvSpPr>
        <p:spPr>
          <a:xfrm>
            <a:off x="319585" y="146761"/>
            <a:ext cx="10515600" cy="1325563"/>
          </a:xfrm>
        </p:spPr>
        <p:txBody>
          <a:bodyPr/>
          <a:lstStyle/>
          <a:p>
            <a:r>
              <a:rPr lang="ja-JP" altLang="en-US" dirty="0"/>
              <a:t>２．事業内容</a:t>
            </a:r>
            <a:endParaRPr kumimoji="1" lang="ja-JP" altLang="en-US" dirty="0"/>
          </a:p>
        </p:txBody>
      </p:sp>
    </p:spTree>
    <p:extLst>
      <p:ext uri="{BB962C8B-B14F-4D97-AF65-F5344CB8AC3E}">
        <p14:creationId xmlns:p14="http://schemas.microsoft.com/office/powerpoint/2010/main" val="67082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36" y="97706"/>
            <a:ext cx="10515600" cy="1325563"/>
          </a:xfrm>
        </p:spPr>
        <p:txBody>
          <a:bodyPr/>
          <a:lstStyle/>
          <a:p>
            <a:r>
              <a:rPr lang="ja-JP" altLang="en-US" dirty="0"/>
              <a:t>３．今後の事業計画</a:t>
            </a:r>
            <a:endParaRPr kumimoji="1" lang="ja-JP" altLang="en-US" dirty="0"/>
          </a:p>
        </p:txBody>
      </p:sp>
      <p:sp>
        <p:nvSpPr>
          <p:cNvPr id="3" name="テキスト ボックス 2">
            <a:extLst>
              <a:ext uri="{FF2B5EF4-FFF2-40B4-BE49-F238E27FC236}">
                <a16:creationId xmlns:a16="http://schemas.microsoft.com/office/drawing/2014/main" id="{8D1223BD-44E8-D8A6-AB63-DB3B0FB9EB68}"/>
              </a:ext>
            </a:extLst>
          </p:cNvPr>
          <p:cNvSpPr txBox="1"/>
          <p:nvPr/>
        </p:nvSpPr>
        <p:spPr>
          <a:xfrm>
            <a:off x="305936" y="1211068"/>
            <a:ext cx="11717742" cy="1200329"/>
          </a:xfrm>
          <a:prstGeom prst="rect">
            <a:avLst/>
          </a:prstGeom>
          <a:noFill/>
        </p:spPr>
        <p:txBody>
          <a:bodyPr wrap="square" rtlCol="0">
            <a:spAutoFit/>
          </a:bodyPr>
          <a:lstStyle/>
          <a:p>
            <a:r>
              <a:rPr lang="en-US" altLang="ja-JP" i="1" dirty="0"/>
              <a:t>※</a:t>
            </a:r>
            <a:r>
              <a:rPr lang="ja-JP" altLang="en-US" i="1" dirty="0"/>
              <a:t>今後の事業計画（開発計画、事業化計画、収益化計画等）を記載してください。</a:t>
            </a:r>
            <a:endParaRPr lang="en-US" altLang="ja-JP" i="1" dirty="0"/>
          </a:p>
          <a:p>
            <a:r>
              <a:rPr lang="en-US" altLang="ja-JP" i="1" dirty="0"/>
              <a:t>※</a:t>
            </a:r>
            <a:r>
              <a:rPr lang="ja-JP" altLang="ja-JP" i="1" dirty="0"/>
              <a:t>事業を進めていく上で必要になる</a:t>
            </a:r>
            <a:r>
              <a:rPr lang="ja-JP" altLang="en-US" i="1" dirty="0"/>
              <a:t>共同研究先や</a:t>
            </a:r>
            <a:r>
              <a:rPr lang="ja-JP" altLang="ja-JP" i="1" dirty="0"/>
              <a:t>事業パートナー（原材料調達先、外部委託先、社外専門家等）</a:t>
            </a:r>
            <a:r>
              <a:rPr lang="ja-JP" altLang="en-US" i="1" dirty="0"/>
              <a:t>　</a:t>
            </a:r>
            <a:endParaRPr lang="en-US" altLang="ja-JP" i="1" dirty="0"/>
          </a:p>
          <a:p>
            <a:r>
              <a:rPr lang="ja-JP" altLang="en-US" i="1" dirty="0"/>
              <a:t>　</a:t>
            </a:r>
            <a:r>
              <a:rPr lang="ja-JP" altLang="ja-JP" i="1" dirty="0"/>
              <a:t>がある場合は、その連携状況も具体的にご記入ください。</a:t>
            </a:r>
            <a:endParaRPr lang="ja-JP" altLang="ja-JP" dirty="0"/>
          </a:p>
          <a:p>
            <a:endParaRPr kumimoji="1" lang="ja-JP" altLang="en-US" dirty="0"/>
          </a:p>
        </p:txBody>
      </p:sp>
    </p:spTree>
    <p:extLst>
      <p:ext uri="{BB962C8B-B14F-4D97-AF65-F5344CB8AC3E}">
        <p14:creationId xmlns:p14="http://schemas.microsoft.com/office/powerpoint/2010/main" val="145235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29242" y="1350747"/>
            <a:ext cx="10515600" cy="369332"/>
          </a:xfrm>
          <a:prstGeom prst="rect">
            <a:avLst/>
          </a:prstGeom>
          <a:noFill/>
        </p:spPr>
        <p:txBody>
          <a:bodyPr wrap="square" rtlCol="0">
            <a:spAutoFit/>
          </a:bodyPr>
          <a:lstStyle/>
          <a:p>
            <a:r>
              <a:rPr lang="ja-JP" altLang="en-US" dirty="0"/>
              <a:t>（１）海外への事業展開</a:t>
            </a:r>
            <a:endParaRPr lang="en-US" altLang="ja-JP" dirty="0"/>
          </a:p>
        </p:txBody>
      </p:sp>
      <p:sp>
        <p:nvSpPr>
          <p:cNvPr id="7" name="タイトル 1"/>
          <p:cNvSpPr>
            <a:spLocks noGrp="1"/>
          </p:cNvSpPr>
          <p:nvPr>
            <p:ph type="title"/>
          </p:nvPr>
        </p:nvSpPr>
        <p:spPr>
          <a:xfrm>
            <a:off x="329242" y="209850"/>
            <a:ext cx="10515600" cy="1325563"/>
          </a:xfrm>
        </p:spPr>
        <p:txBody>
          <a:bodyPr/>
          <a:lstStyle/>
          <a:p>
            <a:r>
              <a:rPr lang="ja-JP" altLang="en-US" dirty="0"/>
              <a:t>３．今後の事業計画</a:t>
            </a:r>
            <a:endParaRPr kumimoji="1" lang="ja-JP" altLang="en-US" dirty="0"/>
          </a:p>
        </p:txBody>
      </p:sp>
      <p:sp>
        <p:nvSpPr>
          <p:cNvPr id="4" name="テキスト ボックス 3">
            <a:extLst>
              <a:ext uri="{FF2B5EF4-FFF2-40B4-BE49-F238E27FC236}">
                <a16:creationId xmlns:a16="http://schemas.microsoft.com/office/drawing/2014/main" id="{13B10FAD-1F05-584E-A190-BB10ABDF281E}"/>
              </a:ext>
            </a:extLst>
          </p:cNvPr>
          <p:cNvSpPr txBox="1"/>
          <p:nvPr/>
        </p:nvSpPr>
        <p:spPr>
          <a:xfrm>
            <a:off x="562154" y="1720079"/>
            <a:ext cx="11471695" cy="646331"/>
          </a:xfrm>
          <a:prstGeom prst="rect">
            <a:avLst/>
          </a:prstGeom>
          <a:noFill/>
        </p:spPr>
        <p:txBody>
          <a:bodyPr wrap="square" rtlCol="0">
            <a:spAutoFit/>
          </a:bodyPr>
          <a:lstStyle/>
          <a:p>
            <a:r>
              <a:rPr lang="en-US" altLang="ja-JP" i="1" dirty="0"/>
              <a:t>※</a:t>
            </a:r>
            <a:r>
              <a:rPr lang="ja-JP" altLang="en-US" i="1" dirty="0"/>
              <a:t>事業展開中、もしくは事業展開を検討しているエリアやターゲットとする理由、現在の取組み状況、今後の</a:t>
            </a:r>
            <a:endParaRPr lang="en-US" altLang="ja-JP" i="1" dirty="0"/>
          </a:p>
          <a:p>
            <a:r>
              <a:rPr lang="ja-JP" altLang="en-US" i="1" dirty="0"/>
              <a:t>　計画について具体的に記載してください。</a:t>
            </a:r>
            <a:endParaRPr lang="ja-JP" altLang="en-US" dirty="0"/>
          </a:p>
        </p:txBody>
      </p:sp>
    </p:spTree>
    <p:extLst>
      <p:ext uri="{BB962C8B-B14F-4D97-AF65-F5344CB8AC3E}">
        <p14:creationId xmlns:p14="http://schemas.microsoft.com/office/powerpoint/2010/main" val="534211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29242" y="1350747"/>
            <a:ext cx="10515600" cy="369332"/>
          </a:xfrm>
          <a:prstGeom prst="rect">
            <a:avLst/>
          </a:prstGeom>
          <a:noFill/>
        </p:spPr>
        <p:txBody>
          <a:bodyPr wrap="square" rtlCol="0">
            <a:spAutoFit/>
          </a:bodyPr>
          <a:lstStyle/>
          <a:p>
            <a:r>
              <a:rPr lang="ja-JP" altLang="en-US" dirty="0"/>
              <a:t>（２）資金調達計画</a:t>
            </a:r>
            <a:endParaRPr lang="en-US" altLang="ja-JP" dirty="0"/>
          </a:p>
        </p:txBody>
      </p:sp>
      <p:sp>
        <p:nvSpPr>
          <p:cNvPr id="7" name="タイトル 1"/>
          <p:cNvSpPr>
            <a:spLocks noGrp="1"/>
          </p:cNvSpPr>
          <p:nvPr>
            <p:ph type="title"/>
          </p:nvPr>
        </p:nvSpPr>
        <p:spPr>
          <a:xfrm>
            <a:off x="329242" y="209850"/>
            <a:ext cx="10515600" cy="1325563"/>
          </a:xfrm>
        </p:spPr>
        <p:txBody>
          <a:bodyPr/>
          <a:lstStyle/>
          <a:p>
            <a:r>
              <a:rPr lang="ja-JP" altLang="en-US" dirty="0"/>
              <a:t>３．今後の事業計画</a:t>
            </a:r>
            <a:endParaRPr kumimoji="1" lang="ja-JP" altLang="en-US" dirty="0"/>
          </a:p>
        </p:txBody>
      </p:sp>
    </p:spTree>
    <p:extLst>
      <p:ext uri="{BB962C8B-B14F-4D97-AF65-F5344CB8AC3E}">
        <p14:creationId xmlns:p14="http://schemas.microsoft.com/office/powerpoint/2010/main" val="3395912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86109" y="1376625"/>
            <a:ext cx="10515600" cy="369332"/>
          </a:xfrm>
          <a:prstGeom prst="rect">
            <a:avLst/>
          </a:prstGeom>
          <a:noFill/>
        </p:spPr>
        <p:txBody>
          <a:bodyPr wrap="square" rtlCol="0">
            <a:spAutoFit/>
          </a:bodyPr>
          <a:lstStyle/>
          <a:p>
            <a:r>
              <a:rPr lang="ja-JP" altLang="en-US" dirty="0"/>
              <a:t>（３）本補助金の活用計画</a:t>
            </a:r>
            <a:endParaRPr lang="en-US" altLang="ja-JP" dirty="0"/>
          </a:p>
        </p:txBody>
      </p:sp>
      <p:sp>
        <p:nvSpPr>
          <p:cNvPr id="7" name="タイトル 1"/>
          <p:cNvSpPr>
            <a:spLocks noGrp="1"/>
          </p:cNvSpPr>
          <p:nvPr>
            <p:ph type="title"/>
          </p:nvPr>
        </p:nvSpPr>
        <p:spPr>
          <a:xfrm>
            <a:off x="286109" y="235728"/>
            <a:ext cx="10515600" cy="1325563"/>
          </a:xfrm>
        </p:spPr>
        <p:txBody>
          <a:bodyPr/>
          <a:lstStyle/>
          <a:p>
            <a:r>
              <a:rPr lang="ja-JP" altLang="en-US" dirty="0"/>
              <a:t>３．今後の事業計画</a:t>
            </a:r>
            <a:endParaRPr kumimoji="1" lang="ja-JP" altLang="en-US" dirty="0"/>
          </a:p>
        </p:txBody>
      </p:sp>
      <p:sp>
        <p:nvSpPr>
          <p:cNvPr id="8" name="テキスト ボックス 7"/>
          <p:cNvSpPr txBox="1"/>
          <p:nvPr/>
        </p:nvSpPr>
        <p:spPr>
          <a:xfrm>
            <a:off x="687956" y="1745957"/>
            <a:ext cx="10816087" cy="369332"/>
          </a:xfrm>
          <a:prstGeom prst="rect">
            <a:avLst/>
          </a:prstGeom>
          <a:noFill/>
        </p:spPr>
        <p:txBody>
          <a:bodyPr wrap="square" rtlCol="0">
            <a:spAutoFit/>
          </a:bodyPr>
          <a:lstStyle/>
          <a:p>
            <a:r>
              <a:rPr lang="en-US" altLang="ja-JP" i="1" dirty="0"/>
              <a:t>※</a:t>
            </a:r>
            <a:r>
              <a:rPr lang="ja-JP" altLang="en-US" i="1" dirty="0"/>
              <a:t>補助金を活用することで得られる成果や期待していることについて具体的に記載してください。</a:t>
            </a:r>
            <a:endParaRPr lang="ja-JP" altLang="en-US" dirty="0"/>
          </a:p>
        </p:txBody>
      </p:sp>
    </p:spTree>
    <p:extLst>
      <p:ext uri="{BB962C8B-B14F-4D97-AF65-F5344CB8AC3E}">
        <p14:creationId xmlns:p14="http://schemas.microsoft.com/office/powerpoint/2010/main" val="1752430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838200" y="20069"/>
            <a:ext cx="10515600" cy="1325563"/>
          </a:xfrm>
        </p:spPr>
        <p:txBody>
          <a:bodyPr/>
          <a:lstStyle/>
          <a:p>
            <a:r>
              <a:rPr lang="ja-JP" altLang="en-US" dirty="0"/>
              <a:t>１．企業概要</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418245691"/>
              </p:ext>
            </p:extLst>
          </p:nvPr>
        </p:nvGraphicFramePr>
        <p:xfrm>
          <a:off x="958850" y="1345633"/>
          <a:ext cx="10293350" cy="5386954"/>
        </p:xfrm>
        <a:graphic>
          <a:graphicData uri="http://schemas.openxmlformats.org/drawingml/2006/table">
            <a:tbl>
              <a:tblPr firstRow="1" bandRow="1">
                <a:tableStyleId>{5940675A-B579-460E-94D1-54222C63F5DA}</a:tableStyleId>
              </a:tblPr>
              <a:tblGrid>
                <a:gridCol w="3188956">
                  <a:extLst>
                    <a:ext uri="{9D8B030D-6E8A-4147-A177-3AD203B41FA5}">
                      <a16:colId xmlns:a16="http://schemas.microsoft.com/office/drawing/2014/main" val="1015840581"/>
                    </a:ext>
                  </a:extLst>
                </a:gridCol>
                <a:gridCol w="7104394">
                  <a:extLst>
                    <a:ext uri="{9D8B030D-6E8A-4147-A177-3AD203B41FA5}">
                      <a16:colId xmlns:a16="http://schemas.microsoft.com/office/drawing/2014/main" val="2055512342"/>
                    </a:ext>
                  </a:extLst>
                </a:gridCol>
              </a:tblGrid>
              <a:tr h="322483">
                <a:tc>
                  <a:txBody>
                    <a:bodyPr/>
                    <a:lstStyle/>
                    <a:p>
                      <a:r>
                        <a:rPr kumimoji="1" lang="ja-JP" altLang="en-US" sz="1600" dirty="0"/>
                        <a:t>企業名</a:t>
                      </a:r>
                    </a:p>
                  </a:txBody>
                  <a:tcPr anchor="ctr"/>
                </a:tc>
                <a:tc>
                  <a:txBody>
                    <a:bodyPr/>
                    <a:lstStyle/>
                    <a:p>
                      <a:endParaRPr kumimoji="1" lang="ja-JP" altLang="en-US" sz="1600" dirty="0"/>
                    </a:p>
                  </a:txBody>
                  <a:tcPr anchor="ctr"/>
                </a:tc>
                <a:extLst>
                  <a:ext uri="{0D108BD9-81ED-4DB2-BD59-A6C34878D82A}">
                    <a16:rowId xmlns:a16="http://schemas.microsoft.com/office/drawing/2014/main" val="1233401567"/>
                  </a:ext>
                </a:extLst>
              </a:tr>
              <a:tr h="322483">
                <a:tc>
                  <a:txBody>
                    <a:bodyPr/>
                    <a:lstStyle/>
                    <a:p>
                      <a:r>
                        <a:rPr kumimoji="1" lang="ja-JP" altLang="en-US" sz="1600" dirty="0"/>
                        <a:t>代表者役職・氏名</a:t>
                      </a:r>
                    </a:p>
                  </a:txBody>
                  <a:tcPr anchor="ctr"/>
                </a:tc>
                <a:tc>
                  <a:txBody>
                    <a:bodyPr/>
                    <a:lstStyle/>
                    <a:p>
                      <a:endParaRPr kumimoji="1" lang="ja-JP" altLang="en-US" sz="1600" dirty="0"/>
                    </a:p>
                  </a:txBody>
                  <a:tcPr anchor="ctr"/>
                </a:tc>
                <a:extLst>
                  <a:ext uri="{0D108BD9-81ED-4DB2-BD59-A6C34878D82A}">
                    <a16:rowId xmlns:a16="http://schemas.microsoft.com/office/drawing/2014/main" val="3375427136"/>
                  </a:ext>
                </a:extLst>
              </a:tr>
              <a:tr h="322483">
                <a:tc>
                  <a:txBody>
                    <a:bodyPr/>
                    <a:lstStyle/>
                    <a:p>
                      <a:r>
                        <a:rPr kumimoji="1" lang="ja-JP" altLang="en-US" sz="1600" dirty="0"/>
                        <a:t>所在地</a:t>
                      </a:r>
                    </a:p>
                  </a:txBody>
                  <a:tcPr anchor="ctr"/>
                </a:tc>
                <a:tc>
                  <a:txBody>
                    <a:bodyPr/>
                    <a:lstStyle/>
                    <a:p>
                      <a:endParaRPr kumimoji="1" lang="ja-JP" altLang="en-US" sz="16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956169"/>
                  </a:ext>
                </a:extLst>
              </a:tr>
              <a:tr h="324317">
                <a:tc>
                  <a:txBody>
                    <a:bodyPr/>
                    <a:lstStyle/>
                    <a:p>
                      <a:r>
                        <a:rPr kumimoji="1" lang="ja-JP" altLang="en-US" sz="1600" dirty="0"/>
                        <a:t>設立年月日</a:t>
                      </a:r>
                    </a:p>
                  </a:txBody>
                  <a:tcPr anchor="ctr"/>
                </a:tc>
                <a:tc>
                  <a:txBody>
                    <a:bodyPr/>
                    <a:lstStyle/>
                    <a:p>
                      <a:endParaRPr kumimoji="1" lang="ja-JP" altLang="en-US" sz="16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00780081"/>
                  </a:ext>
                </a:extLst>
              </a:tr>
              <a:tr h="324317">
                <a:tc>
                  <a:txBody>
                    <a:bodyPr/>
                    <a:lstStyle/>
                    <a:p>
                      <a:r>
                        <a:rPr kumimoji="1" lang="ja-JP" altLang="en-US" sz="1600" dirty="0"/>
                        <a:t>株価</a:t>
                      </a:r>
                    </a:p>
                  </a:txBody>
                  <a:tcPr anchor="ctr"/>
                </a:tc>
                <a:tc>
                  <a:txBody>
                    <a:bodyPr/>
                    <a:lstStyle/>
                    <a:p>
                      <a:r>
                        <a:rPr kumimoji="1" lang="ja-JP" altLang="en-US" sz="1600" dirty="0"/>
                        <a:t>　　　　　　　　円</a:t>
                      </a:r>
                      <a:r>
                        <a:rPr kumimoji="1" lang="en-US" altLang="ja-JP" sz="1600" dirty="0"/>
                        <a:t>/</a:t>
                      </a:r>
                      <a:r>
                        <a:rPr kumimoji="1" lang="ja-JP" altLang="en-US" sz="1600" dirty="0"/>
                        <a:t>株（最終資金調達日：○年○月○日）</a:t>
                      </a:r>
                      <a:endParaRPr kumimoji="1" lang="en-US" altLang="ja-JP" sz="1600" dirty="0"/>
                    </a:p>
                  </a:txBody>
                  <a:tcPr anchor="ctr"/>
                </a:tc>
                <a:extLst>
                  <a:ext uri="{0D108BD9-81ED-4DB2-BD59-A6C34878D82A}">
                    <a16:rowId xmlns:a16="http://schemas.microsoft.com/office/drawing/2014/main" val="3072630279"/>
                  </a:ext>
                </a:extLst>
              </a:tr>
              <a:tr h="324317">
                <a:tc>
                  <a:txBody>
                    <a:bodyPr/>
                    <a:lstStyle/>
                    <a:p>
                      <a:r>
                        <a:rPr kumimoji="1" lang="ja-JP" altLang="en-US" sz="1600" dirty="0"/>
                        <a:t>時価総額</a:t>
                      </a:r>
                    </a:p>
                  </a:txBody>
                  <a:tcPr anchor="ctr"/>
                </a:tc>
                <a:tc>
                  <a:txBody>
                    <a:bodyPr/>
                    <a:lstStyle/>
                    <a:p>
                      <a:r>
                        <a:rPr kumimoji="1" lang="ja-JP" altLang="en-US" sz="1600" dirty="0"/>
                        <a:t>　　　　　　　　円</a:t>
                      </a:r>
                      <a:endParaRPr kumimoji="1" lang="en-US" altLang="ja-JP" sz="1600" dirty="0"/>
                    </a:p>
                  </a:txBody>
                  <a:tcPr anchor="ctr"/>
                </a:tc>
                <a:extLst>
                  <a:ext uri="{0D108BD9-81ED-4DB2-BD59-A6C34878D82A}">
                    <a16:rowId xmlns:a16="http://schemas.microsoft.com/office/drawing/2014/main" val="2533303035"/>
                  </a:ext>
                </a:extLst>
              </a:tr>
              <a:tr h="324317">
                <a:tc>
                  <a:txBody>
                    <a:bodyPr/>
                    <a:lstStyle/>
                    <a:p>
                      <a:r>
                        <a:rPr kumimoji="1" lang="ja-JP" altLang="en-US" sz="1600" dirty="0"/>
                        <a:t>総調達額（株式調達のみ）</a:t>
                      </a:r>
                    </a:p>
                  </a:txBody>
                  <a:tcPr anchor="ctr"/>
                </a:tc>
                <a:tc>
                  <a:txBody>
                    <a:bodyPr/>
                    <a:lstStyle/>
                    <a:p>
                      <a:r>
                        <a:rPr kumimoji="1" lang="ja-JP" altLang="en-US" sz="1600" dirty="0"/>
                        <a:t>　　　　　　　　円</a:t>
                      </a:r>
                      <a:endParaRPr kumimoji="1" lang="en-US" altLang="ja-JP" sz="1600" dirty="0"/>
                    </a:p>
                  </a:txBody>
                  <a:tcPr anchor="ctr"/>
                </a:tc>
                <a:extLst>
                  <a:ext uri="{0D108BD9-81ED-4DB2-BD59-A6C34878D82A}">
                    <a16:rowId xmlns:a16="http://schemas.microsoft.com/office/drawing/2014/main" val="1532761237"/>
                  </a:ext>
                </a:extLst>
              </a:tr>
              <a:tr h="167640">
                <a:tc>
                  <a:txBody>
                    <a:bodyPr/>
                    <a:lstStyle/>
                    <a:p>
                      <a:r>
                        <a:rPr kumimoji="1" lang="ja-JP" altLang="en-US" sz="1600" dirty="0"/>
                        <a:t>従業員数</a:t>
                      </a:r>
                    </a:p>
                  </a:txBody>
                  <a:tcPr anchor="ctr"/>
                </a:tc>
                <a:tc>
                  <a:txBody>
                    <a:bodyPr/>
                    <a:lstStyle/>
                    <a:p>
                      <a:r>
                        <a:rPr kumimoji="1" lang="ja-JP" altLang="en-US" sz="1600" dirty="0"/>
                        <a:t>　　　　　　　　名（うち福岡市内勤務○名）</a:t>
                      </a:r>
                      <a:endParaRPr kumimoji="1" lang="en-US" altLang="ja-JP" sz="1600" dirty="0"/>
                    </a:p>
                  </a:txBody>
                  <a:tcPr anchor="ctr"/>
                </a:tc>
                <a:extLst>
                  <a:ext uri="{0D108BD9-81ED-4DB2-BD59-A6C34878D82A}">
                    <a16:rowId xmlns:a16="http://schemas.microsoft.com/office/drawing/2014/main" val="1693505737"/>
                  </a:ext>
                </a:extLst>
              </a:tr>
              <a:tr h="167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主要顧客（想定も可）</a:t>
                      </a:r>
                    </a:p>
                  </a:txBody>
                  <a:tcPr anchor="ctr"/>
                </a:tc>
                <a:tc>
                  <a:txBody>
                    <a:bodyPr/>
                    <a:lstStyle/>
                    <a:p>
                      <a:endParaRPr kumimoji="1" lang="en-US" altLang="ja-JP" sz="1600" dirty="0">
                        <a:solidFill>
                          <a:schemeClr val="tx1"/>
                        </a:solidFill>
                      </a:endParaRPr>
                    </a:p>
                  </a:txBody>
                  <a:tcPr anchor="ctr"/>
                </a:tc>
                <a:extLst>
                  <a:ext uri="{0D108BD9-81ED-4DB2-BD59-A6C34878D82A}">
                    <a16:rowId xmlns:a16="http://schemas.microsoft.com/office/drawing/2014/main" val="3208595565"/>
                  </a:ext>
                </a:extLst>
              </a:tr>
              <a:tr h="1285312">
                <a:tc>
                  <a:txBody>
                    <a:bodyPr/>
                    <a:lstStyle/>
                    <a:p>
                      <a:r>
                        <a:rPr kumimoji="1" lang="ja-JP" altLang="en-US" sz="1600" dirty="0">
                          <a:solidFill>
                            <a:schemeClr val="tx1"/>
                          </a:solidFill>
                        </a:rPr>
                        <a:t>業種（複数選択可）</a:t>
                      </a:r>
                      <a:endParaRPr kumimoji="1" lang="en-US" altLang="ja-JP" sz="1600" dirty="0">
                        <a:solidFill>
                          <a:schemeClr val="tx1"/>
                        </a:solidFill>
                      </a:endParaRPr>
                    </a:p>
                    <a:p>
                      <a:endParaRPr kumimoji="1" lang="en-US" altLang="ja-JP" sz="1100" dirty="0">
                        <a:solidFill>
                          <a:schemeClr val="tx1"/>
                        </a:solidFill>
                      </a:endParaRPr>
                    </a:p>
                    <a:p>
                      <a:r>
                        <a:rPr kumimoji="1" lang="en-US" altLang="ja-JP" sz="1100" dirty="0">
                          <a:solidFill>
                            <a:schemeClr val="tx1"/>
                          </a:solidFill>
                        </a:rPr>
                        <a:t>※</a:t>
                      </a:r>
                      <a:r>
                        <a:rPr kumimoji="1" lang="ja-JP" altLang="en-US" sz="1100" dirty="0">
                          <a:solidFill>
                            <a:schemeClr val="tx1"/>
                          </a:solidFill>
                        </a:rPr>
                        <a:t>該当か所を■に変更してください。</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□情報通信サービス業　　　　　　　□ロボット、製造業</a:t>
                      </a:r>
                      <a:endParaRPr kumimoji="1" lang="en-US" altLang="ja-JP"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□フィンテック　　　　　　　　　　□ライフサイエンス</a:t>
                      </a:r>
                      <a:endParaRPr kumimoji="1" lang="en-US" altLang="ja-JP"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□クライメートテック　　　　　　　□小売商取引</a:t>
                      </a:r>
                      <a:endParaRPr kumimoji="1" lang="en-US" altLang="ja-JP"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□アグリ・フードテック　　　　　　□教育、学習支援</a:t>
                      </a:r>
                      <a:endParaRPr kumimoji="1" lang="en-US" altLang="ja-JP" sz="14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rPr>
                        <a:t>　□メディア・エンターテインメント　□インフラ</a:t>
                      </a:r>
                      <a:endParaRPr kumimoji="1" lang="en-US" altLang="ja-JP" sz="1400" dirty="0">
                        <a:solidFill>
                          <a:schemeClr val="tx1"/>
                        </a:solidFill>
                      </a:endParaRPr>
                    </a:p>
                    <a:p>
                      <a:r>
                        <a:rPr kumimoji="1" lang="ja-JP" altLang="en-US" sz="1400" dirty="0">
                          <a:solidFill>
                            <a:schemeClr val="tx1"/>
                          </a:solidFill>
                        </a:rPr>
                        <a:t>　□その他（　　　　　　　　　　　　　　）</a:t>
                      </a:r>
                      <a:endParaRPr kumimoji="1" lang="ja-JP" altLang="en-US" sz="1400" dirty="0">
                        <a:solidFill>
                          <a:schemeClr val="tx1"/>
                        </a:solidFill>
                        <a:highlight>
                          <a:srgbClr val="FFFF00"/>
                        </a:highlight>
                      </a:endParaRPr>
                    </a:p>
                  </a:txBody>
                  <a:tcPr/>
                </a:tc>
                <a:extLst>
                  <a:ext uri="{0D108BD9-81ED-4DB2-BD59-A6C34878D82A}">
                    <a16:rowId xmlns:a16="http://schemas.microsoft.com/office/drawing/2014/main" val="538704947"/>
                  </a:ext>
                </a:extLst>
              </a:tr>
              <a:tr h="997834">
                <a:tc>
                  <a:txBody>
                    <a:bodyPr/>
                    <a:lstStyle/>
                    <a:p>
                      <a:r>
                        <a:rPr kumimoji="1" lang="ja-JP" altLang="en-US" sz="1600" dirty="0"/>
                        <a:t>連絡先担当者</a:t>
                      </a:r>
                      <a:endParaRPr kumimoji="1" lang="en-US" altLang="ja-JP" sz="1600" dirty="0"/>
                    </a:p>
                    <a:p>
                      <a:r>
                        <a:rPr kumimoji="1" lang="ja-JP" altLang="en-US" sz="1600" dirty="0"/>
                        <a:t>・所属、役職名、氏名</a:t>
                      </a:r>
                      <a:endParaRPr kumimoji="1" lang="en-US" altLang="ja-JP" sz="1600" dirty="0"/>
                    </a:p>
                    <a:p>
                      <a:r>
                        <a:rPr kumimoji="1" lang="ja-JP" altLang="en-US" sz="1600" dirty="0"/>
                        <a:t>・電話番号 ／ </a:t>
                      </a:r>
                      <a:r>
                        <a:rPr kumimoji="1" lang="en-US" altLang="ja-JP" sz="1600" dirty="0"/>
                        <a:t>E-mail</a:t>
                      </a:r>
                      <a:endParaRPr kumimoji="1" lang="ja-JP" altLang="en-US" sz="1600" dirty="0"/>
                    </a:p>
                  </a:txBody>
                  <a:tcPr anchor="ctr"/>
                </a:tc>
                <a:tc>
                  <a:txBody>
                    <a:bodyPr/>
                    <a:lstStyle/>
                    <a:p>
                      <a:endParaRPr kumimoji="1" lang="en-US" altLang="ja-JP" sz="1600" dirty="0"/>
                    </a:p>
                    <a:p>
                      <a:endParaRPr kumimoji="1" lang="en-US" altLang="ja-JP" sz="1600" dirty="0"/>
                    </a:p>
                    <a:p>
                      <a:endParaRPr kumimoji="1" lang="ja-JP" altLang="en-US" sz="1600" dirty="0"/>
                    </a:p>
                  </a:txBody>
                  <a:tcPr/>
                </a:tc>
                <a:extLst>
                  <a:ext uri="{0D108BD9-81ED-4DB2-BD59-A6C34878D82A}">
                    <a16:rowId xmlns:a16="http://schemas.microsoft.com/office/drawing/2014/main" val="3802329458"/>
                  </a:ext>
                </a:extLst>
              </a:tr>
            </a:tbl>
          </a:graphicData>
        </a:graphic>
      </p:graphicFrame>
      <p:sp>
        <p:nvSpPr>
          <p:cNvPr id="6" name="テキスト ボックス 5"/>
          <p:cNvSpPr txBox="1"/>
          <p:nvPr/>
        </p:nvSpPr>
        <p:spPr>
          <a:xfrm>
            <a:off x="838200" y="977530"/>
            <a:ext cx="10515600" cy="369332"/>
          </a:xfrm>
          <a:prstGeom prst="rect">
            <a:avLst/>
          </a:prstGeom>
          <a:noFill/>
        </p:spPr>
        <p:txBody>
          <a:bodyPr wrap="square" rtlCol="0">
            <a:spAutoFit/>
          </a:bodyPr>
          <a:lstStyle/>
          <a:p>
            <a:r>
              <a:rPr lang="ja-JP" altLang="en-US" dirty="0"/>
              <a:t>（１）会社概要</a:t>
            </a:r>
            <a:endParaRPr lang="en-US" altLang="ja-JP" dirty="0"/>
          </a:p>
        </p:txBody>
      </p:sp>
    </p:spTree>
    <p:extLst>
      <p:ext uri="{BB962C8B-B14F-4D97-AF65-F5344CB8AC3E}">
        <p14:creationId xmlns:p14="http://schemas.microsoft.com/office/powerpoint/2010/main" val="1083162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4517" y="270234"/>
            <a:ext cx="10515600" cy="1325563"/>
          </a:xfrm>
        </p:spPr>
        <p:txBody>
          <a:bodyPr/>
          <a:lstStyle/>
          <a:p>
            <a:r>
              <a:rPr lang="ja-JP" altLang="en-US" dirty="0"/>
              <a:t>４．補助対象経費収支予算</a:t>
            </a:r>
            <a:endParaRPr kumimoji="1" lang="ja-JP" altLang="en-US" dirty="0"/>
          </a:p>
        </p:txBody>
      </p:sp>
      <p:sp>
        <p:nvSpPr>
          <p:cNvPr id="3" name="テキスト ボックス 2"/>
          <p:cNvSpPr txBox="1"/>
          <p:nvPr/>
        </p:nvSpPr>
        <p:spPr>
          <a:xfrm>
            <a:off x="484516" y="1411131"/>
            <a:ext cx="11196000" cy="369332"/>
          </a:xfrm>
          <a:prstGeom prst="rect">
            <a:avLst/>
          </a:prstGeom>
          <a:noFill/>
        </p:spPr>
        <p:txBody>
          <a:bodyPr wrap="square" rtlCol="0">
            <a:spAutoFit/>
          </a:bodyPr>
          <a:lstStyle/>
          <a:p>
            <a:r>
              <a:rPr lang="ja-JP" altLang="ja-JP" dirty="0"/>
              <a:t>　</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574287250"/>
              </p:ext>
            </p:extLst>
          </p:nvPr>
        </p:nvGraphicFramePr>
        <p:xfrm>
          <a:off x="591125" y="1328896"/>
          <a:ext cx="10826482" cy="4983114"/>
        </p:xfrm>
        <a:graphic>
          <a:graphicData uri="http://schemas.openxmlformats.org/drawingml/2006/table">
            <a:tbl>
              <a:tblPr firstRow="1" bandRow="1">
                <a:tableStyleId>{5C22544A-7EE6-4342-B048-85BDC9FD1C3A}</a:tableStyleId>
              </a:tblPr>
              <a:tblGrid>
                <a:gridCol w="4309772">
                  <a:extLst>
                    <a:ext uri="{9D8B030D-6E8A-4147-A177-3AD203B41FA5}">
                      <a16:colId xmlns:a16="http://schemas.microsoft.com/office/drawing/2014/main" val="2177879227"/>
                    </a:ext>
                  </a:extLst>
                </a:gridCol>
                <a:gridCol w="2756079">
                  <a:extLst>
                    <a:ext uri="{9D8B030D-6E8A-4147-A177-3AD203B41FA5}">
                      <a16:colId xmlns:a16="http://schemas.microsoft.com/office/drawing/2014/main" val="3632474569"/>
                    </a:ext>
                  </a:extLst>
                </a:gridCol>
                <a:gridCol w="3760631">
                  <a:extLst>
                    <a:ext uri="{9D8B030D-6E8A-4147-A177-3AD203B41FA5}">
                      <a16:colId xmlns:a16="http://schemas.microsoft.com/office/drawing/2014/main" val="2456392079"/>
                    </a:ext>
                  </a:extLst>
                </a:gridCol>
              </a:tblGrid>
              <a:tr h="370840">
                <a:tc>
                  <a:txBody>
                    <a:bodyPr/>
                    <a:lstStyle/>
                    <a:p>
                      <a:pPr algn="ctr"/>
                      <a:r>
                        <a:rPr kumimoji="1" lang="ja-JP" altLang="en-US" dirty="0">
                          <a:solidFill>
                            <a:schemeClr val="tx1"/>
                          </a:solidFill>
                        </a:rPr>
                        <a:t>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金額（円）（税抜き）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備考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32382409"/>
                  </a:ext>
                </a:extLst>
              </a:tr>
              <a:tr h="1897479">
                <a:tc>
                  <a:txBody>
                    <a:bodyPr/>
                    <a:lstStyle/>
                    <a:p>
                      <a:r>
                        <a:rPr kumimoji="1" lang="ja-JP" altLang="en-US" dirty="0">
                          <a:solidFill>
                            <a:schemeClr val="tx1"/>
                          </a:solidFill>
                        </a:rPr>
                        <a:t>（支出の部）</a:t>
                      </a:r>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dirty="0">
                          <a:solidFill>
                            <a:schemeClr val="tx1"/>
                          </a:solidFill>
                          <a:latin typeface="+mn-lt"/>
                        </a:rPr>
                        <a:t>（用途、積算根拠</a:t>
                      </a:r>
                      <a:r>
                        <a:rPr kumimoji="1" lang="ja-JP" altLang="en-US" dirty="0">
                          <a:solidFill>
                            <a:schemeClr val="tx1"/>
                          </a:solidFill>
                          <a:latin typeface="+mn-lt"/>
                        </a:rPr>
                        <a:t>など</a:t>
                      </a:r>
                      <a:r>
                        <a:rPr kumimoji="1" lang="zh-TW" altLang="en-US" dirty="0">
                          <a:solidFill>
                            <a:schemeClr val="tx1"/>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002515"/>
                  </a:ext>
                </a:extLst>
              </a:tr>
              <a:tr h="370840">
                <a:tc>
                  <a:txBody>
                    <a:bodyPr/>
                    <a:lstStyle/>
                    <a:p>
                      <a:pPr algn="ctr"/>
                      <a:r>
                        <a:rPr kumimoji="1" lang="ja-JP" altLang="en-US" dirty="0">
                          <a:solidFill>
                            <a:schemeClr val="tx1"/>
                          </a:solidFill>
                        </a:rPr>
                        <a:t>支出合計（</a:t>
                      </a:r>
                      <a:r>
                        <a:rPr kumimoji="1" lang="en-US" altLang="ja-JP" dirty="0">
                          <a:solidFill>
                            <a:schemeClr val="tx1"/>
                          </a:solidFill>
                        </a:rPr>
                        <a:t>A)</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dirty="0">
                          <a:solidFill>
                            <a:schemeClr val="tx1"/>
                          </a:solidFill>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5713738"/>
                  </a:ext>
                </a:extLst>
              </a:tr>
              <a:tr h="1973115">
                <a:tc>
                  <a:txBody>
                    <a:bodyPr/>
                    <a:lstStyle/>
                    <a:p>
                      <a:r>
                        <a:rPr kumimoji="1" lang="ja-JP" altLang="en-US" dirty="0">
                          <a:solidFill>
                            <a:schemeClr val="tx1"/>
                          </a:solidFill>
                        </a:rPr>
                        <a:t>（収入の部）</a:t>
                      </a:r>
                      <a:r>
                        <a:rPr kumimoji="1" lang="ja-JP" altLang="en-US" i="1" dirty="0">
                          <a:solidFill>
                            <a:schemeClr val="tx1"/>
                          </a:solidFill>
                        </a:rPr>
                        <a:t>　</a:t>
                      </a:r>
                      <a:endParaRPr kumimoji="1" lang="en-US" altLang="ja-JP"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（調達先などなど）</a:t>
                      </a:r>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527235"/>
                  </a:ext>
                </a:extLst>
              </a:tr>
              <a:tr h="370840">
                <a:tc>
                  <a:txBody>
                    <a:bodyPr/>
                    <a:lstStyle/>
                    <a:p>
                      <a:pPr algn="ctr"/>
                      <a:r>
                        <a:rPr kumimoji="1" lang="ja-JP" altLang="en-US" dirty="0">
                          <a:solidFill>
                            <a:schemeClr val="tx1"/>
                          </a:solidFill>
                        </a:rPr>
                        <a:t>収入合計（</a:t>
                      </a:r>
                      <a:r>
                        <a:rPr kumimoji="1" lang="en-US" altLang="ja-JP" dirty="0">
                          <a:solidFill>
                            <a:schemeClr val="tx1"/>
                          </a:solidFill>
                        </a:rPr>
                        <a:t>B)</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dirty="0">
                          <a:solidFill>
                            <a:schemeClr val="tx1"/>
                          </a:solidFill>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＝支出合計（</a:t>
                      </a:r>
                      <a:r>
                        <a:rPr kumimoji="1" lang="en-US" altLang="ja-JP" dirty="0">
                          <a:solidFill>
                            <a:schemeClr val="tx1"/>
                          </a:solidFill>
                        </a:rPr>
                        <a:t>A)</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202349"/>
                  </a:ext>
                </a:extLst>
              </a:tr>
            </a:tbl>
          </a:graphicData>
        </a:graphic>
      </p:graphicFrame>
      <p:sp>
        <p:nvSpPr>
          <p:cNvPr id="4" name="角丸四角形吹き出し 3"/>
          <p:cNvSpPr/>
          <p:nvPr/>
        </p:nvSpPr>
        <p:spPr>
          <a:xfrm>
            <a:off x="768359" y="2173339"/>
            <a:ext cx="10231758" cy="828653"/>
          </a:xfrm>
          <a:prstGeom prst="wedgeRoundRectCallout">
            <a:avLst>
              <a:gd name="adj1" fmla="val -35525"/>
              <a:gd name="adj2" fmla="val -70239"/>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rPr>
              <a:t>【</a:t>
            </a:r>
            <a:r>
              <a:rPr kumimoji="1" lang="ja-JP" altLang="en-US" dirty="0">
                <a:solidFill>
                  <a:schemeClr val="tx1"/>
                </a:solidFill>
              </a:rPr>
              <a:t>記載上の注意</a:t>
            </a:r>
            <a:r>
              <a:rPr kumimoji="1" lang="en-US" altLang="ja-JP" dirty="0">
                <a:solidFill>
                  <a:schemeClr val="tx1"/>
                </a:solidFill>
              </a:rPr>
              <a:t>】※</a:t>
            </a:r>
            <a:r>
              <a:rPr kumimoji="1" lang="ja-JP" altLang="en-US" dirty="0">
                <a:solidFill>
                  <a:schemeClr val="tx1"/>
                </a:solidFill>
              </a:rPr>
              <a:t>本注意書き削除可</a:t>
            </a:r>
            <a:endParaRPr kumimoji="1" lang="en-US" altLang="ja-JP" dirty="0">
              <a:solidFill>
                <a:schemeClr val="tx1"/>
              </a:solidFill>
            </a:endParaRPr>
          </a:p>
          <a:p>
            <a:r>
              <a:rPr lang="ja-JP" altLang="en-US" b="1" u="sng" dirty="0">
                <a:solidFill>
                  <a:schemeClr val="tx1"/>
                </a:solidFill>
              </a:rPr>
              <a:t>補助対象期間中に支出予定</a:t>
            </a:r>
            <a:r>
              <a:rPr lang="ja-JP" altLang="en-US" dirty="0">
                <a:solidFill>
                  <a:schemeClr val="tx1"/>
                </a:solidFill>
              </a:rPr>
              <a:t>の補助対象経費の内訳を記入ください。</a:t>
            </a:r>
            <a:endParaRPr kumimoji="1" lang="ja-JP" altLang="en-US" dirty="0">
              <a:solidFill>
                <a:schemeClr val="tx1"/>
              </a:solidFill>
            </a:endParaRPr>
          </a:p>
        </p:txBody>
      </p:sp>
      <p:sp>
        <p:nvSpPr>
          <p:cNvPr id="7" name="角丸四角形吹き出し 6"/>
          <p:cNvSpPr/>
          <p:nvPr/>
        </p:nvSpPr>
        <p:spPr>
          <a:xfrm>
            <a:off x="872747" y="4666604"/>
            <a:ext cx="7891814" cy="1368848"/>
          </a:xfrm>
          <a:prstGeom prst="wedgeRoundRectCallout">
            <a:avLst>
              <a:gd name="adj1" fmla="val -35930"/>
              <a:gd name="adj2" fmla="val -70468"/>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rPr>
              <a:t>【</a:t>
            </a:r>
            <a:r>
              <a:rPr kumimoji="1" lang="ja-JP" altLang="en-US" dirty="0">
                <a:solidFill>
                  <a:schemeClr val="tx1"/>
                </a:solidFill>
              </a:rPr>
              <a:t>記載上の注意</a:t>
            </a:r>
            <a:r>
              <a:rPr kumimoji="1" lang="en-US" altLang="ja-JP" dirty="0">
                <a:solidFill>
                  <a:schemeClr val="tx1"/>
                </a:solidFill>
              </a:rPr>
              <a:t>】※</a:t>
            </a:r>
            <a:r>
              <a:rPr kumimoji="1" lang="ja-JP" altLang="en-US" dirty="0">
                <a:solidFill>
                  <a:schemeClr val="tx1"/>
                </a:solidFill>
              </a:rPr>
              <a:t>本注意書き削除可</a:t>
            </a:r>
            <a:endParaRPr kumimoji="1" lang="en-US" altLang="ja-JP" dirty="0">
              <a:solidFill>
                <a:schemeClr val="tx1"/>
              </a:solidFill>
            </a:endParaRPr>
          </a:p>
          <a:p>
            <a:r>
              <a:rPr lang="ja-JP" altLang="en-US" dirty="0">
                <a:solidFill>
                  <a:schemeClr val="tx1"/>
                </a:solidFill>
              </a:rPr>
              <a:t>上記支出額について、どのように資金調達するのかご記入ください。</a:t>
            </a:r>
            <a:endParaRPr lang="en-US" altLang="ja-JP" dirty="0">
              <a:solidFill>
                <a:schemeClr val="tx1"/>
              </a:solidFill>
            </a:endParaRPr>
          </a:p>
          <a:p>
            <a:r>
              <a:rPr lang="ja-JP" altLang="ja-JP" dirty="0">
                <a:solidFill>
                  <a:schemeClr val="tx1"/>
                </a:solidFill>
              </a:rPr>
              <a:t>補助金の交付は、実際の支出を確認した後となりますので、事前に別途、資金を調達する必要があります。</a:t>
            </a:r>
            <a:r>
              <a:rPr lang="ja-JP" altLang="en-US" dirty="0">
                <a:solidFill>
                  <a:schemeClr val="tx1"/>
                </a:solidFill>
              </a:rPr>
              <a:t>　　</a:t>
            </a:r>
            <a:endParaRPr kumimoji="1" lang="ja-JP" altLang="en-US" dirty="0">
              <a:solidFill>
                <a:schemeClr val="tx1"/>
              </a:solidFill>
            </a:endParaRPr>
          </a:p>
        </p:txBody>
      </p:sp>
    </p:spTree>
    <p:extLst>
      <p:ext uri="{BB962C8B-B14F-4D97-AF65-F5344CB8AC3E}">
        <p14:creationId xmlns:p14="http://schemas.microsoft.com/office/powerpoint/2010/main" val="3006384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9241" y="209850"/>
            <a:ext cx="10515600" cy="1325563"/>
          </a:xfrm>
        </p:spPr>
        <p:txBody>
          <a:bodyPr/>
          <a:lstStyle/>
          <a:p>
            <a:r>
              <a:rPr lang="ja-JP" altLang="en-US" dirty="0"/>
              <a:t>５</a:t>
            </a:r>
            <a:r>
              <a:rPr lang="en-US" altLang="ja-JP" dirty="0"/>
              <a:t>.</a:t>
            </a:r>
            <a:r>
              <a:rPr lang="ja-JP" altLang="en-US" dirty="0"/>
              <a:t>　その他（任意）</a:t>
            </a:r>
            <a:endParaRPr kumimoji="1" lang="ja-JP" altLang="en-US" dirty="0"/>
          </a:p>
        </p:txBody>
      </p:sp>
      <p:sp>
        <p:nvSpPr>
          <p:cNvPr id="3" name="テキスト ボックス 2"/>
          <p:cNvSpPr txBox="1"/>
          <p:nvPr/>
        </p:nvSpPr>
        <p:spPr>
          <a:xfrm>
            <a:off x="329241" y="1350747"/>
            <a:ext cx="10515600" cy="369332"/>
          </a:xfrm>
          <a:prstGeom prst="rect">
            <a:avLst/>
          </a:prstGeom>
          <a:noFill/>
        </p:spPr>
        <p:txBody>
          <a:bodyPr wrap="square" rtlCol="0">
            <a:spAutoFit/>
          </a:bodyPr>
          <a:lstStyle/>
          <a:p>
            <a:r>
              <a:rPr lang="en-US" altLang="ja-JP" i="1" dirty="0"/>
              <a:t>※</a:t>
            </a:r>
            <a:r>
              <a:rPr lang="ja-JP" altLang="en-US" i="1" dirty="0"/>
              <a:t>ここまでに記載したこと以外で、特にアピールしたいことがあればご記入ください。</a:t>
            </a:r>
            <a:endParaRPr kumimoji="1" lang="ja-JP" altLang="en-US" dirty="0"/>
          </a:p>
        </p:txBody>
      </p:sp>
    </p:spTree>
    <p:extLst>
      <p:ext uri="{BB962C8B-B14F-4D97-AF65-F5344CB8AC3E}">
        <p14:creationId xmlns:p14="http://schemas.microsoft.com/office/powerpoint/2010/main" val="563008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１．企業概要</a:t>
            </a:r>
            <a:endParaRPr kumimoji="1" lang="ja-JP" altLang="en-US" dirty="0"/>
          </a:p>
        </p:txBody>
      </p:sp>
      <p:sp>
        <p:nvSpPr>
          <p:cNvPr id="3" name="テキスト ボックス 2"/>
          <p:cNvSpPr txBox="1"/>
          <p:nvPr/>
        </p:nvSpPr>
        <p:spPr>
          <a:xfrm>
            <a:off x="964842" y="1737837"/>
            <a:ext cx="10515600" cy="646331"/>
          </a:xfrm>
          <a:prstGeom prst="rect">
            <a:avLst/>
          </a:prstGeom>
          <a:noFill/>
        </p:spPr>
        <p:txBody>
          <a:bodyPr wrap="square" rtlCol="0">
            <a:spAutoFit/>
          </a:bodyPr>
          <a:lstStyle/>
          <a:p>
            <a:r>
              <a:rPr lang="en-US" altLang="ja-JP" i="1" dirty="0"/>
              <a:t>※</a:t>
            </a:r>
            <a:r>
              <a:rPr lang="ja-JP" altLang="ja-JP" i="1" dirty="0"/>
              <a:t>貴社の株主を持ち株数の多い順から記載してください。なお、株主が</a:t>
            </a:r>
            <a:r>
              <a:rPr lang="ja-JP" altLang="en-US" i="1" dirty="0"/>
              <a:t>９</a:t>
            </a:r>
            <a:r>
              <a:rPr lang="ja-JP" altLang="ja-JP" i="1" dirty="0"/>
              <a:t>名以上いる場合は、上位</a:t>
            </a:r>
            <a:r>
              <a:rPr lang="ja-JP" altLang="en-US" i="1" dirty="0"/>
              <a:t>７</a:t>
            </a:r>
            <a:r>
              <a:rPr lang="ja-JP" altLang="ja-JP" i="1" dirty="0"/>
              <a:t>名を記載し、それ以外を「その他」としてまとめて記入</a:t>
            </a:r>
            <a:r>
              <a:rPr lang="ja-JP" altLang="en-US" i="1" dirty="0"/>
              <a:t>して</a:t>
            </a:r>
            <a:r>
              <a:rPr lang="ja-JP" altLang="ja-JP" i="1" dirty="0"/>
              <a:t>ください。</a:t>
            </a:r>
          </a:p>
        </p:txBody>
      </p:sp>
      <p:sp>
        <p:nvSpPr>
          <p:cNvPr id="11" name="テキスト ボックス 10"/>
          <p:cNvSpPr txBox="1"/>
          <p:nvPr/>
        </p:nvSpPr>
        <p:spPr>
          <a:xfrm>
            <a:off x="838200" y="1382968"/>
            <a:ext cx="10515600" cy="369332"/>
          </a:xfrm>
          <a:prstGeom prst="rect">
            <a:avLst/>
          </a:prstGeom>
          <a:noFill/>
        </p:spPr>
        <p:txBody>
          <a:bodyPr wrap="square" rtlCol="0">
            <a:spAutoFit/>
          </a:bodyPr>
          <a:lstStyle/>
          <a:p>
            <a:r>
              <a:rPr lang="ja-JP" altLang="en-US" dirty="0"/>
              <a:t>（２）株主構成</a:t>
            </a:r>
            <a:endParaRPr lang="en-US" altLang="ja-JP" dirty="0"/>
          </a:p>
        </p:txBody>
      </p:sp>
      <p:graphicFrame>
        <p:nvGraphicFramePr>
          <p:cNvPr id="16" name="表 15"/>
          <p:cNvGraphicFramePr>
            <a:graphicFrameLocks noGrp="1"/>
          </p:cNvGraphicFramePr>
          <p:nvPr>
            <p:extLst>
              <p:ext uri="{D42A27DB-BD31-4B8C-83A1-F6EECF244321}">
                <p14:modId xmlns:p14="http://schemas.microsoft.com/office/powerpoint/2010/main" val="1847165566"/>
              </p:ext>
            </p:extLst>
          </p:nvPr>
        </p:nvGraphicFramePr>
        <p:xfrm>
          <a:off x="1197734" y="2647159"/>
          <a:ext cx="10599316" cy="3708400"/>
        </p:xfrm>
        <a:graphic>
          <a:graphicData uri="http://schemas.openxmlformats.org/drawingml/2006/table">
            <a:tbl>
              <a:tblPr firstRow="1" bandRow="1">
                <a:tableStyleId>{5C22544A-7EE6-4342-B048-85BDC9FD1C3A}</a:tableStyleId>
              </a:tblPr>
              <a:tblGrid>
                <a:gridCol w="3284114">
                  <a:extLst>
                    <a:ext uri="{9D8B030D-6E8A-4147-A177-3AD203B41FA5}">
                      <a16:colId xmlns:a16="http://schemas.microsoft.com/office/drawing/2014/main" val="3175460040"/>
                    </a:ext>
                  </a:extLst>
                </a:gridCol>
                <a:gridCol w="2099256">
                  <a:extLst>
                    <a:ext uri="{9D8B030D-6E8A-4147-A177-3AD203B41FA5}">
                      <a16:colId xmlns:a16="http://schemas.microsoft.com/office/drawing/2014/main" val="1576339805"/>
                    </a:ext>
                  </a:extLst>
                </a:gridCol>
                <a:gridCol w="2060620">
                  <a:extLst>
                    <a:ext uri="{9D8B030D-6E8A-4147-A177-3AD203B41FA5}">
                      <a16:colId xmlns:a16="http://schemas.microsoft.com/office/drawing/2014/main" val="796031645"/>
                    </a:ext>
                  </a:extLst>
                </a:gridCol>
                <a:gridCol w="3155326">
                  <a:extLst>
                    <a:ext uri="{9D8B030D-6E8A-4147-A177-3AD203B41FA5}">
                      <a16:colId xmlns:a16="http://schemas.microsoft.com/office/drawing/2014/main" val="2998454683"/>
                    </a:ext>
                  </a:extLst>
                </a:gridCol>
              </a:tblGrid>
              <a:tr h="370840">
                <a:tc>
                  <a:txBody>
                    <a:bodyPr/>
                    <a:lstStyle/>
                    <a:p>
                      <a:pPr algn="ctr"/>
                      <a:r>
                        <a:rPr kumimoji="1" lang="ja-JP" altLang="en-US" dirty="0">
                          <a:solidFill>
                            <a:schemeClr val="tx1"/>
                          </a:solidFill>
                        </a:rPr>
                        <a:t>株主名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持株数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シェア（％）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関係性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32922197"/>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485438"/>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8585805"/>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3345660"/>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0251542"/>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1963703"/>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3928179"/>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2849638"/>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5303090"/>
                  </a:ext>
                </a:extLst>
              </a:tr>
              <a:tr h="370840">
                <a:tc>
                  <a:txBody>
                    <a:bodyPr/>
                    <a:lstStyle/>
                    <a:p>
                      <a:pPr algn="r"/>
                      <a:r>
                        <a:rPr kumimoji="1" lang="ja-JP" altLang="en-US" b="1" dirty="0">
                          <a:solidFill>
                            <a:schemeClr val="tx1"/>
                          </a:solidFill>
                        </a:rPr>
                        <a:t>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159146"/>
                  </a:ext>
                </a:extLst>
              </a:tr>
            </a:tbl>
          </a:graphicData>
        </a:graphic>
      </p:graphicFrame>
    </p:spTree>
    <p:extLst>
      <p:ext uri="{BB962C8B-B14F-4D97-AF65-F5344CB8AC3E}">
        <p14:creationId xmlns:p14="http://schemas.microsoft.com/office/powerpoint/2010/main" val="124519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6494" y="270235"/>
            <a:ext cx="10515600" cy="1325563"/>
          </a:xfrm>
        </p:spPr>
        <p:txBody>
          <a:bodyPr/>
          <a:lstStyle/>
          <a:p>
            <a:r>
              <a:rPr lang="ja-JP" altLang="en-US" dirty="0"/>
              <a:t>１．企業概要</a:t>
            </a:r>
            <a:endParaRPr kumimoji="1" lang="ja-JP" altLang="en-US" dirty="0"/>
          </a:p>
        </p:txBody>
      </p:sp>
      <p:sp>
        <p:nvSpPr>
          <p:cNvPr id="9" name="テキスト ボックス 8"/>
          <p:cNvSpPr txBox="1"/>
          <p:nvPr/>
        </p:nvSpPr>
        <p:spPr>
          <a:xfrm>
            <a:off x="346494" y="1272632"/>
            <a:ext cx="11169770" cy="369332"/>
          </a:xfrm>
          <a:prstGeom prst="rect">
            <a:avLst/>
          </a:prstGeom>
          <a:noFill/>
        </p:spPr>
        <p:txBody>
          <a:bodyPr wrap="square" rtlCol="0">
            <a:spAutoFit/>
          </a:bodyPr>
          <a:lstStyle/>
          <a:p>
            <a:r>
              <a:rPr lang="ja-JP" altLang="en-US" dirty="0"/>
              <a:t>（３）公的支援制度の活用状況や福岡市施策の活用、産学連携状況等（該当ある場合のみ記載）</a:t>
            </a:r>
            <a:endParaRPr lang="en-US" altLang="ja-JP" dirty="0"/>
          </a:p>
        </p:txBody>
      </p:sp>
    </p:spTree>
    <p:extLst>
      <p:ext uri="{BB962C8B-B14F-4D97-AF65-F5344CB8AC3E}">
        <p14:creationId xmlns:p14="http://schemas.microsoft.com/office/powerpoint/2010/main" val="2629204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7868" y="244356"/>
            <a:ext cx="10515600" cy="1325563"/>
          </a:xfrm>
        </p:spPr>
        <p:txBody>
          <a:bodyPr/>
          <a:lstStyle/>
          <a:p>
            <a:r>
              <a:rPr lang="ja-JP" altLang="en-US" dirty="0"/>
              <a:t>１．企業概要</a:t>
            </a:r>
            <a:endParaRPr kumimoji="1" lang="ja-JP" altLang="en-US" dirty="0"/>
          </a:p>
        </p:txBody>
      </p:sp>
      <p:sp>
        <p:nvSpPr>
          <p:cNvPr id="9" name="テキスト ボックス 8"/>
          <p:cNvSpPr txBox="1"/>
          <p:nvPr/>
        </p:nvSpPr>
        <p:spPr>
          <a:xfrm>
            <a:off x="337868" y="1262199"/>
            <a:ext cx="10515600" cy="369332"/>
          </a:xfrm>
          <a:prstGeom prst="rect">
            <a:avLst/>
          </a:prstGeom>
          <a:noFill/>
        </p:spPr>
        <p:txBody>
          <a:bodyPr wrap="square" rtlCol="0">
            <a:spAutoFit/>
          </a:bodyPr>
          <a:lstStyle/>
          <a:p>
            <a:r>
              <a:rPr lang="ja-JP" altLang="en-US" dirty="0"/>
              <a:t>（４）チームメンバー</a:t>
            </a:r>
            <a:endParaRPr lang="en-US" altLang="ja-JP" dirty="0"/>
          </a:p>
        </p:txBody>
      </p:sp>
      <p:sp>
        <p:nvSpPr>
          <p:cNvPr id="6" name="テキスト ボックス 5"/>
          <p:cNvSpPr txBox="1"/>
          <p:nvPr/>
        </p:nvSpPr>
        <p:spPr>
          <a:xfrm>
            <a:off x="467260" y="1652667"/>
            <a:ext cx="11196000" cy="646331"/>
          </a:xfrm>
          <a:prstGeom prst="rect">
            <a:avLst/>
          </a:prstGeom>
          <a:noFill/>
        </p:spPr>
        <p:txBody>
          <a:bodyPr wrap="square" rtlCol="0">
            <a:spAutoFit/>
          </a:bodyPr>
          <a:lstStyle/>
          <a:p>
            <a:r>
              <a:rPr lang="en-US" altLang="ja-JP" i="1" dirty="0"/>
              <a:t>※</a:t>
            </a:r>
            <a:r>
              <a:rPr lang="ja-JP" altLang="en-US" i="1" dirty="0"/>
              <a:t>申請者、申請者以外の</a:t>
            </a:r>
            <a:r>
              <a:rPr lang="ja-JP" altLang="ja-JP" i="1" dirty="0"/>
              <a:t>役員等のチームメンバーのバックグラウンド（</a:t>
            </a:r>
            <a:r>
              <a:rPr lang="ja-JP" altLang="en-US" i="1" dirty="0"/>
              <a:t>職歴</a:t>
            </a:r>
            <a:r>
              <a:rPr lang="ja-JP" altLang="ja-JP" i="1" dirty="0"/>
              <a:t>・研究歴・人脈</a:t>
            </a:r>
            <a:r>
              <a:rPr lang="ja-JP" altLang="en-US" i="1" dirty="0"/>
              <a:t>など</a:t>
            </a:r>
            <a:r>
              <a:rPr lang="ja-JP" altLang="ja-JP" i="1" dirty="0"/>
              <a:t>）</a:t>
            </a:r>
            <a:r>
              <a:rPr lang="ja-JP" altLang="en-US" i="1" dirty="0"/>
              <a:t>や</a:t>
            </a:r>
            <a:endParaRPr lang="en-US" altLang="ja-JP" i="1" dirty="0"/>
          </a:p>
          <a:p>
            <a:r>
              <a:rPr lang="ja-JP" altLang="en-US" i="1" dirty="0"/>
              <a:t>　担う役割</a:t>
            </a:r>
            <a:r>
              <a:rPr lang="ja-JP" altLang="ja-JP" i="1" dirty="0"/>
              <a:t>について</a:t>
            </a:r>
            <a:r>
              <a:rPr lang="ja-JP" altLang="en-US" i="1" dirty="0"/>
              <a:t>記載して</a:t>
            </a:r>
            <a:r>
              <a:rPr lang="ja-JP" altLang="ja-JP" i="1" dirty="0"/>
              <a:t>ください。</a:t>
            </a:r>
            <a:endParaRPr kumimoji="1" lang="ja-JP" altLang="en-US" dirty="0"/>
          </a:p>
        </p:txBody>
      </p:sp>
    </p:spTree>
    <p:extLst>
      <p:ext uri="{BB962C8B-B14F-4D97-AF65-F5344CB8AC3E}">
        <p14:creationId xmlns:p14="http://schemas.microsoft.com/office/powerpoint/2010/main" val="4006074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0230" y="166717"/>
            <a:ext cx="10515600" cy="1325563"/>
          </a:xfrm>
        </p:spPr>
        <p:txBody>
          <a:bodyPr/>
          <a:lstStyle/>
          <a:p>
            <a:r>
              <a:rPr lang="ja-JP" altLang="en-US" dirty="0"/>
              <a:t>１．企業概要</a:t>
            </a:r>
            <a:endParaRPr kumimoji="1" lang="ja-JP" altLang="en-US" dirty="0"/>
          </a:p>
        </p:txBody>
      </p:sp>
      <p:sp>
        <p:nvSpPr>
          <p:cNvPr id="9" name="テキスト ボックス 8"/>
          <p:cNvSpPr txBox="1"/>
          <p:nvPr/>
        </p:nvSpPr>
        <p:spPr>
          <a:xfrm>
            <a:off x="260230" y="1184560"/>
            <a:ext cx="10515600" cy="369332"/>
          </a:xfrm>
          <a:prstGeom prst="rect">
            <a:avLst/>
          </a:prstGeom>
          <a:noFill/>
        </p:spPr>
        <p:txBody>
          <a:bodyPr wrap="square" rtlCol="0">
            <a:spAutoFit/>
          </a:bodyPr>
          <a:lstStyle/>
          <a:p>
            <a:r>
              <a:rPr lang="ja-JP" altLang="en-US" dirty="0"/>
              <a:t>（５）起業の背景</a:t>
            </a:r>
            <a:endParaRPr lang="en-US" altLang="ja-JP" dirty="0"/>
          </a:p>
        </p:txBody>
      </p:sp>
      <p:sp>
        <p:nvSpPr>
          <p:cNvPr id="7" name="テキスト ボックス 6"/>
          <p:cNvSpPr txBox="1"/>
          <p:nvPr/>
        </p:nvSpPr>
        <p:spPr>
          <a:xfrm>
            <a:off x="389622" y="1575028"/>
            <a:ext cx="11196000" cy="369332"/>
          </a:xfrm>
          <a:prstGeom prst="rect">
            <a:avLst/>
          </a:prstGeom>
          <a:noFill/>
        </p:spPr>
        <p:txBody>
          <a:bodyPr wrap="square" rtlCol="0">
            <a:spAutoFit/>
          </a:bodyPr>
          <a:lstStyle/>
          <a:p>
            <a:r>
              <a:rPr lang="en-US" altLang="ja-JP" i="1" dirty="0"/>
              <a:t>※</a:t>
            </a:r>
            <a:r>
              <a:rPr lang="ja-JP" altLang="en-US" i="1" dirty="0"/>
              <a:t>起業への思い、事業で解決すべき社会的課題・ニーズについて記載ください。</a:t>
            </a:r>
          </a:p>
        </p:txBody>
      </p:sp>
    </p:spTree>
    <p:extLst>
      <p:ext uri="{BB962C8B-B14F-4D97-AF65-F5344CB8AC3E}">
        <p14:creationId xmlns:p14="http://schemas.microsoft.com/office/powerpoint/2010/main" val="3694383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3234" y="140966"/>
            <a:ext cx="10515600" cy="1325563"/>
          </a:xfrm>
        </p:spPr>
        <p:txBody>
          <a:bodyPr/>
          <a:lstStyle/>
          <a:p>
            <a:r>
              <a:rPr lang="ja-JP" altLang="en-US" dirty="0"/>
              <a:t>２．事業内容</a:t>
            </a:r>
            <a:endParaRPr kumimoji="1" lang="ja-JP" altLang="en-US" dirty="0"/>
          </a:p>
        </p:txBody>
      </p:sp>
      <p:sp>
        <p:nvSpPr>
          <p:cNvPr id="4" name="テキスト ボックス 3">
            <a:extLst>
              <a:ext uri="{FF2B5EF4-FFF2-40B4-BE49-F238E27FC236}">
                <a16:creationId xmlns:a16="http://schemas.microsoft.com/office/drawing/2014/main" id="{8A4601B3-7AA9-C539-34B6-55ADFF9632A2}"/>
              </a:ext>
            </a:extLst>
          </p:cNvPr>
          <p:cNvSpPr txBox="1"/>
          <p:nvPr/>
        </p:nvSpPr>
        <p:spPr>
          <a:xfrm>
            <a:off x="243234" y="1281863"/>
            <a:ext cx="10515600" cy="369332"/>
          </a:xfrm>
          <a:prstGeom prst="rect">
            <a:avLst/>
          </a:prstGeom>
          <a:noFill/>
        </p:spPr>
        <p:txBody>
          <a:bodyPr wrap="square" rtlCol="0">
            <a:spAutoFit/>
          </a:bodyPr>
          <a:lstStyle/>
          <a:p>
            <a:r>
              <a:rPr lang="ja-JP" altLang="en-US" dirty="0"/>
              <a:t>（１）</a:t>
            </a:r>
            <a:r>
              <a:rPr lang="ja-JP" altLang="ja-JP" dirty="0"/>
              <a:t>事業</a:t>
            </a:r>
            <a:r>
              <a:rPr lang="ja-JP" altLang="en-US" dirty="0"/>
              <a:t>概要</a:t>
            </a:r>
            <a:r>
              <a:rPr lang="ja-JP" altLang="ja-JP" dirty="0"/>
              <a:t>、提供する製品やサービス</a:t>
            </a:r>
            <a:r>
              <a:rPr lang="ja-JP" altLang="en-US" dirty="0"/>
              <a:t>（開発中含む）</a:t>
            </a:r>
            <a:endParaRPr kumimoji="1" lang="ja-JP" altLang="en-US" dirty="0"/>
          </a:p>
        </p:txBody>
      </p:sp>
    </p:spTree>
    <p:extLst>
      <p:ext uri="{BB962C8B-B14F-4D97-AF65-F5344CB8AC3E}">
        <p14:creationId xmlns:p14="http://schemas.microsoft.com/office/powerpoint/2010/main" val="906488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2146" y="105818"/>
            <a:ext cx="10515600" cy="1325563"/>
          </a:xfrm>
        </p:spPr>
        <p:txBody>
          <a:bodyPr/>
          <a:lstStyle/>
          <a:p>
            <a:r>
              <a:rPr lang="ja-JP" altLang="en-US" dirty="0"/>
              <a:t>２．事業内容</a:t>
            </a:r>
            <a:endParaRPr kumimoji="1" lang="ja-JP" altLang="en-US" dirty="0"/>
          </a:p>
        </p:txBody>
      </p:sp>
      <p:sp>
        <p:nvSpPr>
          <p:cNvPr id="3" name="テキスト ボックス 2"/>
          <p:cNvSpPr txBox="1"/>
          <p:nvPr/>
        </p:nvSpPr>
        <p:spPr>
          <a:xfrm>
            <a:off x="292146" y="1208079"/>
            <a:ext cx="10611117" cy="646331"/>
          </a:xfrm>
          <a:prstGeom prst="rect">
            <a:avLst/>
          </a:prstGeom>
          <a:noFill/>
        </p:spPr>
        <p:txBody>
          <a:bodyPr wrap="square" rtlCol="0">
            <a:spAutoFit/>
          </a:bodyPr>
          <a:lstStyle/>
          <a:p>
            <a:r>
              <a:rPr lang="ja-JP" altLang="en-US" dirty="0"/>
              <a:t>（２）コア技術</a:t>
            </a:r>
            <a:endParaRPr lang="en-US" altLang="ja-JP" dirty="0"/>
          </a:p>
          <a:p>
            <a:endParaRPr kumimoji="1" lang="ja-JP" altLang="en-US" dirty="0"/>
          </a:p>
        </p:txBody>
      </p:sp>
    </p:spTree>
    <p:extLst>
      <p:ext uri="{BB962C8B-B14F-4D97-AF65-F5344CB8AC3E}">
        <p14:creationId xmlns:p14="http://schemas.microsoft.com/office/powerpoint/2010/main" val="210504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2978" y="218476"/>
            <a:ext cx="10515600" cy="1325563"/>
          </a:xfrm>
        </p:spPr>
        <p:txBody>
          <a:bodyPr/>
          <a:lstStyle/>
          <a:p>
            <a:r>
              <a:rPr lang="ja-JP" altLang="en-US" dirty="0"/>
              <a:t>２．事業内容</a:t>
            </a:r>
            <a:endParaRPr kumimoji="1" lang="ja-JP" altLang="en-US" dirty="0"/>
          </a:p>
        </p:txBody>
      </p:sp>
      <p:sp>
        <p:nvSpPr>
          <p:cNvPr id="4" name="テキスト ボックス 3"/>
          <p:cNvSpPr txBox="1"/>
          <p:nvPr/>
        </p:nvSpPr>
        <p:spPr>
          <a:xfrm>
            <a:off x="242978" y="1359373"/>
            <a:ext cx="10515600" cy="646331"/>
          </a:xfrm>
          <a:prstGeom prst="rect">
            <a:avLst/>
          </a:prstGeom>
          <a:noFill/>
        </p:spPr>
        <p:txBody>
          <a:bodyPr wrap="square" rtlCol="0">
            <a:spAutoFit/>
          </a:bodyPr>
          <a:lstStyle/>
          <a:p>
            <a:r>
              <a:rPr lang="ja-JP" altLang="en-US" dirty="0"/>
              <a:t>（３）類似事業や従来事業の現状</a:t>
            </a:r>
            <a:endParaRPr lang="en-US" altLang="ja-JP" dirty="0"/>
          </a:p>
          <a:p>
            <a:r>
              <a:rPr lang="ja-JP" altLang="en-US" i="1" dirty="0"/>
              <a:t>　</a:t>
            </a:r>
            <a:r>
              <a:rPr lang="en-US" altLang="ja-JP" i="1" dirty="0"/>
              <a:t>※</a:t>
            </a:r>
            <a:r>
              <a:rPr lang="ja-JP" altLang="en-US" i="1" dirty="0"/>
              <a:t>類似事業や従来事業の現状について、抱えている課題や問題点を踏まえ記載してください。</a:t>
            </a:r>
            <a:endParaRPr kumimoji="1" lang="ja-JP" altLang="en-US" i="1" dirty="0"/>
          </a:p>
        </p:txBody>
      </p:sp>
    </p:spTree>
    <p:extLst>
      <p:ext uri="{BB962C8B-B14F-4D97-AF65-F5344CB8AC3E}">
        <p14:creationId xmlns:p14="http://schemas.microsoft.com/office/powerpoint/2010/main" val="35788017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778</TotalTime>
  <Words>934</Words>
  <Application>Microsoft Office PowerPoint</Application>
  <PresentationFormat>ワイド画面</PresentationFormat>
  <Paragraphs>109</Paragraphs>
  <Slides>21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21</vt:i4>
      </vt:variant>
    </vt:vector>
  </HeadingPairs>
  <TitlesOfParts>
    <vt:vector size="25" baseType="lpstr">
      <vt:lpstr>游ゴシック</vt:lpstr>
      <vt:lpstr>游ゴシック Light</vt:lpstr>
      <vt:lpstr>Arial</vt:lpstr>
      <vt:lpstr>Office テーマ</vt:lpstr>
      <vt:lpstr>福岡市研究開発型スタートアップ 成長支援事業（Bコース）</vt:lpstr>
      <vt:lpstr>１．企業概要</vt:lpstr>
      <vt:lpstr>１．企業概要</vt:lpstr>
      <vt:lpstr>１．企業概要</vt:lpstr>
      <vt:lpstr>１．企業概要</vt:lpstr>
      <vt:lpstr>１．企業概要</vt:lpstr>
      <vt:lpstr>２．事業内容</vt:lpstr>
      <vt:lpstr>２．事業内容</vt:lpstr>
      <vt:lpstr>２．事業内容</vt:lpstr>
      <vt:lpstr>２．事業内容</vt:lpstr>
      <vt:lpstr>２．事業内容</vt:lpstr>
      <vt:lpstr>２．事業内容</vt:lpstr>
      <vt:lpstr>２．事業内容</vt:lpstr>
      <vt:lpstr>２．事業内容</vt:lpstr>
      <vt:lpstr>２．事業内容</vt:lpstr>
      <vt:lpstr>３．今後の事業計画</vt:lpstr>
      <vt:lpstr>３．今後の事業計画</vt:lpstr>
      <vt:lpstr>３．今後の事業計画</vt:lpstr>
      <vt:lpstr>３．今後の事業計画</vt:lpstr>
      <vt:lpstr>４．補助対象経費収支予算</vt:lpstr>
      <vt:lpstr>５.　その他（任意）</vt:lpstr>
    </vt:vector>
  </TitlesOfParts>
  <Company>福岡市役所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福岡市 研究開発型スタートアップ 成長支援事業</dc:title>
  <dc:creator>FINE_User</dc:creator>
  <cp:lastModifiedBy>清森　慶祐</cp:lastModifiedBy>
  <cp:revision>73</cp:revision>
  <cp:lastPrinted>2023-02-10T05:57:57Z</cp:lastPrinted>
  <dcterms:created xsi:type="dcterms:W3CDTF">2020-07-06T04:18:04Z</dcterms:created>
  <dcterms:modified xsi:type="dcterms:W3CDTF">2025-08-16T13:04:44Z</dcterms:modified>
</cp:coreProperties>
</file>