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311" r:id="rId2"/>
    <p:sldId id="278" r:id="rId3"/>
    <p:sldId id="315" r:id="rId4"/>
    <p:sldId id="308" r:id="rId5"/>
    <p:sldId id="282" r:id="rId6"/>
    <p:sldId id="316" r:id="rId7"/>
    <p:sldId id="317" r:id="rId8"/>
    <p:sldId id="318" r:id="rId9"/>
    <p:sldId id="319" r:id="rId10"/>
    <p:sldId id="289" r:id="rId11"/>
    <p:sldId id="321" r:id="rId12"/>
    <p:sldId id="320" r:id="rId13"/>
    <p:sldId id="322" r:id="rId1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5050"/>
    <a:srgbClr val="FF7C80"/>
    <a:srgbClr val="CBCBCB"/>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79" autoAdjust="0"/>
    <p:restoredTop sz="94660"/>
  </p:normalViewPr>
  <p:slideViewPr>
    <p:cSldViewPr snapToGrid="0" showGuides="1">
      <p:cViewPr varScale="1">
        <p:scale>
          <a:sx n="70" d="100"/>
          <a:sy n="70" d="100"/>
        </p:scale>
        <p:origin x="648" y="54"/>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B07C917D-D306-4B70-A957-41C91B2EED20}" type="datetimeFigureOut">
              <a:rPr kumimoji="1" lang="ja-JP" altLang="en-US" smtClean="0"/>
              <a:t>2025/8/6</a:t>
            </a:fld>
            <a:endParaRPr kumimoji="1" lang="ja-JP" altLang="en-US"/>
          </a:p>
        </p:txBody>
      </p:sp>
      <p:sp>
        <p:nvSpPr>
          <p:cNvPr id="4" name="フッター プレースホルダー 3"/>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35D0CD6E-DAFF-475D-A8FD-4B9F0A07B443}" type="slidenum">
              <a:rPr kumimoji="1" lang="ja-JP" altLang="en-US" smtClean="0"/>
              <a:t>‹#›</a:t>
            </a:fld>
            <a:endParaRPr kumimoji="1" lang="ja-JP" altLang="en-US"/>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9925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856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113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4153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424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391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339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8268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45555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7208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2025/8/6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031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4B284-BDCC-4865-9B58-9DEEC07A18BD}" type="datetimeFigureOut">
              <a:rPr kumimoji="1" lang="ja-JP" altLang="en-US" smtClean="0"/>
              <a:t>2025/8/6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19077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736964"/>
            <a:ext cx="9144000" cy="704250"/>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令和７年度 福岡市 ステップアップ助成事業</a:t>
            </a:r>
          </a:p>
        </p:txBody>
      </p:sp>
      <p:sp>
        <p:nvSpPr>
          <p:cNvPr id="4" name="サブタイトル 2"/>
          <p:cNvSpPr txBox="1">
            <a:spLocks/>
          </p:cNvSpPr>
          <p:nvPr/>
        </p:nvSpPr>
        <p:spPr>
          <a:xfrm>
            <a:off x="1760467" y="4597364"/>
            <a:ext cx="8671066" cy="2075145"/>
          </a:xfrm>
          <a:prstGeom prst="rect">
            <a:avLst/>
          </a:prstGeom>
          <a:solidFill>
            <a:schemeClr val="accent1">
              <a:lumMod val="20000"/>
              <a:lumOff val="80000"/>
            </a:schemeClr>
          </a:solid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pPr>
            <a:r>
              <a:rPr lang="en-US" altLang="ja-JP" sz="1400" i="1" dirty="0">
                <a:latin typeface="BIZ UDPゴシック" panose="020B0400000000000000" pitchFamily="50" charset="-128"/>
                <a:ea typeface="BIZ UDPゴシック" panose="020B0400000000000000" pitchFamily="50" charset="-128"/>
              </a:rPr>
              <a:t>【</a:t>
            </a:r>
            <a:r>
              <a:rPr lang="ja-JP" altLang="en-US" sz="1400" i="1" dirty="0">
                <a:latin typeface="BIZ UDPゴシック" panose="020B0400000000000000" pitchFamily="50" charset="-128"/>
                <a:ea typeface="BIZ UDPゴシック" panose="020B0400000000000000" pitchFamily="50" charset="-128"/>
              </a:rPr>
              <a:t>記載上の注意</a:t>
            </a:r>
            <a:r>
              <a:rPr lang="en-US" altLang="ja-JP" sz="1400" i="1" dirty="0">
                <a:latin typeface="BIZ UDPゴシック" panose="020B0400000000000000" pitchFamily="50" charset="-128"/>
                <a:ea typeface="BIZ UDPゴシック" panose="020B0400000000000000" pitchFamily="50" charset="-128"/>
              </a:rPr>
              <a:t>】</a:t>
            </a:r>
            <a:r>
              <a:rPr lang="ja-JP" altLang="en-US" sz="1400" i="1" dirty="0">
                <a:latin typeface="BIZ UDPゴシック" panose="020B0400000000000000" pitchFamily="50" charset="-128"/>
                <a:ea typeface="BIZ UDPゴシック" panose="020B0400000000000000" pitchFamily="50" charset="-128"/>
              </a:rPr>
              <a:t>　</a:t>
            </a:r>
            <a:r>
              <a:rPr lang="en-US" altLang="ja-JP" sz="1400" i="1" dirty="0">
                <a:latin typeface="BIZ UDPゴシック" panose="020B0400000000000000" pitchFamily="50" charset="-128"/>
                <a:ea typeface="BIZ UDPゴシック" panose="020B0400000000000000" pitchFamily="50" charset="-128"/>
              </a:rPr>
              <a:t>※</a:t>
            </a:r>
            <a:r>
              <a:rPr lang="ja-JP" altLang="en-US" sz="1400" i="1" dirty="0">
                <a:latin typeface="BIZ UDPゴシック" panose="020B0400000000000000" pitchFamily="50" charset="-128"/>
                <a:ea typeface="BIZ UDPゴシック" panose="020B0400000000000000" pitchFamily="50" charset="-128"/>
              </a:rPr>
              <a:t>本注意書きは削除可。</a:t>
            </a:r>
            <a:endParaRPr lang="en-US" altLang="ja-JP" sz="1400" i="1" dirty="0">
              <a:latin typeface="BIZ UDPゴシック" panose="020B0400000000000000" pitchFamily="50" charset="-128"/>
              <a:ea typeface="BIZ UDPゴシック" panose="020B0400000000000000" pitchFamily="50" charset="-128"/>
            </a:endParaRPr>
          </a:p>
          <a:p>
            <a:pPr algn="l">
              <a:lnSpc>
                <a:spcPct val="100000"/>
              </a:lnSpc>
            </a:pPr>
            <a:endParaRPr lang="en-US" altLang="ja-JP" sz="1400" i="1" dirty="0">
              <a:latin typeface="BIZ UDPゴシック" panose="020B0400000000000000" pitchFamily="50" charset="-128"/>
              <a:ea typeface="BIZ UDPゴシック" panose="020B0400000000000000" pitchFamily="50" charset="-128"/>
            </a:endParaRPr>
          </a:p>
          <a:p>
            <a:pPr algn="l">
              <a:lnSpc>
                <a:spcPct val="100000"/>
              </a:lnSpc>
            </a:pPr>
            <a:r>
              <a:rPr lang="ja-JP" altLang="en-US" sz="1400" dirty="0">
                <a:latin typeface="BIZ UDPゴシック" panose="020B0400000000000000" pitchFamily="50" charset="-128"/>
                <a:ea typeface="BIZ UDPゴシック" panose="020B0400000000000000" pitchFamily="50" charset="-128"/>
              </a:rPr>
              <a:t>●</a:t>
            </a:r>
            <a:r>
              <a:rPr lang="ja-JP" altLang="en-US" sz="1400" u="sng" dirty="0">
                <a:latin typeface="BIZ UDPゴシック" panose="020B0400000000000000" pitchFamily="50" charset="-128"/>
                <a:ea typeface="BIZ UDPゴシック" panose="020B0400000000000000" pitchFamily="50" charset="-128"/>
              </a:rPr>
              <a:t>事業計画書を作成する際は、必ずホームページに掲載する「よくある</a:t>
            </a:r>
            <a:r>
              <a:rPr lang="en-US" altLang="ja-JP" sz="1400" u="sng" dirty="0">
                <a:latin typeface="BIZ UDPゴシック" panose="020B0400000000000000" pitchFamily="50" charset="-128"/>
                <a:ea typeface="BIZ UDPゴシック" panose="020B0400000000000000" pitchFamily="50" charset="-128"/>
              </a:rPr>
              <a:t>Q</a:t>
            </a:r>
            <a:r>
              <a:rPr lang="ja-JP" altLang="en-US" sz="1400" u="sng" dirty="0">
                <a:latin typeface="BIZ UDPゴシック" panose="020B0400000000000000" pitchFamily="50" charset="-128"/>
                <a:ea typeface="BIZ UDPゴシック" panose="020B0400000000000000" pitchFamily="50" charset="-128"/>
              </a:rPr>
              <a:t>＆</a:t>
            </a:r>
            <a:r>
              <a:rPr lang="en-US" altLang="ja-JP" sz="1400" u="sng" dirty="0">
                <a:latin typeface="BIZ UDPゴシック" panose="020B0400000000000000" pitchFamily="50" charset="-128"/>
                <a:ea typeface="BIZ UDPゴシック" panose="020B0400000000000000" pitchFamily="50" charset="-128"/>
              </a:rPr>
              <a:t>A</a:t>
            </a:r>
            <a:r>
              <a:rPr lang="ja-JP" altLang="en-US" sz="1400" u="sng" dirty="0">
                <a:latin typeface="BIZ UDPゴシック" panose="020B0400000000000000" pitchFamily="50" charset="-128"/>
                <a:ea typeface="BIZ UDPゴシック" panose="020B0400000000000000" pitchFamily="50" charset="-128"/>
              </a:rPr>
              <a:t>」をお読みください。</a:t>
            </a:r>
            <a:endParaRPr lang="en-US" altLang="ja-JP" sz="1400" u="sng" dirty="0">
              <a:latin typeface="BIZ UDPゴシック" panose="020B0400000000000000" pitchFamily="50" charset="-128"/>
              <a:ea typeface="BIZ UDPゴシック" panose="020B0400000000000000" pitchFamily="50" charset="-128"/>
            </a:endParaRPr>
          </a:p>
          <a:p>
            <a:pPr algn="l">
              <a:lnSpc>
                <a:spcPct val="100000"/>
              </a:lnSpc>
            </a:pPr>
            <a:r>
              <a:rPr lang="ja-JP" altLang="en-US" sz="1400" dirty="0">
                <a:latin typeface="BIZ UDPゴシック" panose="020B0400000000000000" pitchFamily="50" charset="-128"/>
                <a:ea typeface="BIZ UDPゴシック" panose="020B0400000000000000" pitchFamily="50" charset="-128"/>
              </a:rPr>
              <a:t>●本事業計画書をもとに、書類審査、プレゼンテーション審査を行います。</a:t>
            </a:r>
            <a:endParaRPr lang="en-US" altLang="ja-JP" sz="1400" dirty="0">
              <a:latin typeface="BIZ UDPゴシック" panose="020B0400000000000000" pitchFamily="50" charset="-128"/>
              <a:ea typeface="BIZ UDPゴシック" panose="020B0400000000000000" pitchFamily="50" charset="-128"/>
            </a:endParaRPr>
          </a:p>
          <a:p>
            <a:pPr algn="l">
              <a:lnSpc>
                <a:spcPct val="100000"/>
              </a:lnSpc>
            </a:pPr>
            <a:r>
              <a:rPr lang="ja-JP" altLang="en-US" sz="1400" dirty="0">
                <a:latin typeface="BIZ UDPゴシック" panose="020B0400000000000000" pitchFamily="50" charset="-128"/>
                <a:ea typeface="BIZ UDPゴシック" panose="020B0400000000000000" pitchFamily="50" charset="-128"/>
              </a:rPr>
              <a:t>　　様式は適宜、ページ数（最大</a:t>
            </a:r>
            <a:r>
              <a:rPr lang="en-US" altLang="ja-JP" sz="1400" dirty="0">
                <a:latin typeface="BIZ UDPゴシック" panose="020B0400000000000000" pitchFamily="50" charset="-128"/>
                <a:ea typeface="BIZ UDPゴシック" panose="020B0400000000000000" pitchFamily="50" charset="-128"/>
              </a:rPr>
              <a:t>20</a:t>
            </a:r>
            <a:r>
              <a:rPr lang="ja-JP" altLang="en-US" sz="1400" dirty="0">
                <a:latin typeface="BIZ UDPゴシック" panose="020B0400000000000000" pitchFamily="50" charset="-128"/>
                <a:ea typeface="BIZ UDPゴシック" panose="020B0400000000000000" pitchFamily="50" charset="-128"/>
              </a:rPr>
              <a:t>ページ程度）、レイアウト等を変更して構いません。</a:t>
            </a:r>
            <a:endParaRPr lang="en-US" altLang="ja-JP" sz="14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7634377" y="74781"/>
            <a:ext cx="4287329" cy="338554"/>
          </a:xfrm>
          <a:prstGeom prst="rect">
            <a:avLst/>
          </a:prstGeom>
          <a:noFill/>
        </p:spPr>
        <p:txBody>
          <a:bodyPr wrap="square" rtlCol="0">
            <a:spAutoFit/>
          </a:bodyPr>
          <a:lstStyle/>
          <a:p>
            <a:pPr algn="r"/>
            <a:r>
              <a:rPr kumimoji="1" lang="ja-JP" altLang="en-US" sz="1600" dirty="0">
                <a:latin typeface="BIZ UDPゴシック" panose="020B0400000000000000" pitchFamily="50" charset="-128"/>
                <a:ea typeface="BIZ UDPゴシック" panose="020B0400000000000000" pitchFamily="50" charset="-128"/>
              </a:rPr>
              <a:t>別紙１　事業計画書</a:t>
            </a:r>
          </a:p>
        </p:txBody>
      </p:sp>
      <p:graphicFrame>
        <p:nvGraphicFramePr>
          <p:cNvPr id="11" name="表 10"/>
          <p:cNvGraphicFramePr>
            <a:graphicFrameLocks noGrp="1"/>
          </p:cNvGraphicFramePr>
          <p:nvPr>
            <p:extLst>
              <p:ext uri="{D42A27DB-BD31-4B8C-83A1-F6EECF244321}">
                <p14:modId xmlns:p14="http://schemas.microsoft.com/office/powerpoint/2010/main" val="678699769"/>
              </p:ext>
            </p:extLst>
          </p:nvPr>
        </p:nvGraphicFramePr>
        <p:xfrm>
          <a:off x="782694" y="1907061"/>
          <a:ext cx="10395300" cy="2091120"/>
        </p:xfrm>
        <a:graphic>
          <a:graphicData uri="http://schemas.openxmlformats.org/drawingml/2006/table">
            <a:tbl>
              <a:tblPr firstRow="1" bandRow="1">
                <a:tableStyleId>{5940675A-B579-460E-94D1-54222C63F5DA}</a:tableStyleId>
              </a:tblPr>
              <a:tblGrid>
                <a:gridCol w="1494341">
                  <a:extLst>
                    <a:ext uri="{9D8B030D-6E8A-4147-A177-3AD203B41FA5}">
                      <a16:colId xmlns:a16="http://schemas.microsoft.com/office/drawing/2014/main" val="3146460803"/>
                    </a:ext>
                  </a:extLst>
                </a:gridCol>
                <a:gridCol w="3048000">
                  <a:extLst>
                    <a:ext uri="{9D8B030D-6E8A-4147-A177-3AD203B41FA5}">
                      <a16:colId xmlns:a16="http://schemas.microsoft.com/office/drawing/2014/main" val="2386070037"/>
                    </a:ext>
                  </a:extLst>
                </a:gridCol>
                <a:gridCol w="1775012">
                  <a:extLst>
                    <a:ext uri="{9D8B030D-6E8A-4147-A177-3AD203B41FA5}">
                      <a16:colId xmlns:a16="http://schemas.microsoft.com/office/drawing/2014/main" val="1923594280"/>
                    </a:ext>
                  </a:extLst>
                </a:gridCol>
                <a:gridCol w="4077947">
                  <a:extLst>
                    <a:ext uri="{9D8B030D-6E8A-4147-A177-3AD203B41FA5}">
                      <a16:colId xmlns:a16="http://schemas.microsoft.com/office/drawing/2014/main" val="3437603983"/>
                    </a:ext>
                  </a:extLst>
                </a:gridCol>
              </a:tblGrid>
              <a:tr h="504000">
                <a:tc>
                  <a:txBody>
                    <a:bodyPr/>
                    <a:lstStyle/>
                    <a:p>
                      <a:r>
                        <a:rPr kumimoji="1" lang="ja-JP" altLang="en-US" sz="1600" dirty="0">
                          <a:latin typeface="BIZ UDPゴシック" panose="020B0400000000000000" pitchFamily="50" charset="-128"/>
                          <a:ea typeface="BIZ UDPゴシック" panose="020B0400000000000000" pitchFamily="50" charset="-128"/>
                        </a:rPr>
                        <a:t>法人名</a:t>
                      </a:r>
                    </a:p>
                  </a:txBody>
                  <a:tcPr anchor="ctr">
                    <a:solidFill>
                      <a:schemeClr val="bg1">
                        <a:lumMod val="85000"/>
                      </a:schemeClr>
                    </a:solidFill>
                  </a:tcPr>
                </a:tc>
                <a:tc gridSpan="3">
                  <a:txBody>
                    <a:bodyPr/>
                    <a:lstStyle/>
                    <a:p>
                      <a:r>
                        <a:rPr kumimoji="1" lang="ja-JP" altLang="en-US" sz="1600" b="1" dirty="0">
                          <a:solidFill>
                            <a:srgbClr val="FF7C80"/>
                          </a:solidFill>
                          <a:latin typeface="BIZ UDPゴシック" panose="020B0400000000000000" pitchFamily="50" charset="-128"/>
                          <a:ea typeface="BIZ UDPゴシック" panose="020B0400000000000000" pitchFamily="50" charset="-128"/>
                        </a:rPr>
                        <a:t>株式会社●●●</a:t>
                      </a:r>
                    </a:p>
                  </a:txBody>
                  <a:tcPr anchor="ctr"/>
                </a:tc>
                <a:tc hMerge="1">
                  <a:txBody>
                    <a:bodyPr/>
                    <a:lstStyle/>
                    <a:p>
                      <a:endParaRPr kumimoji="1" lang="ja-JP" altLang="en-US" sz="1600" b="1" dirty="0">
                        <a:solidFill>
                          <a:srgbClr val="FF7C80"/>
                        </a:solidFill>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370685490"/>
                  </a:ext>
                </a:extLst>
              </a:tr>
              <a:tr h="504000">
                <a:tc>
                  <a:txBody>
                    <a:bodyPr/>
                    <a:lstStyle/>
                    <a:p>
                      <a:r>
                        <a:rPr kumimoji="1" lang="ja-JP" altLang="en-US" sz="1600" dirty="0">
                          <a:latin typeface="BIZ UDPゴシック" panose="020B0400000000000000" pitchFamily="50" charset="-128"/>
                          <a:ea typeface="BIZ UDPゴシック" panose="020B0400000000000000" pitchFamily="50" charset="-128"/>
                        </a:rPr>
                        <a:t>事業名</a:t>
                      </a:r>
                    </a:p>
                  </a:txBody>
                  <a:tcPr anchor="ctr">
                    <a:solidFill>
                      <a:schemeClr val="bg1">
                        <a:lumMod val="85000"/>
                      </a:schemeClr>
                    </a:solidFill>
                  </a:tcPr>
                </a:tc>
                <a:tc gridSpan="3">
                  <a:txBody>
                    <a:bodyPr/>
                    <a:lstStyle/>
                    <a:p>
                      <a:r>
                        <a:rPr kumimoji="1" lang="en-US" altLang="ja-JP" sz="1600" b="1" dirty="0">
                          <a:solidFill>
                            <a:srgbClr val="FF7C80"/>
                          </a:solidFill>
                          <a:latin typeface="BIZ UDPゴシック" panose="020B0400000000000000" pitchFamily="50" charset="-128"/>
                          <a:ea typeface="BIZ UDPゴシック" panose="020B0400000000000000" pitchFamily="50" charset="-128"/>
                        </a:rPr>
                        <a:t>※</a:t>
                      </a:r>
                      <a:r>
                        <a:rPr kumimoji="1" lang="ja-JP" altLang="en-US" sz="1600" b="1" dirty="0">
                          <a:solidFill>
                            <a:srgbClr val="FF7C80"/>
                          </a:solidFill>
                          <a:latin typeface="BIZ UDPゴシック" panose="020B0400000000000000" pitchFamily="50" charset="-128"/>
                          <a:ea typeface="BIZ UDPゴシック" panose="020B0400000000000000" pitchFamily="50" charset="-128"/>
                        </a:rPr>
                        <a:t>提供する商品・サービス名や、営む事業名について記載ください</a:t>
                      </a:r>
                    </a:p>
                  </a:txBody>
                  <a:tcPr anchor="ctr"/>
                </a:tc>
                <a:tc hMerge="1">
                  <a:txBody>
                    <a:bodyPr/>
                    <a:lstStyle/>
                    <a:p>
                      <a:endParaRPr kumimoji="1" lang="ja-JP" altLang="en-US" sz="1600" b="1" dirty="0">
                        <a:solidFill>
                          <a:srgbClr val="FF7C80"/>
                        </a:solidFill>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2197275177"/>
                  </a:ext>
                </a:extLst>
              </a:tr>
              <a:tr h="504000">
                <a:tc>
                  <a:txBody>
                    <a:bodyPr/>
                    <a:lstStyle/>
                    <a:p>
                      <a:r>
                        <a:rPr kumimoji="1" lang="ja-JP" altLang="en-US" sz="1600" dirty="0">
                          <a:latin typeface="BIZ UDPゴシック" panose="020B0400000000000000" pitchFamily="50" charset="-128"/>
                          <a:ea typeface="BIZ UDPゴシック" panose="020B0400000000000000" pitchFamily="50" charset="-128"/>
                        </a:rPr>
                        <a:t>担当者氏名</a:t>
                      </a:r>
                    </a:p>
                  </a:txBody>
                  <a:tcPr anchor="ctr">
                    <a:solidFill>
                      <a:schemeClr val="bg1">
                        <a:lumMod val="85000"/>
                      </a:schemeClr>
                    </a:solidFill>
                  </a:tcPr>
                </a:tc>
                <a:tc gridSpan="3">
                  <a:txBody>
                    <a:bodyPr/>
                    <a:lstStyle/>
                    <a:p>
                      <a:r>
                        <a:rPr kumimoji="1" lang="ja-JP" altLang="en-US" sz="1600" b="1" dirty="0">
                          <a:solidFill>
                            <a:srgbClr val="FF7C80"/>
                          </a:solidFill>
                          <a:latin typeface="BIZ UDPゴシック" panose="020B0400000000000000" pitchFamily="50" charset="-128"/>
                          <a:ea typeface="BIZ UDPゴシック" panose="020B0400000000000000" pitchFamily="50" charset="-128"/>
                        </a:rPr>
                        <a:t>創業　未来</a:t>
                      </a:r>
                    </a:p>
                  </a:txBody>
                  <a:tcPr anchor="ctr"/>
                </a:tc>
                <a:tc hMerge="1">
                  <a:txBody>
                    <a:bodyPr/>
                    <a:lstStyle/>
                    <a:p>
                      <a:endParaRPr kumimoji="1" lang="ja-JP" altLang="en-US" sz="1600" b="1" dirty="0">
                        <a:solidFill>
                          <a:srgbClr val="FF7C80"/>
                        </a:solidFill>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914082507"/>
                  </a:ext>
                </a:extLst>
              </a:tr>
              <a:tr h="504000">
                <a:tc>
                  <a:txBody>
                    <a:bodyPr/>
                    <a:lstStyle/>
                    <a:p>
                      <a:r>
                        <a:rPr kumimoji="1" lang="ja-JP" altLang="en-US" sz="1600" dirty="0">
                          <a:latin typeface="BIZ UDPゴシック" panose="020B0400000000000000" pitchFamily="50" charset="-128"/>
                          <a:ea typeface="BIZ UDPゴシック" panose="020B0400000000000000" pitchFamily="50" charset="-128"/>
                        </a:rPr>
                        <a:t>担当者</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電話番号</a:t>
                      </a:r>
                    </a:p>
                  </a:txBody>
                  <a:tcPr anchor="ctr">
                    <a:solidFill>
                      <a:schemeClr val="bg1">
                        <a:lumMod val="85000"/>
                      </a:schemeClr>
                    </a:solidFill>
                  </a:tcPr>
                </a:tc>
                <a:tc>
                  <a:txBody>
                    <a:bodyPr/>
                    <a:lstStyle/>
                    <a:p>
                      <a:r>
                        <a:rPr kumimoji="1" lang="en-US" altLang="ja-JP" sz="1600" b="1" dirty="0">
                          <a:solidFill>
                            <a:srgbClr val="FF7C80"/>
                          </a:solidFill>
                          <a:latin typeface="BIZ UDPゴシック" panose="020B0400000000000000" pitchFamily="50" charset="-128"/>
                          <a:ea typeface="BIZ UDPゴシック" panose="020B0400000000000000" pitchFamily="50" charset="-128"/>
                        </a:rPr>
                        <a:t>092-711-4455</a:t>
                      </a:r>
                      <a:endParaRPr kumimoji="1" lang="ja-JP" altLang="en-US" sz="1600" b="1" dirty="0">
                        <a:solidFill>
                          <a:srgbClr val="FF7C80"/>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600" b="0" dirty="0">
                          <a:solidFill>
                            <a:schemeClr val="tx1"/>
                          </a:solidFill>
                          <a:latin typeface="BIZ UDPゴシック" panose="020B0400000000000000" pitchFamily="50" charset="-128"/>
                          <a:ea typeface="BIZ UDPゴシック" panose="020B0400000000000000" pitchFamily="50" charset="-128"/>
                        </a:rPr>
                        <a:t>担当者</a:t>
                      </a:r>
                      <a:endParaRPr kumimoji="1" lang="en-US" altLang="ja-JP" sz="1600" b="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600" b="0" dirty="0">
                          <a:solidFill>
                            <a:schemeClr val="tx1"/>
                          </a:solidFill>
                          <a:latin typeface="BIZ UDPゴシック" panose="020B0400000000000000" pitchFamily="50" charset="-128"/>
                          <a:ea typeface="BIZ UDPゴシック" panose="020B0400000000000000" pitchFamily="50" charset="-128"/>
                        </a:rPr>
                        <a:t>メールアドレス</a:t>
                      </a:r>
                    </a:p>
                  </a:txBody>
                  <a:tcPr anchor="ctr">
                    <a:lnR w="12700" cap="flat" cmpd="sng" algn="ctr">
                      <a:solidFill>
                        <a:schemeClr val="tx1"/>
                      </a:solidFill>
                      <a:prstDash val="solid"/>
                      <a:round/>
                      <a:headEnd type="none" w="med" len="med"/>
                      <a:tailEnd type="none" w="med" len="med"/>
                    </a:lnR>
                    <a:solidFill>
                      <a:srgbClr val="D9D9D9"/>
                    </a:solidFill>
                  </a:tcPr>
                </a:tc>
                <a:tc>
                  <a:txBody>
                    <a:bodyPr/>
                    <a:lstStyle/>
                    <a:p>
                      <a:r>
                        <a:rPr kumimoji="1" lang="en-US" altLang="ja-JP" sz="1600" b="1" dirty="0">
                          <a:solidFill>
                            <a:srgbClr val="FF7C80"/>
                          </a:solidFill>
                          <a:latin typeface="BIZ UDPゴシック" panose="020B0400000000000000" pitchFamily="50" charset="-128"/>
                          <a:ea typeface="BIZ UDPゴシック" panose="020B0400000000000000" pitchFamily="50" charset="-128"/>
                        </a:rPr>
                        <a:t>startup.EPB@city.fukuoka.lg.jp</a:t>
                      </a:r>
                      <a:endParaRPr kumimoji="1" lang="ja-JP" altLang="en-US" sz="1600" b="1" dirty="0">
                        <a:solidFill>
                          <a:srgbClr val="FF7C8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86389694"/>
                  </a:ext>
                </a:extLst>
              </a:tr>
            </a:tbl>
          </a:graphicData>
        </a:graphic>
      </p:graphicFrame>
    </p:spTree>
    <p:extLst>
      <p:ext uri="{BB962C8B-B14F-4D97-AF65-F5344CB8AC3E}">
        <p14:creationId xmlns:p14="http://schemas.microsoft.com/office/powerpoint/2010/main" val="18911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kumimoji="1" lang="ja-JP" altLang="en-US" sz="2800" b="1" dirty="0">
                <a:latin typeface="BIZ UDPゴシック" panose="020B0400000000000000" pitchFamily="50" charset="-128"/>
                <a:ea typeface="BIZ UDPゴシック" panose="020B0400000000000000" pitchFamily="50" charset="-128"/>
              </a:rPr>
              <a:t>５．</a:t>
            </a:r>
            <a:r>
              <a:rPr lang="ja-JP" altLang="ja-JP" sz="2800" b="1" dirty="0">
                <a:solidFill>
                  <a:srgbClr val="000000"/>
                </a:solidFill>
                <a:effectLst/>
                <a:ea typeface="ＭＳ Ｐゴシック" panose="020B0600070205080204" pitchFamily="50" charset="-128"/>
                <a:cs typeface="Times New Roman" panose="02020603050405020304" pitchFamily="18" charset="0"/>
              </a:rPr>
              <a:t>ステップアップのための経営課題の把握・改善計画</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72475" y="3052715"/>
            <a:ext cx="11196000" cy="2585323"/>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今後、更なる成長を遂げるために改善しなければならない経営課題を記載し</a:t>
            </a:r>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てください。</a:t>
            </a:r>
            <a:endParaRPr lang="en-US"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●併せて、</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その課題の改善策、</a:t>
            </a:r>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なぜ改善策となりえるのかの理由、改善策の</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実施方法</a:t>
            </a:r>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実施時期等の説明をお願いします。</a:t>
            </a:r>
            <a:endParaRPr lang="en-US" altLang="ja-JP" dirty="0">
              <a:latin typeface="BIZ UDPゴシック" panose="020B0400000000000000" pitchFamily="50" charset="-128"/>
              <a:ea typeface="BIZ UDPゴシック" panose="020B0400000000000000" pitchFamily="50" charset="-128"/>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（評価のポイント）課題の把握・改善計画</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・経営課題の自己分析がきちんとなされているか。</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・経営課題の改善計画は妥当であるか。</a:t>
            </a:r>
            <a:endParaRPr lang="en-US" altLang="ja-JP" i="1"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6B2FAC4F-7801-0C64-43E9-74EE1D46D5A0}"/>
              </a:ext>
            </a:extLst>
          </p:cNvPr>
          <p:cNvSpPr txBox="1"/>
          <p:nvPr/>
        </p:nvSpPr>
        <p:spPr>
          <a:xfrm>
            <a:off x="172719" y="804335"/>
            <a:ext cx="11726837" cy="400110"/>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（１）経営課題、改善策の内容</a:t>
            </a:r>
            <a:endParaRPr lang="en-US" altLang="ja-JP" sz="20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64091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kumimoji="1" lang="ja-JP" altLang="en-US" sz="2800" b="1" dirty="0">
                <a:latin typeface="BIZ UDPゴシック" panose="020B0400000000000000" pitchFamily="50" charset="-128"/>
                <a:ea typeface="BIZ UDPゴシック" panose="020B0400000000000000" pitchFamily="50" charset="-128"/>
              </a:rPr>
              <a:t>５．</a:t>
            </a:r>
            <a:r>
              <a:rPr lang="ja-JP" altLang="ja-JP" sz="2800" b="1" dirty="0">
                <a:solidFill>
                  <a:srgbClr val="000000"/>
                </a:solidFill>
                <a:effectLst/>
                <a:ea typeface="ＭＳ Ｐゴシック" panose="020B0600070205080204" pitchFamily="50" charset="-128"/>
                <a:cs typeface="Times New Roman" panose="02020603050405020304" pitchFamily="18" charset="0"/>
              </a:rPr>
              <a:t>ステップアップのための経営課題の把握・改善計画</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6B2FAC4F-7801-0C64-43E9-74EE1D46D5A0}"/>
              </a:ext>
            </a:extLst>
          </p:cNvPr>
          <p:cNvSpPr txBox="1"/>
          <p:nvPr/>
        </p:nvSpPr>
        <p:spPr>
          <a:xfrm>
            <a:off x="163754" y="869797"/>
            <a:ext cx="11726837" cy="400110"/>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（２）改善策に必要な経費</a:t>
            </a:r>
            <a:endParaRPr lang="en-US" altLang="ja-JP" sz="2000" b="1" dirty="0">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EB92462F-7BB0-2C91-6B2E-3231C8CFBCF2}"/>
              </a:ext>
            </a:extLst>
          </p:cNvPr>
          <p:cNvGraphicFramePr>
            <a:graphicFrameLocks noGrp="1"/>
          </p:cNvGraphicFramePr>
          <p:nvPr>
            <p:extLst>
              <p:ext uri="{D42A27DB-BD31-4B8C-83A1-F6EECF244321}">
                <p14:modId xmlns:p14="http://schemas.microsoft.com/office/powerpoint/2010/main" val="2299869857"/>
              </p:ext>
            </p:extLst>
          </p:nvPr>
        </p:nvGraphicFramePr>
        <p:xfrm>
          <a:off x="944808" y="1423787"/>
          <a:ext cx="10826482" cy="5257701"/>
        </p:xfrm>
        <a:graphic>
          <a:graphicData uri="http://schemas.openxmlformats.org/drawingml/2006/table">
            <a:tbl>
              <a:tblPr firstRow="1" bandRow="1">
                <a:tableStyleId>{5C22544A-7EE6-4342-B048-85BDC9FD1C3A}</a:tableStyleId>
              </a:tblPr>
              <a:tblGrid>
                <a:gridCol w="4309772">
                  <a:extLst>
                    <a:ext uri="{9D8B030D-6E8A-4147-A177-3AD203B41FA5}">
                      <a16:colId xmlns:a16="http://schemas.microsoft.com/office/drawing/2014/main" val="2177879227"/>
                    </a:ext>
                  </a:extLst>
                </a:gridCol>
                <a:gridCol w="2756079">
                  <a:extLst>
                    <a:ext uri="{9D8B030D-6E8A-4147-A177-3AD203B41FA5}">
                      <a16:colId xmlns:a16="http://schemas.microsoft.com/office/drawing/2014/main" val="3632474569"/>
                    </a:ext>
                  </a:extLst>
                </a:gridCol>
                <a:gridCol w="3760631">
                  <a:extLst>
                    <a:ext uri="{9D8B030D-6E8A-4147-A177-3AD203B41FA5}">
                      <a16:colId xmlns:a16="http://schemas.microsoft.com/office/drawing/2014/main" val="2456392079"/>
                    </a:ext>
                  </a:extLst>
                </a:gridCol>
              </a:tblGrid>
              <a:tr h="370840">
                <a:tc>
                  <a:txBody>
                    <a:bodyPr/>
                    <a:lstStyle/>
                    <a:p>
                      <a:pPr algn="ctr"/>
                      <a:r>
                        <a:rPr kumimoji="1" lang="ja-JP" altLang="en-US" dirty="0">
                          <a:solidFill>
                            <a:schemeClr val="tx1"/>
                          </a:solidFill>
                        </a:rPr>
                        <a:t>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金額（円）（税抜き）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rPr>
                        <a:t>備考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32382409"/>
                  </a:ext>
                </a:extLst>
              </a:tr>
              <a:tr h="2172066">
                <a:tc>
                  <a:txBody>
                    <a:bodyPr/>
                    <a:lstStyle/>
                    <a:p>
                      <a:r>
                        <a:rPr kumimoji="1" lang="ja-JP" altLang="en-US" dirty="0">
                          <a:solidFill>
                            <a:schemeClr val="tx1"/>
                          </a:solidFill>
                        </a:rPr>
                        <a:t>（支出の部）</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dirty="0">
                          <a:solidFill>
                            <a:schemeClr val="tx1"/>
                          </a:solidFill>
                          <a:latin typeface="+mn-lt"/>
                        </a:rPr>
                        <a:t>（用途、積算根拠</a:t>
                      </a:r>
                      <a:r>
                        <a:rPr kumimoji="1" lang="ja-JP" altLang="en-US" dirty="0">
                          <a:solidFill>
                            <a:schemeClr val="tx1"/>
                          </a:solidFill>
                          <a:latin typeface="+mn-lt"/>
                        </a:rPr>
                        <a:t>など</a:t>
                      </a:r>
                      <a:r>
                        <a:rPr kumimoji="1" lang="zh-TW" altLang="en-US" dirty="0">
                          <a:solidFill>
                            <a:schemeClr val="tx1"/>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002515"/>
                  </a:ext>
                </a:extLst>
              </a:tr>
              <a:tr h="370840">
                <a:tc>
                  <a:txBody>
                    <a:bodyPr/>
                    <a:lstStyle/>
                    <a:p>
                      <a:pPr algn="ctr"/>
                      <a:r>
                        <a:rPr kumimoji="1" lang="ja-JP" altLang="en-US" dirty="0">
                          <a:solidFill>
                            <a:schemeClr val="tx1"/>
                          </a:solidFill>
                        </a:rPr>
                        <a:t>支出合計（</a:t>
                      </a:r>
                      <a:r>
                        <a:rPr kumimoji="1" lang="en-US" altLang="ja-JP" dirty="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・・・補助申請額≦</a:t>
                      </a:r>
                      <a:r>
                        <a:rPr kumimoji="1" lang="en-US" altLang="ja-JP" dirty="0">
                          <a:solidFill>
                            <a:schemeClr val="tx1"/>
                          </a:solidFill>
                        </a:rPr>
                        <a:t>2,000,000</a:t>
                      </a: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713738"/>
                  </a:ext>
                </a:extLst>
              </a:tr>
              <a:tr h="1973115">
                <a:tc>
                  <a:txBody>
                    <a:bodyPr/>
                    <a:lstStyle/>
                    <a:p>
                      <a:r>
                        <a:rPr kumimoji="1" lang="ja-JP" altLang="en-US" dirty="0">
                          <a:solidFill>
                            <a:schemeClr val="tx1"/>
                          </a:solidFill>
                        </a:rPr>
                        <a:t>（収入の部）</a:t>
                      </a:r>
                      <a:r>
                        <a:rPr kumimoji="1" lang="ja-JP" altLang="en-US" i="1" dirty="0">
                          <a:solidFill>
                            <a:schemeClr val="tx1"/>
                          </a:solidFill>
                        </a:rPr>
                        <a:t>　</a:t>
                      </a:r>
                      <a:endParaRPr kumimoji="1" lang="en-US" altLang="ja-JP" i="1" dirty="0">
                        <a:solidFill>
                          <a:schemeClr val="tx1"/>
                        </a:solidFill>
                      </a:endParaRPr>
                    </a:p>
                    <a:p>
                      <a:r>
                        <a:rPr kumimoji="1" lang="ja-JP" altLang="en-US" i="1" dirty="0">
                          <a:solidFill>
                            <a:schemeClr val="tx1"/>
                          </a:solidFill>
                        </a:rPr>
                        <a:t>・自己資金</a:t>
                      </a:r>
                      <a:endParaRPr kumimoji="1" lang="en-US" altLang="ja-JP" i="1" dirty="0">
                        <a:solidFill>
                          <a:schemeClr val="tx1"/>
                        </a:solidFill>
                      </a:endParaRPr>
                    </a:p>
                    <a:p>
                      <a:r>
                        <a:rPr kumimoji="1" lang="ja-JP" altLang="en-US" i="1" dirty="0">
                          <a:solidFill>
                            <a:schemeClr val="tx1"/>
                          </a:solidFill>
                        </a:rPr>
                        <a:t>・融資</a:t>
                      </a:r>
                      <a:endParaRPr kumimoji="1" lang="en-US" altLang="ja-JP" i="1" dirty="0">
                        <a:solidFill>
                          <a:schemeClr val="tx1"/>
                        </a:solidFill>
                      </a:endParaRPr>
                    </a:p>
                    <a:p>
                      <a:r>
                        <a:rPr kumimoji="1" lang="ja-JP" altLang="en-US" i="1" dirty="0">
                          <a:solidFill>
                            <a:schemeClr val="tx1"/>
                          </a:solidFill>
                        </a:rPr>
                        <a:t>・投資</a:t>
                      </a:r>
                      <a:endParaRPr kumimoji="1" lang="en-US" altLang="ja-JP" i="1" dirty="0">
                        <a:solidFill>
                          <a:schemeClr val="tx1"/>
                        </a:solidFill>
                      </a:endParaRPr>
                    </a:p>
                    <a:p>
                      <a:r>
                        <a:rPr kumimoji="1" lang="ja-JP" altLang="en-US" i="1" dirty="0">
                          <a:solidFill>
                            <a:schemeClr val="tx1"/>
                          </a:solidFill>
                        </a:rPr>
                        <a:t>・その他</a:t>
                      </a:r>
                      <a:endParaRPr kumimoji="1" lang="en-US" altLang="ja-JP"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dirty="0">
                        <a:solidFill>
                          <a:schemeClr val="tx1"/>
                        </a:solidFill>
                      </a:endParaRPr>
                    </a:p>
                    <a:p>
                      <a:pPr algn="r"/>
                      <a:r>
                        <a:rPr kumimoji="1" lang="ja-JP" altLang="en-US" dirty="0">
                          <a:solidFill>
                            <a:schemeClr val="tx1"/>
                          </a:solidFill>
                        </a:rPr>
                        <a:t>●●円</a:t>
                      </a:r>
                      <a:endParaRPr kumimoji="1" lang="en-US" altLang="ja-JP" dirty="0">
                        <a:solidFill>
                          <a:schemeClr val="tx1"/>
                        </a:solidFill>
                      </a:endParaRPr>
                    </a:p>
                    <a:p>
                      <a:pPr algn="r"/>
                      <a:r>
                        <a:rPr kumimoji="1" lang="ja-JP" altLang="en-US" dirty="0">
                          <a:solidFill>
                            <a:schemeClr val="tx1"/>
                          </a:solidFill>
                        </a:rPr>
                        <a:t>●●円</a:t>
                      </a:r>
                      <a:endParaRPr kumimoji="1" lang="en-US" altLang="ja-JP" dirty="0">
                        <a:solidFill>
                          <a:schemeClr val="tx1"/>
                        </a:solidFill>
                      </a:endParaRPr>
                    </a:p>
                    <a:p>
                      <a:pPr algn="r"/>
                      <a:r>
                        <a:rPr kumimoji="1" lang="ja-JP" altLang="en-US" dirty="0">
                          <a:solidFill>
                            <a:schemeClr val="tx1"/>
                          </a:solidFill>
                        </a:rPr>
                        <a:t>●●円</a:t>
                      </a:r>
                      <a:endParaRPr kumimoji="1" lang="en-US" altLang="ja-JP" dirty="0">
                        <a:solidFill>
                          <a:schemeClr val="tx1"/>
                        </a:solidFill>
                      </a:endParaRPr>
                    </a:p>
                    <a:p>
                      <a:pPr algn="r"/>
                      <a:r>
                        <a:rPr kumimoji="1" lang="ja-JP" altLang="en-US" dirty="0">
                          <a:solidFill>
                            <a:schemeClr val="tx1"/>
                          </a:solidFill>
                        </a:rPr>
                        <a:t>●●円</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（調達先、確定状況など）</a:t>
                      </a:r>
                      <a:endParaRPr kumimoji="1" lang="en-US" altLang="ja-JP" dirty="0">
                        <a:solidFill>
                          <a:schemeClr val="tx1"/>
                        </a:solidFill>
                      </a:endParaRPr>
                    </a:p>
                    <a:p>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27235"/>
                  </a:ext>
                </a:extLst>
              </a:tr>
              <a:tr h="370840">
                <a:tc>
                  <a:txBody>
                    <a:bodyPr/>
                    <a:lstStyle/>
                    <a:p>
                      <a:pPr algn="ctr"/>
                      <a:r>
                        <a:rPr kumimoji="1" lang="ja-JP" altLang="en-US" dirty="0">
                          <a:solidFill>
                            <a:schemeClr val="tx1"/>
                          </a:solidFill>
                        </a:rPr>
                        <a:t>収入合計（</a:t>
                      </a:r>
                      <a:r>
                        <a:rPr kumimoji="1" lang="en-US" altLang="ja-JP" dirty="0">
                          <a:solidFill>
                            <a:schemeClr val="tx1"/>
                          </a:solidFill>
                        </a:rPr>
                        <a:t>B)</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a:solidFill>
                            <a:schemeClr val="tx1"/>
                          </a:solidFill>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＝支出合計（</a:t>
                      </a:r>
                      <a:r>
                        <a:rPr kumimoji="1" lang="en-US" altLang="ja-JP" dirty="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202349"/>
                  </a:ext>
                </a:extLst>
              </a:tr>
            </a:tbl>
          </a:graphicData>
        </a:graphic>
      </p:graphicFrame>
      <p:sp>
        <p:nvSpPr>
          <p:cNvPr id="6" name="テキスト ボックス 5"/>
          <p:cNvSpPr txBox="1"/>
          <p:nvPr/>
        </p:nvSpPr>
        <p:spPr>
          <a:xfrm>
            <a:off x="2263415" y="2555628"/>
            <a:ext cx="8667953" cy="3416320"/>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●改善策の内、「経営課題の改善策に必要な経費」の収支予算案を記載ください。</a:t>
            </a:r>
            <a:endParaRPr lang="en-US"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●当該経費は、補助対象経費となります。補助金交付決定日（最優秀賞の決定後）から今年度末までに支出する経費が対象となります。なお、人件費については、合計で</a:t>
            </a:r>
            <a:r>
              <a:rPr lang="en-US" altLang="ja-JP"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50</a:t>
            </a:r>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万円が補助対象の上限となります。</a:t>
            </a:r>
            <a:endParaRPr lang="en-US" altLang="ja-JP"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●補助金の交付は、実際に支出を確認した後となりますので、事前に別途、資金を調達する必要があります。</a:t>
            </a:r>
            <a:endParaRPr lang="en-US" altLang="ja-JP"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（評価のポイント）課題の把握・改善計画</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・経営課題の自己分析がきちんとなされているか。</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・経営課題の改善計画は妥当であるか。</a:t>
            </a:r>
            <a:endParaRPr lang="en-US" altLang="ja-JP" i="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28658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BIZ UDPゴシック" panose="020B0400000000000000" pitchFamily="50" charset="-128"/>
                <a:ea typeface="BIZ UDPゴシック" panose="020B0400000000000000" pitchFamily="50" charset="-128"/>
              </a:rPr>
              <a:t>６</a:t>
            </a:r>
            <a:r>
              <a:rPr kumimoji="1" lang="ja-JP" altLang="en-US" sz="2800" b="1" dirty="0">
                <a:latin typeface="BIZ UDPゴシック" panose="020B0400000000000000" pitchFamily="50" charset="-128"/>
                <a:ea typeface="BIZ UDPゴシック" panose="020B0400000000000000" pitchFamily="50" charset="-128"/>
              </a:rPr>
              <a:t>．その他</a:t>
            </a:r>
          </a:p>
        </p:txBody>
      </p:sp>
      <p:sp>
        <p:nvSpPr>
          <p:cNvPr id="6" name="テキスト ボックス 5"/>
          <p:cNvSpPr txBox="1"/>
          <p:nvPr/>
        </p:nvSpPr>
        <p:spPr>
          <a:xfrm>
            <a:off x="172719" y="1819923"/>
            <a:ext cx="11196000" cy="2308324"/>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pPr marL="281940" indent="-139700" algn="just"/>
            <a:endParaRPr lang="en-US" altLang="ja-JP" i="1" dirty="0">
              <a:latin typeface="BIZ UDPゴシック" panose="020B0400000000000000" pitchFamily="50" charset="-128"/>
              <a:ea typeface="BIZ UDPゴシック" panose="020B0400000000000000" pitchFamily="50" charset="-128"/>
            </a:endParaRPr>
          </a:p>
          <a:p>
            <a:pPr marL="281940" indent="-139700" algn="just"/>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ここまでに記載された内容について、それぞれ現在どの段階にあるのか、また今後どのように事業を展開していく予定であるかについてご説明下さい。</a:t>
            </a:r>
            <a:endParaRPr lang="ja-JP" altLang="ja-JP" sz="1800" spc="1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en-US"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（評価のポイント）課題の把握・改善計画</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・経営課題の自己分析がきちんとなされているか。</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・経営課題の改善計画は妥当であるか。</a:t>
            </a:r>
            <a:endParaRPr lang="en-US" altLang="ja-JP" i="1"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50806C98-77E3-5A32-8995-D0730E2B329F}"/>
              </a:ext>
            </a:extLst>
          </p:cNvPr>
          <p:cNvSpPr txBox="1"/>
          <p:nvPr/>
        </p:nvSpPr>
        <p:spPr>
          <a:xfrm>
            <a:off x="172719" y="804335"/>
            <a:ext cx="11726837" cy="400110"/>
          </a:xfrm>
          <a:prstGeom prst="rect">
            <a:avLst/>
          </a:prstGeom>
          <a:noFill/>
        </p:spPr>
        <p:txBody>
          <a:bodyPr wrap="square" rtlCol="0">
            <a:spAutoFit/>
          </a:bodyPr>
          <a:lstStyle/>
          <a:p>
            <a:r>
              <a:rPr lang="en-US" altLang="ja-JP" sz="2000" b="1" dirty="0">
                <a:latin typeface="BIZ UDPゴシック" panose="020B0400000000000000" pitchFamily="50" charset="-128"/>
                <a:ea typeface="BIZ UDPゴシック" panose="020B0400000000000000" pitchFamily="50" charset="-128"/>
              </a:rPr>
              <a:t>(1)</a:t>
            </a:r>
            <a:r>
              <a:rPr lang="ja-JP" altLang="en-US" sz="2000" b="1" dirty="0">
                <a:latin typeface="BIZ UDPゴシック" panose="020B0400000000000000" pitchFamily="50" charset="-128"/>
                <a:ea typeface="BIZ UDPゴシック" panose="020B0400000000000000" pitchFamily="50" charset="-128"/>
              </a:rPr>
              <a:t>現在の事業進捗状況及び今後の展開予定</a:t>
            </a:r>
            <a:endParaRPr lang="en-US" altLang="ja-JP" sz="20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37523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BIZ UDPゴシック" panose="020B0400000000000000" pitchFamily="50" charset="-128"/>
                <a:ea typeface="BIZ UDPゴシック" panose="020B0400000000000000" pitchFamily="50" charset="-128"/>
              </a:rPr>
              <a:t>６</a:t>
            </a:r>
            <a:r>
              <a:rPr kumimoji="1" lang="ja-JP" altLang="en-US" sz="2800" b="1" dirty="0">
                <a:latin typeface="BIZ UDPゴシック" panose="020B0400000000000000" pitchFamily="50" charset="-128"/>
                <a:ea typeface="BIZ UDPゴシック" panose="020B0400000000000000" pitchFamily="50" charset="-128"/>
              </a:rPr>
              <a:t>．その他</a:t>
            </a:r>
          </a:p>
        </p:txBody>
      </p:sp>
      <p:sp>
        <p:nvSpPr>
          <p:cNvPr id="6" name="テキスト ボックス 5"/>
          <p:cNvSpPr txBox="1"/>
          <p:nvPr/>
        </p:nvSpPr>
        <p:spPr>
          <a:xfrm>
            <a:off x="172719" y="1819923"/>
            <a:ext cx="11196000" cy="2031325"/>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pPr marL="281940" indent="-139700" algn="just"/>
            <a:endParaRPr lang="en-US" altLang="ja-JP" i="1" dirty="0">
              <a:latin typeface="BIZ UDPゴシック" panose="020B0400000000000000" pitchFamily="50" charset="-128"/>
              <a:ea typeface="BIZ UDPゴシック" panose="020B0400000000000000" pitchFamily="50" charset="-128"/>
            </a:endParaRPr>
          </a:p>
          <a:p>
            <a:pPr marL="281940" indent="-139700" algn="just"/>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●創業の経緯、経営理念、事業を通して達成したいこと、今後の目標等について記入してください。</a:t>
            </a:r>
            <a:endParaRPr lang="ja-JP" alt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（評価のポイント）課題の把握・改善計画</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・事業に対する想いや経営理念が人を惹きつけものであるか。</a:t>
            </a:r>
            <a:endParaRPr lang="en-US" altLang="ja-JP" i="1" dirty="0">
              <a:latin typeface="BIZ UDPゴシック" panose="020B0400000000000000" pitchFamily="50" charset="-128"/>
              <a:ea typeface="BIZ UDPゴシック" panose="020B0400000000000000" pitchFamily="50" charset="-128"/>
            </a:endParaRPr>
          </a:p>
          <a:p>
            <a:r>
              <a:rPr lang="ja-JP" altLang="en-US" i="1">
                <a:latin typeface="BIZ UDPゴシック" panose="020B0400000000000000" pitchFamily="50" charset="-128"/>
                <a:ea typeface="BIZ UDPゴシック" panose="020B0400000000000000" pitchFamily="50" charset="-128"/>
              </a:rPr>
              <a:t>・事業に対する想いや経営理念を第三者に論理的に伝えることができるか。</a:t>
            </a:r>
            <a:endParaRPr lang="en-US" altLang="ja-JP" i="1"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50806C98-77E3-5A32-8995-D0730E2B329F}"/>
              </a:ext>
            </a:extLst>
          </p:cNvPr>
          <p:cNvSpPr txBox="1"/>
          <p:nvPr/>
        </p:nvSpPr>
        <p:spPr>
          <a:xfrm>
            <a:off x="172719" y="804335"/>
            <a:ext cx="11726837" cy="400110"/>
          </a:xfrm>
          <a:prstGeom prst="rect">
            <a:avLst/>
          </a:prstGeom>
          <a:noFill/>
        </p:spPr>
        <p:txBody>
          <a:bodyPr wrap="square" rtlCol="0">
            <a:spAutoFit/>
          </a:bodyPr>
          <a:lstStyle/>
          <a:p>
            <a:r>
              <a:rPr lang="en-US" altLang="ja-JP" sz="2000" b="1" dirty="0">
                <a:latin typeface="BIZ UDPゴシック" panose="020B0400000000000000" pitchFamily="50" charset="-128"/>
                <a:ea typeface="BIZ UDPゴシック" panose="020B0400000000000000" pitchFamily="50" charset="-128"/>
              </a:rPr>
              <a:t>(2)</a:t>
            </a:r>
            <a:r>
              <a:rPr lang="ja-JP" altLang="en-US" sz="2000" b="1" dirty="0">
                <a:latin typeface="BIZ UDPゴシック" panose="020B0400000000000000" pitchFamily="50" charset="-128"/>
                <a:ea typeface="BIZ UDPゴシック" panose="020B0400000000000000" pitchFamily="50" charset="-128"/>
              </a:rPr>
              <a:t>事業に対する想い</a:t>
            </a:r>
            <a:endParaRPr lang="en-US" altLang="ja-JP" sz="20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7491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12699"/>
            <a:ext cx="10515600" cy="901700"/>
          </a:xfrm>
        </p:spPr>
        <p:txBody>
          <a:bodyPr>
            <a:normAutofit/>
          </a:bodyPr>
          <a:lstStyle/>
          <a:p>
            <a:r>
              <a:rPr lang="ja-JP" altLang="en-US" sz="2800" b="1" dirty="0">
                <a:latin typeface="BIZ UDPゴシック" panose="020B0400000000000000" pitchFamily="50" charset="-128"/>
                <a:ea typeface="BIZ UDPゴシック" panose="020B0400000000000000" pitchFamily="50" charset="-128"/>
              </a:rPr>
              <a:t>１．会社概況</a:t>
            </a:r>
            <a:endParaRPr kumimoji="1" lang="ja-JP" altLang="en-US" sz="28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56296546"/>
              </p:ext>
            </p:extLst>
          </p:nvPr>
        </p:nvGraphicFramePr>
        <p:xfrm>
          <a:off x="205194" y="771434"/>
          <a:ext cx="11825697" cy="5808600"/>
        </p:xfrm>
        <a:graphic>
          <a:graphicData uri="http://schemas.openxmlformats.org/drawingml/2006/table">
            <a:tbl>
              <a:tblPr firstRow="1" bandRow="1">
                <a:tableStyleId>{5940675A-B579-460E-94D1-54222C63F5DA}</a:tableStyleId>
              </a:tblPr>
              <a:tblGrid>
                <a:gridCol w="4015572">
                  <a:extLst>
                    <a:ext uri="{9D8B030D-6E8A-4147-A177-3AD203B41FA5}">
                      <a16:colId xmlns:a16="http://schemas.microsoft.com/office/drawing/2014/main" val="1015840581"/>
                    </a:ext>
                  </a:extLst>
                </a:gridCol>
                <a:gridCol w="7810125">
                  <a:extLst>
                    <a:ext uri="{9D8B030D-6E8A-4147-A177-3AD203B41FA5}">
                      <a16:colId xmlns:a16="http://schemas.microsoft.com/office/drawing/2014/main" val="2055512342"/>
                    </a:ext>
                  </a:extLst>
                </a:gridCol>
              </a:tblGrid>
              <a:tr h="0">
                <a:tc>
                  <a:txBody>
                    <a:bodyPr/>
                    <a:lstStyle/>
                    <a:p>
                      <a:r>
                        <a:rPr kumimoji="1" lang="ja-JP" altLang="en-US" sz="1600" dirty="0">
                          <a:latin typeface="BIZ UDPゴシック" panose="020B0400000000000000" pitchFamily="50" charset="-128"/>
                          <a:ea typeface="BIZ UDPゴシック" panose="020B0400000000000000" pitchFamily="50" charset="-128"/>
                        </a:rPr>
                        <a:t>法人名　（フリガナ）</a:t>
                      </a:r>
                    </a:p>
                  </a:txBody>
                  <a:tcPr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rgbClr val="FF7C80"/>
                          </a:solidFill>
                          <a:latin typeface="BIZ UDPゴシック" panose="020B0400000000000000" pitchFamily="50" charset="-128"/>
                          <a:ea typeface="BIZ UDPゴシック" panose="020B0400000000000000" pitchFamily="50" charset="-128"/>
                        </a:rPr>
                        <a:t>株式会社起業　（カブシキカイシャキギョウ）</a:t>
                      </a:r>
                    </a:p>
                  </a:txBody>
                  <a:tcPr anchor="ctr"/>
                </a:tc>
                <a:extLst>
                  <a:ext uri="{0D108BD9-81ED-4DB2-BD59-A6C34878D82A}">
                    <a16:rowId xmlns:a16="http://schemas.microsoft.com/office/drawing/2014/main" val="1233401567"/>
                  </a:ext>
                </a:extLst>
              </a:tr>
              <a:tr h="0">
                <a:tc>
                  <a:txBody>
                    <a:bodyPr/>
                    <a:lstStyle/>
                    <a:p>
                      <a:r>
                        <a:rPr kumimoji="1" lang="ja-JP" altLang="en-US" sz="1600" dirty="0">
                          <a:latin typeface="BIZ UDPゴシック" panose="020B0400000000000000" pitchFamily="50" charset="-128"/>
                          <a:ea typeface="BIZ UDPゴシック" panose="020B0400000000000000" pitchFamily="50" charset="-128"/>
                        </a:rPr>
                        <a:t>代表者役職・氏名</a:t>
                      </a:r>
                    </a:p>
                  </a:txBody>
                  <a:tcPr anchor="ctr">
                    <a:solidFill>
                      <a:schemeClr val="accent3">
                        <a:lumMod val="20000"/>
                        <a:lumOff val="80000"/>
                      </a:schemeClr>
                    </a:solidFill>
                  </a:tcPr>
                </a:tc>
                <a:tc>
                  <a:txBody>
                    <a:bodyPr/>
                    <a:lstStyle/>
                    <a:p>
                      <a:r>
                        <a:rPr kumimoji="1" lang="ja-JP" altLang="en-US" sz="1600" b="1" dirty="0">
                          <a:solidFill>
                            <a:srgbClr val="FF7C80"/>
                          </a:solidFill>
                          <a:latin typeface="BIZ UDPゴシック" panose="020B0400000000000000" pitchFamily="50" charset="-128"/>
                          <a:ea typeface="BIZ UDPゴシック" panose="020B0400000000000000" pitchFamily="50" charset="-128"/>
                        </a:rPr>
                        <a:t>代表取締役　創業　未来</a:t>
                      </a:r>
                    </a:p>
                  </a:txBody>
                  <a:tcPr anchor="ctr"/>
                </a:tc>
                <a:extLst>
                  <a:ext uri="{0D108BD9-81ED-4DB2-BD59-A6C34878D82A}">
                    <a16:rowId xmlns:a16="http://schemas.microsoft.com/office/drawing/2014/main" val="3375427136"/>
                  </a:ext>
                </a:extLst>
              </a:tr>
              <a:tr h="0">
                <a:tc>
                  <a:txBody>
                    <a:bodyPr/>
                    <a:lstStyle/>
                    <a:p>
                      <a:r>
                        <a:rPr kumimoji="1" lang="ja-JP" altLang="en-US" sz="1600" dirty="0">
                          <a:latin typeface="BIZ UDPゴシック" panose="020B0400000000000000" pitchFamily="50" charset="-128"/>
                          <a:ea typeface="BIZ UDPゴシック" panose="020B0400000000000000" pitchFamily="50" charset="-128"/>
                        </a:rPr>
                        <a:t>所在地</a:t>
                      </a:r>
                    </a:p>
                  </a:txBody>
                  <a:tcPr anchor="ctr">
                    <a:solidFill>
                      <a:schemeClr val="accent3">
                        <a:lumMod val="20000"/>
                        <a:lumOff val="80000"/>
                      </a:schemeClr>
                    </a:solidFill>
                  </a:tcPr>
                </a:tc>
                <a:tc>
                  <a:txBody>
                    <a:bodyPr/>
                    <a:lstStyle/>
                    <a:p>
                      <a:r>
                        <a:rPr kumimoji="1" lang="ja-JP" altLang="en-US" sz="1600" b="1" dirty="0">
                          <a:solidFill>
                            <a:srgbClr val="FF7C80"/>
                          </a:solidFill>
                          <a:latin typeface="BIZ UDPゴシック" panose="020B0400000000000000" pitchFamily="50" charset="-128"/>
                          <a:ea typeface="BIZ UDPゴシック" panose="020B0400000000000000" pitchFamily="50" charset="-128"/>
                        </a:rPr>
                        <a:t>福岡市中央区大名</a:t>
                      </a:r>
                      <a:r>
                        <a:rPr kumimoji="1" lang="en-US" altLang="ja-JP" sz="1600" b="1" dirty="0">
                          <a:solidFill>
                            <a:srgbClr val="FF7C80"/>
                          </a:solidFill>
                          <a:latin typeface="BIZ UDPゴシック" panose="020B0400000000000000" pitchFamily="50" charset="-128"/>
                          <a:ea typeface="BIZ UDPゴシック" panose="020B0400000000000000" pitchFamily="50" charset="-128"/>
                        </a:rPr>
                        <a:t>2-</a:t>
                      </a:r>
                      <a:r>
                        <a:rPr kumimoji="1" lang="ja-JP" altLang="en-US" sz="1600" b="1" dirty="0">
                          <a:solidFill>
                            <a:srgbClr val="FF7C80"/>
                          </a:solidFill>
                          <a:latin typeface="BIZ UDPゴシック" panose="020B0400000000000000" pitchFamily="50" charset="-128"/>
                          <a:ea typeface="BIZ UDPゴシック" panose="020B0400000000000000" pitchFamily="50" charset="-128"/>
                        </a:rPr>
                        <a:t>６</a:t>
                      </a:r>
                      <a:r>
                        <a:rPr kumimoji="1" lang="en-US" altLang="ja-JP" sz="1600" b="1" dirty="0">
                          <a:solidFill>
                            <a:srgbClr val="FF7C80"/>
                          </a:solidFill>
                          <a:latin typeface="BIZ UDPゴシック" panose="020B0400000000000000" pitchFamily="50" charset="-128"/>
                          <a:ea typeface="BIZ UDPゴシック" panose="020B0400000000000000" pitchFamily="50" charset="-128"/>
                        </a:rPr>
                        <a:t>-</a:t>
                      </a:r>
                      <a:r>
                        <a:rPr kumimoji="1" lang="ja-JP" altLang="en-US" sz="1600" b="1" dirty="0">
                          <a:solidFill>
                            <a:srgbClr val="FF7C80"/>
                          </a:solidFill>
                          <a:latin typeface="BIZ UDPゴシック" panose="020B0400000000000000" pitchFamily="50" charset="-128"/>
                          <a:ea typeface="BIZ UDPゴシック" panose="020B0400000000000000" pitchFamily="50" charset="-128"/>
                        </a:rPr>
                        <a:t>１１</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0">
                <a:tc>
                  <a:txBody>
                    <a:bodyPr/>
                    <a:lstStyle/>
                    <a:p>
                      <a:r>
                        <a:rPr kumimoji="1" lang="ja-JP" altLang="en-US" sz="1600" dirty="0">
                          <a:latin typeface="BIZ UDPゴシック" panose="020B0400000000000000" pitchFamily="50" charset="-128"/>
                          <a:ea typeface="BIZ UDPゴシック" panose="020B0400000000000000" pitchFamily="50" charset="-128"/>
                        </a:rPr>
                        <a:t>創業年月日</a:t>
                      </a:r>
                    </a:p>
                  </a:txBody>
                  <a:tcPr anchor="ctr">
                    <a:solidFill>
                      <a:schemeClr val="accent3">
                        <a:lumMod val="20000"/>
                        <a:lumOff val="80000"/>
                      </a:schemeClr>
                    </a:solidFill>
                  </a:tcPr>
                </a:tc>
                <a:tc>
                  <a:txBody>
                    <a:bodyPr/>
                    <a:lstStyle/>
                    <a:p>
                      <a:r>
                        <a:rPr kumimoji="1" lang="en-US" altLang="ja-JP" sz="1600" b="1" dirty="0">
                          <a:solidFill>
                            <a:srgbClr val="FF7C80"/>
                          </a:solidFill>
                          <a:latin typeface="BIZ UDPゴシック" panose="020B0400000000000000" pitchFamily="50" charset="-128"/>
                          <a:ea typeface="BIZ UDPゴシック" panose="020B0400000000000000" pitchFamily="50" charset="-128"/>
                        </a:rPr>
                        <a:t>2024</a:t>
                      </a:r>
                      <a:r>
                        <a:rPr kumimoji="1" lang="ja-JP" altLang="en-US" sz="1600" b="1" dirty="0">
                          <a:solidFill>
                            <a:srgbClr val="FF7C80"/>
                          </a:solidFill>
                          <a:latin typeface="BIZ UDPゴシック" panose="020B0400000000000000" pitchFamily="50" charset="-128"/>
                          <a:ea typeface="BIZ UDPゴシック" panose="020B0400000000000000" pitchFamily="50" charset="-128"/>
                        </a:rPr>
                        <a:t>年４月１日設立</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0">
                <a:tc>
                  <a:txBody>
                    <a:bodyPr/>
                    <a:lstStyle/>
                    <a:p>
                      <a:r>
                        <a:rPr kumimoji="1" lang="ja-JP" altLang="en-US" sz="1600" dirty="0">
                          <a:latin typeface="BIZ UDPゴシック" panose="020B0400000000000000" pitchFamily="50" charset="-128"/>
                          <a:ea typeface="BIZ UDPゴシック" panose="020B0400000000000000" pitchFamily="50" charset="-128"/>
                        </a:rPr>
                        <a:t>資本金・出資金</a:t>
                      </a:r>
                      <a:r>
                        <a:rPr kumimoji="1" lang="ja-JP" altLang="en-US" sz="1800" dirty="0">
                          <a:latin typeface="BIZ UDPゴシック" panose="020B0400000000000000" pitchFamily="50" charset="-128"/>
                          <a:ea typeface="BIZ UDPゴシック" panose="020B0400000000000000" pitchFamily="50" charset="-128"/>
                        </a:rPr>
                        <a:t>　　</a:t>
                      </a:r>
                      <a:r>
                        <a:rPr kumimoji="1" lang="ja-JP" altLang="en-US" sz="1800" baseline="0" dirty="0">
                          <a:latin typeface="BIZ UDPゴシック" panose="020B0400000000000000" pitchFamily="50" charset="-128"/>
                          <a:ea typeface="BIZ UDPゴシック" panose="020B0400000000000000" pitchFamily="50" charset="-128"/>
                        </a:rPr>
                        <a:t> </a:t>
                      </a:r>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chemeClr val="accent3">
                        <a:lumMod val="20000"/>
                        <a:lumOff val="80000"/>
                      </a:schemeClr>
                    </a:solidFill>
                  </a:tcPr>
                </a:tc>
                <a:tc>
                  <a:txBody>
                    <a:bodyPr/>
                    <a:lstStyle/>
                    <a:p>
                      <a:r>
                        <a:rPr kumimoji="1" lang="ja-JP" altLang="en-US" sz="1600" b="1" dirty="0">
                          <a:solidFill>
                            <a:srgbClr val="FF7C80"/>
                          </a:solidFill>
                          <a:latin typeface="BIZ UDPゴシック" panose="020B0400000000000000" pitchFamily="50" charset="-128"/>
                          <a:ea typeface="BIZ UDPゴシック" panose="020B0400000000000000" pitchFamily="50" charset="-128"/>
                        </a:rPr>
                        <a:t>●●万円</a:t>
                      </a:r>
                    </a:p>
                  </a:txBody>
                  <a:tcPr anchor="ctr"/>
                </a:tc>
                <a:extLst>
                  <a:ext uri="{0D108BD9-81ED-4DB2-BD59-A6C34878D82A}">
                    <a16:rowId xmlns:a16="http://schemas.microsoft.com/office/drawing/2014/main" val="1919105249"/>
                  </a:ext>
                </a:extLst>
              </a:tr>
              <a:tr h="0">
                <a:tc>
                  <a:txBody>
                    <a:bodyPr/>
                    <a:lstStyle/>
                    <a:p>
                      <a:r>
                        <a:rPr kumimoji="1" lang="ja-JP" altLang="en-US" sz="1600" dirty="0">
                          <a:latin typeface="BIZ UDPゴシック" panose="020B0400000000000000" pitchFamily="50" charset="-128"/>
                          <a:ea typeface="BIZ UDPゴシック" panose="020B0400000000000000" pitchFamily="50" charset="-128"/>
                        </a:rPr>
                        <a:t>従業員数    </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役員を除く</a:t>
                      </a:r>
                    </a:p>
                  </a:txBody>
                  <a:tcPr anchor="ctr">
                    <a:solidFill>
                      <a:schemeClr val="accent3">
                        <a:lumMod val="20000"/>
                        <a:lumOff val="80000"/>
                      </a:schemeClr>
                    </a:solidFill>
                  </a:tcPr>
                </a:tc>
                <a:tc>
                  <a:txBody>
                    <a:bodyPr/>
                    <a:lstStyle/>
                    <a:p>
                      <a:r>
                        <a:rPr kumimoji="1" lang="ja-JP" altLang="en-US" sz="1600" b="1" dirty="0">
                          <a:solidFill>
                            <a:srgbClr val="FF7C80"/>
                          </a:solidFill>
                          <a:latin typeface="BIZ UDPゴシック" panose="020B0400000000000000" pitchFamily="50" charset="-128"/>
                          <a:ea typeface="BIZ UDPゴシック" panose="020B0400000000000000" pitchFamily="50" charset="-128"/>
                        </a:rPr>
                        <a:t>常用　●名　 （うち福岡市内勤務●名）</a:t>
                      </a:r>
                      <a:endParaRPr kumimoji="1" lang="en-US" altLang="ja-JP" sz="1600" b="1" dirty="0">
                        <a:solidFill>
                          <a:srgbClr val="FF7C8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693505737"/>
                  </a:ext>
                </a:extLst>
              </a:tr>
              <a:tr h="2110440">
                <a:tc>
                  <a:txBody>
                    <a:bodyPr/>
                    <a:lstStyle/>
                    <a:p>
                      <a:r>
                        <a:rPr kumimoji="1" lang="ja-JP" altLang="en-US" sz="1600" dirty="0">
                          <a:latin typeface="BIZ UDPゴシック" panose="020B0400000000000000" pitchFamily="50" charset="-128"/>
                          <a:ea typeface="BIZ UDPゴシック" panose="020B0400000000000000" pitchFamily="50" charset="-128"/>
                        </a:rPr>
                        <a:t>業種　</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8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主に当てはまるものを１つ選択。</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該当を■に変更</a:t>
                      </a:r>
                    </a:p>
                  </a:txBody>
                  <a:tcPr anchor="ctr">
                    <a:solidFill>
                      <a:schemeClr val="accent3">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dirty="0">
                          <a:solidFill>
                            <a:srgbClr val="FF7C80"/>
                          </a:solidFill>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農業、林業</a:t>
                      </a:r>
                      <a:r>
                        <a:rPr kumimoji="1" lang="ja-JP" altLang="en-US" sz="1400" baseline="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□漁業　　　                  　□鉄鋼、採石業、砂利採取業　　　</a:t>
                      </a:r>
                      <a:r>
                        <a:rPr kumimoji="1" lang="ja-JP" altLang="en-US" sz="1400" baseline="0" dirty="0">
                          <a:latin typeface="BIZ UDPゴシック" panose="020B0400000000000000" pitchFamily="50" charset="-128"/>
                          <a:ea typeface="BIZ UDPゴシック" panose="020B0400000000000000" pitchFamily="50" charset="-128"/>
                        </a:rPr>
                        <a:t>   </a:t>
                      </a:r>
                      <a:endParaRPr kumimoji="1" lang="en-US" altLang="ja-JP" sz="1400" baseline="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□建設業　　</a:t>
                      </a:r>
                      <a:r>
                        <a:rPr kumimoji="1" lang="en-US" altLang="ja-JP" sz="1400" baseline="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□製造業　　　　　           　□電気、ガス、熱供給、水道業　       </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□情報通信業　　</a:t>
                      </a:r>
                      <a:r>
                        <a:rPr kumimoji="1" lang="en-US" altLang="ja-JP" sz="1400" baseline="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□運輸業、郵便業</a:t>
                      </a:r>
                      <a:r>
                        <a:rPr kumimoji="1" lang="ja-JP" altLang="en-US" sz="1400" baseline="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□卸売業、小売業　　</a:t>
                      </a:r>
                      <a:endParaRPr kumimoji="1" lang="en-US" altLang="ja-JP" sz="14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□金融業、保険業　　                 □不動産業、物品賃貸業 　</a:t>
                      </a:r>
                      <a:r>
                        <a:rPr kumimoji="1" lang="ja-JP" altLang="en-US" sz="1400" baseline="0" dirty="0">
                          <a:latin typeface="BIZ UDPゴシック" panose="020B0400000000000000" pitchFamily="50" charset="-128"/>
                          <a:ea typeface="BIZ UDPゴシック" panose="020B0400000000000000" pitchFamily="50" charset="-128"/>
                        </a:rPr>
                        <a:t>□学術研究、専門・技術サービス業　　　　□生活関連サービス業、娯楽業　 □教育、学習支援業　　　　  □医療、福祉　　</a:t>
                      </a:r>
                      <a:endParaRPr kumimoji="1" lang="en-US" altLang="ja-JP" sz="1400" baseline="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aseline="0" dirty="0">
                          <a:latin typeface="BIZ UDPゴシック" panose="020B0400000000000000" pitchFamily="50" charset="-128"/>
                          <a:ea typeface="BIZ UDPゴシック" panose="020B0400000000000000" pitchFamily="50" charset="-128"/>
                        </a:rPr>
                        <a:t>□複合サービス業　　　　　　　　　  □その他サービス業　　　　 □その他</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538704947"/>
                  </a:ext>
                </a:extLst>
              </a:tr>
              <a:tr h="1656000">
                <a:tc>
                  <a:txBody>
                    <a:bodyPr/>
                    <a:lstStyle/>
                    <a:p>
                      <a:r>
                        <a:rPr kumimoji="1" lang="ja-JP" altLang="en-US" sz="1600" dirty="0">
                          <a:latin typeface="BIZ UDPゴシック" panose="020B0400000000000000" pitchFamily="50" charset="-128"/>
                          <a:ea typeface="BIZ UDPゴシック" panose="020B0400000000000000" pitchFamily="50" charset="-128"/>
                        </a:rPr>
                        <a:t>事業内容</a:t>
                      </a:r>
                      <a:endParaRPr kumimoji="1" lang="en-US" altLang="ja-JP" sz="1600" dirty="0">
                        <a:latin typeface="BIZ UDPゴシック" panose="020B0400000000000000" pitchFamily="50" charset="-128"/>
                        <a:ea typeface="BIZ UDPゴシック" panose="020B0400000000000000" pitchFamily="50" charset="-128"/>
                      </a:endParaRPr>
                    </a:p>
                  </a:txBody>
                  <a:tcPr anchor="ctr">
                    <a:solidFill>
                      <a:schemeClr val="accent3">
                        <a:lumMod val="20000"/>
                        <a:lumOff val="80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102299222"/>
                  </a:ext>
                </a:extLst>
              </a:tr>
            </a:tbl>
          </a:graphicData>
        </a:graphic>
      </p:graphicFrame>
    </p:spTree>
    <p:extLst>
      <p:ext uri="{BB962C8B-B14F-4D97-AF65-F5344CB8AC3E}">
        <p14:creationId xmlns:p14="http://schemas.microsoft.com/office/powerpoint/2010/main" val="108316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990965572"/>
              </p:ext>
            </p:extLst>
          </p:nvPr>
        </p:nvGraphicFramePr>
        <p:xfrm>
          <a:off x="650240" y="2278543"/>
          <a:ext cx="10952479" cy="4165843"/>
        </p:xfrm>
        <a:graphic>
          <a:graphicData uri="http://schemas.openxmlformats.org/drawingml/2006/table">
            <a:tbl>
              <a:tblPr firstRow="1" bandRow="1">
                <a:tableStyleId>{5940675A-B579-460E-94D1-54222C63F5DA}</a:tableStyleId>
              </a:tblPr>
              <a:tblGrid>
                <a:gridCol w="3931659">
                  <a:extLst>
                    <a:ext uri="{9D8B030D-6E8A-4147-A177-3AD203B41FA5}">
                      <a16:colId xmlns:a16="http://schemas.microsoft.com/office/drawing/2014/main" val="2051167132"/>
                    </a:ext>
                  </a:extLst>
                </a:gridCol>
                <a:gridCol w="2012635">
                  <a:extLst>
                    <a:ext uri="{9D8B030D-6E8A-4147-A177-3AD203B41FA5}">
                      <a16:colId xmlns:a16="http://schemas.microsoft.com/office/drawing/2014/main" val="2206249621"/>
                    </a:ext>
                  </a:extLst>
                </a:gridCol>
                <a:gridCol w="2363676">
                  <a:extLst>
                    <a:ext uri="{9D8B030D-6E8A-4147-A177-3AD203B41FA5}">
                      <a16:colId xmlns:a16="http://schemas.microsoft.com/office/drawing/2014/main" val="2799901099"/>
                    </a:ext>
                  </a:extLst>
                </a:gridCol>
                <a:gridCol w="2644509">
                  <a:extLst>
                    <a:ext uri="{9D8B030D-6E8A-4147-A177-3AD203B41FA5}">
                      <a16:colId xmlns:a16="http://schemas.microsoft.com/office/drawing/2014/main" val="1339762544"/>
                    </a:ext>
                  </a:extLst>
                </a:gridCol>
              </a:tblGrid>
              <a:tr h="615596">
                <a:tc>
                  <a:txBody>
                    <a:bodyPr/>
                    <a:lstStyle/>
                    <a:p>
                      <a:pPr algn="ctr"/>
                      <a:r>
                        <a:rPr kumimoji="1" lang="ja-JP" altLang="en-US" dirty="0">
                          <a:latin typeface="BIZ UDPゴシック" panose="020B0400000000000000" pitchFamily="50" charset="-128"/>
                          <a:ea typeface="BIZ UDPゴシック" panose="020B0400000000000000" pitchFamily="50" charset="-128"/>
                        </a:rPr>
                        <a:t>株主名</a:t>
                      </a:r>
                    </a:p>
                  </a:txBody>
                  <a:tcPr anchor="ctr">
                    <a:solidFill>
                      <a:schemeClr val="bg1">
                        <a:lumMod val="85000"/>
                      </a:schemeClr>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株式数</a:t>
                      </a:r>
                    </a:p>
                  </a:txBody>
                  <a:tcPr anchor="ctr">
                    <a:solidFill>
                      <a:schemeClr val="bg1">
                        <a:lumMod val="85000"/>
                      </a:schemeClr>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シェア（％）</a:t>
                      </a:r>
                    </a:p>
                  </a:txBody>
                  <a:tcPr anchor="ctr">
                    <a:solidFill>
                      <a:schemeClr val="bg1">
                        <a:lumMod val="85000"/>
                      </a:schemeClr>
                    </a:solid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会社・役員との関係</a:t>
                      </a:r>
                    </a:p>
                  </a:txBody>
                  <a:tcPr anchor="ctr">
                    <a:solidFill>
                      <a:schemeClr val="bg1">
                        <a:lumMod val="85000"/>
                      </a:schemeClr>
                    </a:solidFill>
                  </a:tcPr>
                </a:tc>
                <a:extLst>
                  <a:ext uri="{0D108BD9-81ED-4DB2-BD59-A6C34878D82A}">
                    <a16:rowId xmlns:a16="http://schemas.microsoft.com/office/drawing/2014/main" val="2588367387"/>
                  </a:ext>
                </a:extLst>
              </a:tr>
              <a:tr h="2830563">
                <a:tc>
                  <a:txBody>
                    <a:bodyPr/>
                    <a:lstStyle/>
                    <a:p>
                      <a:r>
                        <a:rPr kumimoji="1" lang="ja-JP" altLang="en-US" b="1" dirty="0">
                          <a:solidFill>
                            <a:srgbClr val="FF7C80"/>
                          </a:solidFill>
                          <a:latin typeface="BIZ UDPゴシック" panose="020B0400000000000000" pitchFamily="50" charset="-128"/>
                          <a:ea typeface="BIZ UDPゴシック" panose="020B0400000000000000" pitchFamily="50" charset="-128"/>
                        </a:rPr>
                        <a:t>・創業　未来</a:t>
                      </a:r>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・福岡　勇気　</a:t>
                      </a:r>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・海　綺麗</a:t>
                      </a:r>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endParaRPr kumimoji="1" lang="ja-JP" altLang="en-US" b="1" dirty="0">
                        <a:solidFill>
                          <a:srgbClr val="FF7C80"/>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b="1" dirty="0">
                          <a:solidFill>
                            <a:srgbClr val="FF7C80"/>
                          </a:solidFill>
                          <a:latin typeface="BIZ UDPゴシック" panose="020B0400000000000000" pitchFamily="50" charset="-128"/>
                          <a:ea typeface="BIZ UDPゴシック" panose="020B0400000000000000" pitchFamily="50" charset="-128"/>
                        </a:rPr>
                        <a:t>・</a:t>
                      </a:r>
                      <a:r>
                        <a:rPr kumimoji="1" lang="en-US" altLang="ja-JP" b="1" dirty="0">
                          <a:solidFill>
                            <a:srgbClr val="FF7C80"/>
                          </a:solidFill>
                          <a:latin typeface="BIZ UDPゴシック" panose="020B0400000000000000" pitchFamily="50" charset="-128"/>
                          <a:ea typeface="BIZ UDPゴシック" panose="020B0400000000000000" pitchFamily="50" charset="-128"/>
                        </a:rPr>
                        <a:t>100</a:t>
                      </a: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a:t>
                      </a:r>
                      <a:r>
                        <a:rPr kumimoji="1" lang="en-US" altLang="ja-JP" b="1" dirty="0">
                          <a:solidFill>
                            <a:srgbClr val="FF7C80"/>
                          </a:solidFill>
                          <a:latin typeface="BIZ UDPゴシック" panose="020B0400000000000000" pitchFamily="50" charset="-128"/>
                          <a:ea typeface="BIZ UDPゴシック" panose="020B0400000000000000" pitchFamily="50" charset="-128"/>
                        </a:rPr>
                        <a:t>50</a:t>
                      </a: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a:t>
                      </a:r>
                      <a:r>
                        <a:rPr kumimoji="1" lang="en-US" altLang="ja-JP" b="1" dirty="0">
                          <a:solidFill>
                            <a:srgbClr val="FF7C80"/>
                          </a:solidFill>
                          <a:latin typeface="BIZ UDPゴシック" panose="020B0400000000000000" pitchFamily="50" charset="-128"/>
                          <a:ea typeface="BIZ UDPゴシック" panose="020B0400000000000000" pitchFamily="50" charset="-128"/>
                        </a:rPr>
                        <a:t>50</a:t>
                      </a:r>
                      <a:endParaRPr kumimoji="1" lang="ja-JP" altLang="en-US" b="1" dirty="0">
                        <a:solidFill>
                          <a:srgbClr val="FF7C80"/>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b="1" dirty="0">
                          <a:solidFill>
                            <a:srgbClr val="FF7C80"/>
                          </a:solidFill>
                          <a:latin typeface="BIZ UDPゴシック" panose="020B0400000000000000" pitchFamily="50" charset="-128"/>
                          <a:ea typeface="BIZ UDPゴシック" panose="020B0400000000000000" pitchFamily="50" charset="-128"/>
                        </a:rPr>
                        <a:t>・</a:t>
                      </a:r>
                      <a:r>
                        <a:rPr kumimoji="1" lang="en-US" altLang="ja-JP" b="1" dirty="0">
                          <a:solidFill>
                            <a:srgbClr val="FF7C80"/>
                          </a:solidFill>
                          <a:latin typeface="BIZ UDPゴシック" panose="020B0400000000000000" pitchFamily="50" charset="-128"/>
                          <a:ea typeface="BIZ UDPゴシック" panose="020B0400000000000000" pitchFamily="50" charset="-128"/>
                        </a:rPr>
                        <a:t>50</a:t>
                      </a: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a:t>
                      </a:r>
                      <a:r>
                        <a:rPr kumimoji="1" lang="en-US" altLang="ja-JP" b="1" dirty="0">
                          <a:solidFill>
                            <a:srgbClr val="FF7C80"/>
                          </a:solidFill>
                          <a:latin typeface="BIZ UDPゴシック" panose="020B0400000000000000" pitchFamily="50" charset="-128"/>
                          <a:ea typeface="BIZ UDPゴシック" panose="020B0400000000000000" pitchFamily="50" charset="-128"/>
                        </a:rPr>
                        <a:t>25</a:t>
                      </a: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a:t>
                      </a:r>
                      <a:r>
                        <a:rPr kumimoji="1" lang="en-US" altLang="ja-JP" b="1" dirty="0">
                          <a:solidFill>
                            <a:srgbClr val="FF7C80"/>
                          </a:solidFill>
                          <a:latin typeface="BIZ UDPゴシック" panose="020B0400000000000000" pitchFamily="50" charset="-128"/>
                          <a:ea typeface="BIZ UDPゴシック" panose="020B0400000000000000" pitchFamily="50" charset="-128"/>
                        </a:rPr>
                        <a:t>25</a:t>
                      </a:r>
                    </a:p>
                  </a:txBody>
                  <a:tcPr/>
                </a:tc>
                <a:tc>
                  <a:txBody>
                    <a:bodyPr/>
                    <a:lstStyle/>
                    <a:p>
                      <a:r>
                        <a:rPr kumimoji="1" lang="ja-JP" altLang="en-US" b="1" dirty="0">
                          <a:solidFill>
                            <a:srgbClr val="FF7C80"/>
                          </a:solidFill>
                          <a:latin typeface="BIZ UDPゴシック" panose="020B0400000000000000" pitchFamily="50" charset="-128"/>
                          <a:ea typeface="BIZ UDPゴシック" panose="020B0400000000000000" pitchFamily="50" charset="-128"/>
                        </a:rPr>
                        <a:t>・代表取締役</a:t>
                      </a:r>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・取締役</a:t>
                      </a:r>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p>
                      <a:r>
                        <a:rPr kumimoji="1" lang="ja-JP" altLang="en-US" b="1" dirty="0">
                          <a:solidFill>
                            <a:srgbClr val="FF7C80"/>
                          </a:solidFill>
                          <a:latin typeface="BIZ UDPゴシック" panose="020B0400000000000000" pitchFamily="50" charset="-128"/>
                          <a:ea typeface="BIZ UDPゴシック" panose="020B0400000000000000" pitchFamily="50" charset="-128"/>
                        </a:rPr>
                        <a:t>・取締役</a:t>
                      </a:r>
                      <a:endParaRPr kumimoji="1" lang="en-US" altLang="ja-JP" b="1" dirty="0">
                        <a:solidFill>
                          <a:srgbClr val="FF7C80"/>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62350078"/>
                  </a:ext>
                </a:extLst>
              </a:tr>
              <a:tr h="719684">
                <a:tc>
                  <a:txBody>
                    <a:bodyPr/>
                    <a:lstStyle/>
                    <a:p>
                      <a:pPr algn="ctr"/>
                      <a:r>
                        <a:rPr kumimoji="1" lang="ja-JP" altLang="en-US" dirty="0">
                          <a:latin typeface="BIZ UDPゴシック" panose="020B0400000000000000" pitchFamily="50" charset="-128"/>
                          <a:ea typeface="BIZ UDPゴシック" panose="020B0400000000000000" pitchFamily="50" charset="-128"/>
                        </a:rPr>
                        <a:t>合計</a:t>
                      </a:r>
                    </a:p>
                  </a:txBody>
                  <a:tcPr anchor="ctr">
                    <a:solidFill>
                      <a:schemeClr val="bg1">
                        <a:lumMod val="85000"/>
                      </a:schemeClr>
                    </a:solidFill>
                  </a:tcPr>
                </a:tc>
                <a:tc>
                  <a:txBody>
                    <a:bodyPr/>
                    <a:lstStyle/>
                    <a:p>
                      <a:pPr algn="l"/>
                      <a:r>
                        <a:rPr kumimoji="1" lang="en-US" altLang="ja-JP" b="1" dirty="0">
                          <a:solidFill>
                            <a:srgbClr val="FF7C80"/>
                          </a:solidFill>
                          <a:latin typeface="BIZ UDPゴシック" panose="020B0400000000000000" pitchFamily="50" charset="-128"/>
                          <a:ea typeface="BIZ UDPゴシック" panose="020B0400000000000000" pitchFamily="50" charset="-128"/>
                        </a:rPr>
                        <a:t>200</a:t>
                      </a:r>
                      <a:endParaRPr kumimoji="1" lang="ja-JP" altLang="en-US" b="1" dirty="0">
                        <a:solidFill>
                          <a:srgbClr val="FF7C80"/>
                        </a:solidFill>
                        <a:latin typeface="BIZ UDPゴシック" panose="020B0400000000000000" pitchFamily="50" charset="-128"/>
                        <a:ea typeface="BIZ UDPゴシック" panose="020B0400000000000000" pitchFamily="50" charset="-128"/>
                      </a:endParaRPr>
                    </a:p>
                  </a:txBody>
                  <a:tcPr anchor="ctr">
                    <a:solidFill>
                      <a:schemeClr val="bg1">
                        <a:lumMod val="85000"/>
                      </a:schemeClr>
                    </a:solidFill>
                  </a:tcPr>
                </a:tc>
                <a:tc>
                  <a:txBody>
                    <a:bodyPr/>
                    <a:lstStyle/>
                    <a:p>
                      <a:pPr algn="l"/>
                      <a:r>
                        <a:rPr kumimoji="1" lang="en-US" altLang="ja-JP" b="1" dirty="0">
                          <a:solidFill>
                            <a:srgbClr val="FF7C80"/>
                          </a:solidFill>
                          <a:latin typeface="BIZ UDPゴシック" panose="020B0400000000000000" pitchFamily="50" charset="-128"/>
                          <a:ea typeface="BIZ UDPゴシック" panose="020B0400000000000000" pitchFamily="50" charset="-128"/>
                        </a:rPr>
                        <a:t>100</a:t>
                      </a:r>
                      <a:endParaRPr kumimoji="1" lang="ja-JP" altLang="en-US" b="1" dirty="0">
                        <a:solidFill>
                          <a:srgbClr val="FF7C80"/>
                        </a:solidFill>
                        <a:latin typeface="BIZ UDPゴシック" panose="020B0400000000000000" pitchFamily="50" charset="-128"/>
                        <a:ea typeface="BIZ UDPゴシック" panose="020B0400000000000000" pitchFamily="50" charset="-128"/>
                      </a:endParaRPr>
                    </a:p>
                  </a:txBody>
                  <a:tcPr anchor="ctr">
                    <a:solidFill>
                      <a:schemeClr val="bg1">
                        <a:lumMod val="85000"/>
                      </a:schemeClr>
                    </a:solidFill>
                  </a:tcPr>
                </a:tc>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solidFill>
                      <a:schemeClr val="bg1">
                        <a:lumMod val="85000"/>
                      </a:schemeClr>
                    </a:solidFill>
                  </a:tcPr>
                </a:tc>
                <a:extLst>
                  <a:ext uri="{0D108BD9-81ED-4DB2-BD59-A6C34878D82A}">
                    <a16:rowId xmlns:a16="http://schemas.microsoft.com/office/drawing/2014/main" val="1627967509"/>
                  </a:ext>
                </a:extLst>
              </a:tr>
            </a:tbl>
          </a:graphicData>
        </a:graphic>
      </p:graphicFrame>
      <p:sp>
        <p:nvSpPr>
          <p:cNvPr id="4" name="テキスト ボックス 3"/>
          <p:cNvSpPr txBox="1"/>
          <p:nvPr/>
        </p:nvSpPr>
        <p:spPr>
          <a:xfrm>
            <a:off x="172719" y="804335"/>
            <a:ext cx="11566199" cy="1538883"/>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（２）株主構成</a:t>
            </a:r>
            <a:endParaRPr lang="en-US" altLang="ja-JP" sz="2000" b="1" dirty="0">
              <a:latin typeface="BIZ UDPゴシック" panose="020B0400000000000000" pitchFamily="50" charset="-128"/>
              <a:ea typeface="BIZ UDPゴシック" panose="020B0400000000000000" pitchFamily="50" charset="-128"/>
            </a:endParaRPr>
          </a:p>
          <a:p>
            <a:endParaRPr lang="en-US" altLang="ja-JP" sz="2000" b="1" dirty="0">
              <a:latin typeface="BIZ UDPゴシック" panose="020B0400000000000000" pitchFamily="50" charset="-128"/>
              <a:ea typeface="BIZ UDPゴシック" panose="020B0400000000000000" pitchFamily="50" charset="-128"/>
            </a:endParaRPr>
          </a:p>
          <a:p>
            <a:r>
              <a:rPr lang="ja-JP" altLang="en-US" b="1" dirty="0">
                <a:latin typeface="BIZ UDPゴシック" panose="020B0400000000000000" pitchFamily="50" charset="-128"/>
                <a:ea typeface="BIZ UDPゴシック" panose="020B0400000000000000" pitchFamily="50" charset="-128"/>
              </a:rPr>
              <a:t>　　</a:t>
            </a:r>
            <a:r>
              <a:rPr lang="en-US" altLang="ja-JP" b="1" dirty="0">
                <a:latin typeface="BIZ UDPゴシック" panose="020B0400000000000000" pitchFamily="50" charset="-128"/>
                <a:ea typeface="BIZ UDPゴシック" panose="020B0400000000000000" pitchFamily="50" charset="-128"/>
              </a:rPr>
              <a:t>※ </a:t>
            </a:r>
            <a:r>
              <a:rPr lang="ja-JP" altLang="en-US" b="1" dirty="0">
                <a:latin typeface="BIZ UDPゴシック" panose="020B0400000000000000" pitchFamily="50" charset="-128"/>
                <a:ea typeface="BIZ UDPゴシック" panose="020B0400000000000000" pitchFamily="50" charset="-128"/>
              </a:rPr>
              <a:t>貴社の株主を持ち株数の多い順から記載してください。</a:t>
            </a:r>
            <a:endParaRPr lang="en-US" altLang="ja-JP" b="1" dirty="0">
              <a:latin typeface="BIZ UDPゴシック" panose="020B0400000000000000" pitchFamily="50" charset="-128"/>
              <a:ea typeface="BIZ UDPゴシック" panose="020B0400000000000000" pitchFamily="50" charset="-128"/>
            </a:endParaRPr>
          </a:p>
          <a:p>
            <a:r>
              <a:rPr lang="ja-JP" altLang="en-US"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なお、株主が</a:t>
            </a:r>
            <a:r>
              <a:rPr lang="en-US" alt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alt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名以上いる場合は、上位</a:t>
            </a:r>
            <a:r>
              <a:rPr lang="ja-JP" altLang="en-US"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５</a:t>
            </a:r>
            <a:r>
              <a:rPr lang="ja-JP" alt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名を記載し、それ</a:t>
            </a:r>
            <a:r>
              <a:rPr lang="ja-JP" altLang="en-US" b="1"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以降</a:t>
            </a:r>
            <a:r>
              <a:rPr lang="ja-JP" alt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を「その他」としてまとめて記載してください。</a:t>
            </a:r>
            <a:endParaRPr lang="ja-JP" altLang="ja-JP" sz="1800" b="1"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b="1" dirty="0">
              <a:latin typeface="BIZ UDPゴシック" panose="020B0400000000000000" pitchFamily="50" charset="-128"/>
              <a:ea typeface="BIZ UDPゴシック" panose="020B0400000000000000" pitchFamily="50" charset="-128"/>
            </a:endParaRPr>
          </a:p>
        </p:txBody>
      </p:sp>
      <p:sp>
        <p:nvSpPr>
          <p:cNvPr id="5" name="タイトル 1"/>
          <p:cNvSpPr txBox="1">
            <a:spLocks/>
          </p:cNvSpPr>
          <p:nvPr/>
        </p:nvSpPr>
        <p:spPr>
          <a:xfrm>
            <a:off x="0" y="-12699"/>
            <a:ext cx="10515600" cy="9017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BIZ UDPゴシック" panose="020B0400000000000000" pitchFamily="50" charset="-128"/>
                <a:ea typeface="BIZ UDPゴシック" panose="020B0400000000000000" pitchFamily="50" charset="-128"/>
              </a:rPr>
              <a:t>１．会社概況</a:t>
            </a:r>
          </a:p>
        </p:txBody>
      </p:sp>
    </p:spTree>
    <p:extLst>
      <p:ext uri="{BB962C8B-B14F-4D97-AF65-F5344CB8AC3E}">
        <p14:creationId xmlns:p14="http://schemas.microsoft.com/office/powerpoint/2010/main" val="3007014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2719" y="804335"/>
            <a:ext cx="11726837" cy="1261884"/>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（３）決算状況（直近３期分）</a:t>
            </a:r>
            <a:endParaRPr lang="en-US" altLang="ja-JP" sz="2000" b="1" dirty="0">
              <a:latin typeface="BIZ UDPゴシック" panose="020B0400000000000000" pitchFamily="50" charset="-128"/>
              <a:ea typeface="BIZ UDPゴシック" panose="020B0400000000000000" pitchFamily="50" charset="-128"/>
            </a:endParaRPr>
          </a:p>
          <a:p>
            <a:endParaRPr lang="en-US" altLang="ja-JP" sz="2000" b="1" dirty="0">
              <a:latin typeface="BIZ UDPゴシック" panose="020B0400000000000000" pitchFamily="50" charset="-128"/>
              <a:ea typeface="BIZ UDPゴシック" panose="020B0400000000000000" pitchFamily="50" charset="-128"/>
            </a:endParaRPr>
          </a:p>
          <a:p>
            <a:r>
              <a:rPr lang="en-US" altLang="ja-JP" b="1" dirty="0">
                <a:latin typeface="BIZ UDPゴシック" panose="020B0400000000000000" pitchFamily="50" charset="-128"/>
                <a:ea typeface="BIZ UDPゴシック" panose="020B0400000000000000" pitchFamily="50" charset="-128"/>
              </a:rPr>
              <a:t>※</a:t>
            </a:r>
            <a:r>
              <a:rPr lang="ja-JP" altLang="en-US" b="1" dirty="0">
                <a:latin typeface="BIZ UDPゴシック" panose="020B0400000000000000" pitchFamily="50" charset="-128"/>
                <a:ea typeface="BIZ UDPゴシック" panose="020B0400000000000000" pitchFamily="50" charset="-128"/>
              </a:rPr>
              <a:t>貴社全体の直近</a:t>
            </a:r>
            <a:r>
              <a:rPr lang="en-US" altLang="ja-JP" b="1" dirty="0">
                <a:latin typeface="BIZ UDPゴシック" panose="020B0400000000000000" pitchFamily="50" charset="-128"/>
                <a:ea typeface="BIZ UDPゴシック" panose="020B0400000000000000" pitchFamily="50" charset="-128"/>
              </a:rPr>
              <a:t>3</a:t>
            </a:r>
            <a:r>
              <a:rPr lang="ja-JP" altLang="en-US" b="1" dirty="0">
                <a:latin typeface="BIZ UDPゴシック" panose="020B0400000000000000" pitchFamily="50" charset="-128"/>
                <a:ea typeface="BIZ UDPゴシック" panose="020B0400000000000000" pitchFamily="50" charset="-128"/>
              </a:rPr>
              <a:t>期間の“売上高”及び税引き前の “当期利益額”をご記入下さい。</a:t>
            </a:r>
            <a:endParaRPr lang="en-US" altLang="ja-JP" b="1" dirty="0">
              <a:latin typeface="BIZ UDPゴシック" panose="020B0400000000000000" pitchFamily="50" charset="-128"/>
              <a:ea typeface="BIZ UDPゴシック" panose="020B0400000000000000" pitchFamily="50" charset="-128"/>
            </a:endParaRPr>
          </a:p>
          <a:p>
            <a:r>
              <a:rPr lang="ja-JP" altLang="en-US" b="1" dirty="0">
                <a:latin typeface="BIZ UDPゴシック" panose="020B0400000000000000" pitchFamily="50" charset="-128"/>
                <a:ea typeface="BIZ UDPゴシック" panose="020B0400000000000000" pitchFamily="50" charset="-128"/>
              </a:rPr>
              <a:t>　 また、第</a:t>
            </a:r>
            <a:r>
              <a:rPr lang="en-US" altLang="ja-JP" b="1" dirty="0">
                <a:latin typeface="BIZ UDPゴシック" panose="020B0400000000000000" pitchFamily="50" charset="-128"/>
                <a:ea typeface="BIZ UDPゴシック" panose="020B0400000000000000" pitchFamily="50" charset="-128"/>
              </a:rPr>
              <a:t>1</a:t>
            </a:r>
            <a:r>
              <a:rPr lang="ja-JP" altLang="en-US" b="1" dirty="0">
                <a:latin typeface="BIZ UDPゴシック" panose="020B0400000000000000" pitchFamily="50" charset="-128"/>
                <a:ea typeface="BIZ UDPゴシック" panose="020B0400000000000000" pitchFamily="50" charset="-128"/>
              </a:rPr>
              <a:t>期が未到来の場合はその旨記入してください。貴社の株主を持ち株数の多い順から記載してください。</a:t>
            </a:r>
            <a:endParaRPr lang="en-US" altLang="ja-JP" b="1" dirty="0">
              <a:latin typeface="BIZ UDPゴシック" panose="020B0400000000000000" pitchFamily="50" charset="-128"/>
              <a:ea typeface="BIZ UDPゴシック" panose="020B0400000000000000" pitchFamily="50" charset="-128"/>
            </a:endParaRPr>
          </a:p>
        </p:txBody>
      </p:sp>
      <p:sp>
        <p:nvSpPr>
          <p:cNvPr id="5" name="タイトル 1"/>
          <p:cNvSpPr txBox="1">
            <a:spLocks/>
          </p:cNvSpPr>
          <p:nvPr/>
        </p:nvSpPr>
        <p:spPr>
          <a:xfrm>
            <a:off x="0" y="-12699"/>
            <a:ext cx="10515600" cy="9017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BIZ UDPゴシック" panose="020B0400000000000000" pitchFamily="50" charset="-128"/>
                <a:ea typeface="BIZ UDPゴシック" panose="020B0400000000000000" pitchFamily="50" charset="-128"/>
              </a:rPr>
              <a:t>１．会社概況</a:t>
            </a:r>
          </a:p>
        </p:txBody>
      </p:sp>
      <p:graphicFrame>
        <p:nvGraphicFramePr>
          <p:cNvPr id="2" name="表 1">
            <a:extLst>
              <a:ext uri="{FF2B5EF4-FFF2-40B4-BE49-F238E27FC236}">
                <a16:creationId xmlns:a16="http://schemas.microsoft.com/office/drawing/2014/main" id="{9505DF1B-EA01-8F31-91AD-4331F9EEAB75}"/>
              </a:ext>
            </a:extLst>
          </p:cNvPr>
          <p:cNvGraphicFramePr>
            <a:graphicFrameLocks noGrp="1"/>
          </p:cNvGraphicFramePr>
          <p:nvPr>
            <p:extLst>
              <p:ext uri="{D42A27DB-BD31-4B8C-83A1-F6EECF244321}">
                <p14:modId xmlns:p14="http://schemas.microsoft.com/office/powerpoint/2010/main" val="112479451"/>
              </p:ext>
            </p:extLst>
          </p:nvPr>
        </p:nvGraphicFramePr>
        <p:xfrm>
          <a:off x="401456" y="2471353"/>
          <a:ext cx="11269362" cy="2674304"/>
        </p:xfrm>
        <a:graphic>
          <a:graphicData uri="http://schemas.openxmlformats.org/drawingml/2006/table">
            <a:tbl>
              <a:tblPr firstRow="1" firstCol="1" lastRow="1" lastCol="1" bandRow="1" bandCol="1"/>
              <a:tblGrid>
                <a:gridCol w="3756062">
                  <a:extLst>
                    <a:ext uri="{9D8B030D-6E8A-4147-A177-3AD203B41FA5}">
                      <a16:colId xmlns:a16="http://schemas.microsoft.com/office/drawing/2014/main" val="538610365"/>
                    </a:ext>
                  </a:extLst>
                </a:gridCol>
                <a:gridCol w="3756062">
                  <a:extLst>
                    <a:ext uri="{9D8B030D-6E8A-4147-A177-3AD203B41FA5}">
                      <a16:colId xmlns:a16="http://schemas.microsoft.com/office/drawing/2014/main" val="2692007743"/>
                    </a:ext>
                  </a:extLst>
                </a:gridCol>
                <a:gridCol w="3757238">
                  <a:extLst>
                    <a:ext uri="{9D8B030D-6E8A-4147-A177-3AD203B41FA5}">
                      <a16:colId xmlns:a16="http://schemas.microsoft.com/office/drawing/2014/main" val="3055530504"/>
                    </a:ext>
                  </a:extLst>
                </a:gridCol>
              </a:tblGrid>
              <a:tr h="612000">
                <a:tc>
                  <a:txBody>
                    <a:bodyPr/>
                    <a:lstStyle/>
                    <a:p>
                      <a:pPr algn="ctr"/>
                      <a:r>
                        <a:rPr 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決算状況</a:t>
                      </a:r>
                      <a:endParaRPr lang="ja-JP" sz="1800" b="1"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r>
                        <a:rPr 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売上高（千円）</a:t>
                      </a:r>
                      <a:endParaRPr lang="ja-JP" sz="1800" b="1"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r>
                        <a:rPr 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当期利益</a:t>
                      </a:r>
                      <a:r>
                        <a:rPr lang="en-US"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r>
                        <a:rPr lang="en-US" sz="1800" b="1"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800" b="1"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552190920"/>
                  </a:ext>
                </a:extLst>
              </a:tr>
              <a:tr h="659376">
                <a:tc>
                  <a:txBody>
                    <a:bodyPr/>
                    <a:lstStyle/>
                    <a:p>
                      <a:pPr algn="just"/>
                      <a:r>
                        <a:rPr 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前期　　（　　　　　年　　月期）</a:t>
                      </a:r>
                      <a:endParaRPr 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1800" spc="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800" spc="1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9080854"/>
                  </a:ext>
                </a:extLst>
              </a:tr>
              <a:tr h="705290">
                <a:tc>
                  <a:txBody>
                    <a:bodyPr/>
                    <a:lstStyle/>
                    <a:p>
                      <a:pPr algn="just"/>
                      <a:r>
                        <a:rPr lang="ja-JP" sz="1800" spc="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２期前　（　　　　　年　　月期）</a:t>
                      </a:r>
                      <a:endParaRPr lang="ja-JP" sz="1800" spc="1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0519397"/>
                  </a:ext>
                </a:extLst>
              </a:tr>
              <a:tr h="697638">
                <a:tc>
                  <a:txBody>
                    <a:bodyPr/>
                    <a:lstStyle/>
                    <a:p>
                      <a:pPr algn="just"/>
                      <a:r>
                        <a:rPr lang="ja-JP" sz="1800" spc="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３期前　（　　　　　年　　月期）</a:t>
                      </a:r>
                      <a:endParaRPr lang="ja-JP" sz="1800" spc="1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5035543"/>
                  </a:ext>
                </a:extLst>
              </a:tr>
            </a:tbl>
          </a:graphicData>
        </a:graphic>
      </p:graphicFrame>
    </p:spTree>
    <p:extLst>
      <p:ext uri="{BB962C8B-B14F-4D97-AF65-F5344CB8AC3E}">
        <p14:creationId xmlns:p14="http://schemas.microsoft.com/office/powerpoint/2010/main" val="2266300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BIZ UDPゴシック" panose="020B0400000000000000" pitchFamily="50" charset="-128"/>
                <a:ea typeface="BIZ UDPゴシック" panose="020B0400000000000000" pitchFamily="50" charset="-128"/>
              </a:rPr>
              <a:t>２．商品・サービスについて</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45292" y="1646436"/>
            <a:ext cx="11196000" cy="2308324"/>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●商品・サービスの概要を記載ください。</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●特に、新規性・独自性のポイント、類似商品・サービスに対する優位性等について、ご説明をお願いします。</a:t>
            </a:r>
            <a:r>
              <a:rPr lang="ja-JP" altLang="en-US" i="1" dirty="0">
                <a:latin typeface="BIZ UDPゴシック" panose="020B0400000000000000" pitchFamily="50" charset="-128"/>
                <a:ea typeface="BIZ UDPゴシック" panose="020B0400000000000000" pitchFamily="50" charset="-128"/>
              </a:rPr>
              <a:t>　</a:t>
            </a:r>
            <a:endParaRPr lang="en-US" altLang="ja-JP" i="1" dirty="0">
              <a:latin typeface="BIZ UDPゴシック" panose="020B0400000000000000" pitchFamily="50" charset="-128"/>
              <a:ea typeface="BIZ UDPゴシック" panose="020B0400000000000000" pitchFamily="50" charset="-128"/>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（評価のポイント）新規性・独自性</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・類似する技術・製品・サービス等がないか。</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・極めて優位性を持つものであるか。</a:t>
            </a:r>
            <a:endParaRPr lang="en-US" altLang="ja-JP" i="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9438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a:latin typeface="BIZ UDPゴシック" panose="020B0400000000000000" pitchFamily="50" charset="-128"/>
                <a:ea typeface="BIZ UDPゴシック" panose="020B0400000000000000" pitchFamily="50" charset="-128"/>
              </a:rPr>
              <a:t>３．市場環境に</a:t>
            </a:r>
            <a:r>
              <a:rPr lang="ja-JP" altLang="en-US" sz="2800" b="1" dirty="0">
                <a:latin typeface="BIZ UDPゴシック" panose="020B0400000000000000" pitchFamily="50" charset="-128"/>
                <a:ea typeface="BIZ UDPゴシック" panose="020B0400000000000000" pitchFamily="50" charset="-128"/>
              </a:rPr>
              <a:t>ついて</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45292" y="1646436"/>
            <a:ext cx="11196000" cy="2308324"/>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●商品・サービスの対象顧客、市場について記載ください。</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●特に市場規模、今後の市場成長性、競合相手の状況と対策等も説明をお願いします。</a:t>
            </a:r>
            <a:r>
              <a:rPr lang="ja-JP" altLang="en-US" i="1" dirty="0">
                <a:latin typeface="BIZ UDPゴシック" panose="020B0400000000000000" pitchFamily="50" charset="-128"/>
                <a:ea typeface="BIZ UDPゴシック" panose="020B0400000000000000" pitchFamily="50" charset="-128"/>
              </a:rPr>
              <a:t>　</a:t>
            </a:r>
            <a:endParaRPr lang="en-US" altLang="ja-JP" i="1" dirty="0">
              <a:latin typeface="BIZ UDPゴシック" panose="020B0400000000000000" pitchFamily="50" charset="-128"/>
              <a:ea typeface="BIZ UDPゴシック" panose="020B0400000000000000" pitchFamily="50" charset="-128"/>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（評価のポイント）市場性</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・対象とする市場規模は成長が見込めるか。</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・競合相手となる企業等の状況把握ができているか。また、対策が十分であるか。</a:t>
            </a:r>
            <a:endParaRPr lang="en-US" altLang="ja-JP" i="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37865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BIZ UDPゴシック" panose="020B0400000000000000" pitchFamily="50" charset="-128"/>
                <a:ea typeface="BIZ UDPゴシック" panose="020B0400000000000000" pitchFamily="50" charset="-128"/>
              </a:rPr>
              <a:t>３．販売戦略について</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45292" y="1646436"/>
            <a:ext cx="11196000" cy="2031325"/>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商品・サービスの販売計画を記載</a:t>
            </a:r>
            <a:r>
              <a:rPr lang="ja-JP" altLang="en-US"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ください。</a:t>
            </a:r>
            <a:endParaRPr lang="en-US"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lang="ja-JP" altLang="en-US"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販売戦略（価格・流通・販促）等</a:t>
            </a:r>
            <a:r>
              <a:rPr lang="ja-JP" altLang="en-US"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説明</a:t>
            </a:r>
            <a:r>
              <a:rPr lang="ja-JP" altLang="en-US"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も</a:t>
            </a:r>
            <a:r>
              <a:rPr lang="ja-JP" altLang="ja-JP" sz="1800" spc="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お願いします。</a:t>
            </a:r>
            <a:endParaRPr lang="ja-JP" altLang="ja-JP" sz="1800" spc="10" dirty="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（評価のポイント）実現性</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・実行可能な販売計画を策定しているか。</a:t>
            </a:r>
            <a:endParaRPr lang="en-US" altLang="ja-JP" i="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06240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1311965"/>
          </a:xfrm>
        </p:spPr>
        <p:txBody>
          <a:bodyPr>
            <a:normAutofit/>
          </a:bodyPr>
          <a:lstStyle/>
          <a:p>
            <a:pPr>
              <a:lnSpc>
                <a:spcPct val="100000"/>
              </a:lnSpc>
              <a:spcBef>
                <a:spcPts val="1800"/>
              </a:spcBef>
            </a:pPr>
            <a:r>
              <a:rPr lang="ja-JP" altLang="en-US" sz="2800" b="1" dirty="0">
                <a:latin typeface="BIZ UDPゴシック" panose="020B0400000000000000" pitchFamily="50" charset="-128"/>
                <a:ea typeface="BIZ UDPゴシック" panose="020B0400000000000000" pitchFamily="50" charset="-128"/>
              </a:rPr>
              <a:t>４．財務計画について</a:t>
            </a:r>
            <a:br>
              <a:rPr lang="en-US" altLang="ja-JP" sz="2800" b="1" dirty="0">
                <a:latin typeface="BIZ UDPゴシック" panose="020B0400000000000000" pitchFamily="50" charset="-128"/>
                <a:ea typeface="BIZ UDPゴシック" panose="020B0400000000000000" pitchFamily="50" charset="-128"/>
              </a:rPr>
            </a:br>
            <a:r>
              <a:rPr lang="ja-JP" altLang="en-US" sz="2800" b="1" dirty="0">
                <a:latin typeface="BIZ UDPゴシック" panose="020B0400000000000000" pitchFamily="50" charset="-128"/>
                <a:ea typeface="BIZ UDPゴシック" panose="020B0400000000000000" pitchFamily="50" charset="-128"/>
              </a:rPr>
              <a:t>　</a:t>
            </a:r>
            <a:r>
              <a:rPr lang="ja-JP" altLang="en-US" sz="2000" dirty="0">
                <a:latin typeface="BIZ UDPゴシック" panose="020B0400000000000000" pitchFamily="50" charset="-128"/>
                <a:ea typeface="BIZ UDPゴシック" panose="020B0400000000000000" pitchFamily="50" charset="-128"/>
              </a:rPr>
              <a:t>（１）</a:t>
            </a:r>
            <a:r>
              <a:rPr lang="ja-JP" altLang="ja-JP" sz="20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年度別売上・利益計画　</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9" name="表 8">
            <a:extLst>
              <a:ext uri="{FF2B5EF4-FFF2-40B4-BE49-F238E27FC236}">
                <a16:creationId xmlns:a16="http://schemas.microsoft.com/office/drawing/2014/main" id="{D8419760-6B73-8850-19B8-A1C3180C437B}"/>
              </a:ext>
            </a:extLst>
          </p:cNvPr>
          <p:cNvGraphicFramePr>
            <a:graphicFrameLocks noGrp="1"/>
          </p:cNvGraphicFramePr>
          <p:nvPr>
            <p:extLst>
              <p:ext uri="{D42A27DB-BD31-4B8C-83A1-F6EECF244321}">
                <p14:modId xmlns:p14="http://schemas.microsoft.com/office/powerpoint/2010/main" val="865930848"/>
              </p:ext>
            </p:extLst>
          </p:nvPr>
        </p:nvGraphicFramePr>
        <p:xfrm>
          <a:off x="571168" y="1219227"/>
          <a:ext cx="11049664" cy="5486400"/>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2404000196"/>
                    </a:ext>
                  </a:extLst>
                </a:gridCol>
                <a:gridCol w="3977903">
                  <a:extLst>
                    <a:ext uri="{9D8B030D-6E8A-4147-A177-3AD203B41FA5}">
                      <a16:colId xmlns:a16="http://schemas.microsoft.com/office/drawing/2014/main" val="3882678601"/>
                    </a:ext>
                  </a:extLst>
                </a:gridCol>
                <a:gridCol w="2287827">
                  <a:extLst>
                    <a:ext uri="{9D8B030D-6E8A-4147-A177-3AD203B41FA5}">
                      <a16:colId xmlns:a16="http://schemas.microsoft.com/office/drawing/2014/main" val="712285352"/>
                    </a:ext>
                  </a:extLst>
                </a:gridCol>
                <a:gridCol w="2287827">
                  <a:extLst>
                    <a:ext uri="{9D8B030D-6E8A-4147-A177-3AD203B41FA5}">
                      <a16:colId xmlns:a16="http://schemas.microsoft.com/office/drawing/2014/main" val="1491682247"/>
                    </a:ext>
                  </a:extLst>
                </a:gridCol>
                <a:gridCol w="2287827">
                  <a:extLst>
                    <a:ext uri="{9D8B030D-6E8A-4147-A177-3AD203B41FA5}">
                      <a16:colId xmlns:a16="http://schemas.microsoft.com/office/drawing/2014/main" val="383313926"/>
                    </a:ext>
                  </a:extLst>
                </a:gridCol>
              </a:tblGrid>
              <a:tr h="252000">
                <a:tc gridSpan="2">
                  <a:txBody>
                    <a:bodyPr/>
                    <a:lstStyle/>
                    <a:p>
                      <a:r>
                        <a:rPr kumimoji="1" lang="ja-JP" altLang="en-US" sz="1400" dirty="0"/>
                        <a:t>項目</a:t>
                      </a:r>
                    </a:p>
                  </a:txBody>
                  <a:tcPr>
                    <a:lnL w="12700" cap="flat" cmpd="sng" algn="ctr">
                      <a:solidFill>
                        <a:srgbClr val="CBCBCB"/>
                      </a:solidFill>
                      <a:prstDash val="solid"/>
                      <a:round/>
                      <a:headEnd type="none" w="med" len="med"/>
                      <a:tailEnd type="none" w="med" len="med"/>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1400" dirty="0"/>
                        <a:t>　　年　月期（今期）</a:t>
                      </a:r>
                    </a:p>
                  </a:txBody>
                  <a:tcPr>
                    <a:lnL w="12700" cap="flat" cmpd="sng" algn="ctr">
                      <a:solidFill>
                        <a:srgbClr val="CBCBCB"/>
                      </a:solidFill>
                      <a:prstDash val="solid"/>
                      <a:round/>
                      <a:headEnd type="none" w="med" len="med"/>
                      <a:tailEnd type="none" w="med" len="med"/>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tcPr>
                </a:tc>
                <a:tc>
                  <a:txBody>
                    <a:bodyPr/>
                    <a:lstStyle/>
                    <a:p>
                      <a:r>
                        <a:rPr kumimoji="1" lang="ja-JP" altLang="en-US" sz="1400" dirty="0"/>
                        <a:t>　　年　月期（来期）</a:t>
                      </a:r>
                      <a:endParaRPr kumimoji="1" lang="en-US" altLang="ja-JP" sz="1400" dirty="0"/>
                    </a:p>
                  </a:txBody>
                  <a:tcPr>
                    <a:lnL w="12700" cap="flat" cmpd="sng" algn="ctr">
                      <a:solidFill>
                        <a:srgbClr val="CBCBCB"/>
                      </a:solidFill>
                      <a:prstDash val="solid"/>
                      <a:round/>
                      <a:headEnd type="none" w="med" len="med"/>
                      <a:tailEnd type="none" w="med" len="med"/>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tcPr>
                </a:tc>
                <a:tc>
                  <a:txBody>
                    <a:bodyPr/>
                    <a:lstStyle/>
                    <a:p>
                      <a:r>
                        <a:rPr kumimoji="1" lang="ja-JP" altLang="en-US" sz="1400" dirty="0"/>
                        <a:t>　　年　月期（来々期）</a:t>
                      </a:r>
                    </a:p>
                  </a:txBody>
                  <a:tcPr>
                    <a:lnL w="12700" cap="flat" cmpd="sng" algn="ctr">
                      <a:solidFill>
                        <a:srgbClr val="CBCBCB"/>
                      </a:solidFill>
                      <a:prstDash val="solid"/>
                      <a:round/>
                      <a:headEnd type="none" w="med" len="med"/>
                      <a:tailEnd type="none" w="med" len="med"/>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tcPr>
                </a:tc>
                <a:extLst>
                  <a:ext uri="{0D108BD9-81ED-4DB2-BD59-A6C34878D82A}">
                    <a16:rowId xmlns:a16="http://schemas.microsoft.com/office/drawing/2014/main" val="536618252"/>
                  </a:ext>
                </a:extLst>
              </a:tr>
              <a:tr h="252000">
                <a:tc gridSpan="2">
                  <a:txBody>
                    <a:bodyPr/>
                    <a:lstStyle/>
                    <a:p>
                      <a:r>
                        <a:rPr kumimoji="1" lang="en-US" altLang="ja-JP" sz="1400" b="1" dirty="0"/>
                        <a:t>a</a:t>
                      </a:r>
                      <a:r>
                        <a:rPr kumimoji="1" lang="ja-JP" altLang="en-US" sz="1400" b="1" dirty="0"/>
                        <a:t>売上高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endParaRPr kumimoji="1" lang="ja-JP" altLang="en-US" dirty="0"/>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3208438739"/>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366640"/>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055694"/>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2784266"/>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t>既存事業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0016173"/>
                  </a:ext>
                </a:extLst>
              </a:tr>
              <a:tr h="252000">
                <a:tc gridSpan="2">
                  <a:txBody>
                    <a:bodyPr/>
                    <a:lstStyle/>
                    <a:p>
                      <a:r>
                        <a:rPr kumimoji="1" lang="en-US" altLang="ja-JP" sz="1400" b="1" dirty="0"/>
                        <a:t>b</a:t>
                      </a:r>
                      <a:r>
                        <a:rPr kumimoji="1" lang="ja-JP" altLang="en-US" sz="1400" b="1" dirty="0"/>
                        <a:t>売上原価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endParaRPr kumimoji="1" lang="ja-JP" altLang="en-US"/>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3466412894"/>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7253348"/>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7730108"/>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1363100"/>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t>既存事業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5586377"/>
                  </a:ext>
                </a:extLst>
              </a:tr>
              <a:tr h="252000">
                <a:tc gridSpan="2">
                  <a:txBody>
                    <a:bodyPr/>
                    <a:lstStyle/>
                    <a:p>
                      <a:r>
                        <a:rPr kumimoji="1" lang="en-US" altLang="ja-JP" sz="1400" b="1" dirty="0"/>
                        <a:t>c</a:t>
                      </a:r>
                      <a:r>
                        <a:rPr kumimoji="1" lang="ja-JP" altLang="en-US" sz="1400" b="1" dirty="0"/>
                        <a:t>売上総利益（</a:t>
                      </a:r>
                      <a:r>
                        <a:rPr kumimoji="1" lang="en-US" altLang="ja-JP" sz="1400" b="1" dirty="0"/>
                        <a:t>a-b</a:t>
                      </a:r>
                      <a:r>
                        <a:rPr kumimoji="1" lang="ja-JP" altLang="en-US" sz="1400"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endParaRPr kumimoji="1" lang="ja-JP" altLang="en-US"/>
                    </a:p>
                  </a:txBody>
                  <a:tcPr/>
                </a:tc>
                <a:tc>
                  <a:txBody>
                    <a:bodyPr/>
                    <a:lstStyle/>
                    <a:p>
                      <a:endParaRPr kumimoji="1" lang="ja-JP" altLang="en-US" sz="14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6251709"/>
                  </a:ext>
                </a:extLst>
              </a:tr>
              <a:tr h="252000">
                <a:tc gridSpan="2">
                  <a:txBody>
                    <a:bodyPr/>
                    <a:lstStyle/>
                    <a:p>
                      <a:r>
                        <a:rPr kumimoji="1" lang="en-US" altLang="ja-JP" sz="1400" b="1" dirty="0"/>
                        <a:t>d</a:t>
                      </a:r>
                      <a:r>
                        <a:rPr kumimoji="1" lang="ja-JP" altLang="en-US" sz="1400" b="1" dirty="0"/>
                        <a:t>販売費および一般管理費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hMerge="1">
                  <a:txBody>
                    <a:bodyPr/>
                    <a:lstStyle/>
                    <a:p>
                      <a:endParaRPr kumimoji="1" lang="ja-JP" altLang="en-US" sz="1400" dirty="0"/>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171511583"/>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7484026"/>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9260070"/>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0696258"/>
                  </a:ext>
                </a:extLst>
              </a:tr>
              <a:tr h="252000">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t>その他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5011604"/>
                  </a:ext>
                </a:extLst>
              </a:tr>
              <a:tr h="252000">
                <a:tc gridSpan="2">
                  <a:txBody>
                    <a:bodyPr/>
                    <a:lstStyle/>
                    <a:p>
                      <a:r>
                        <a:rPr kumimoji="1" lang="en-US" altLang="ja-JP" sz="1400" b="1" dirty="0"/>
                        <a:t>e</a:t>
                      </a:r>
                      <a:r>
                        <a:rPr kumimoji="1" lang="ja-JP" altLang="en-US" sz="1400" b="1" dirty="0"/>
                        <a:t>利益（</a:t>
                      </a:r>
                      <a:r>
                        <a:rPr kumimoji="1" lang="en-US" altLang="ja-JP" sz="1400" b="1" dirty="0"/>
                        <a:t>c-d</a:t>
                      </a:r>
                      <a:r>
                        <a:rPr kumimoji="1" lang="ja-JP" altLang="en-US" sz="1400"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400" dirty="0"/>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4371683"/>
                  </a:ext>
                </a:extLst>
              </a:tr>
            </a:tbl>
          </a:graphicData>
        </a:graphic>
      </p:graphicFrame>
      <p:sp>
        <p:nvSpPr>
          <p:cNvPr id="7" name="テキスト ボックス 6"/>
          <p:cNvSpPr txBox="1"/>
          <p:nvPr/>
        </p:nvSpPr>
        <p:spPr>
          <a:xfrm>
            <a:off x="4810509" y="2936462"/>
            <a:ext cx="6607134" cy="2585323"/>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貴社全体</a:t>
            </a:r>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a:t>
            </a:r>
            <a:r>
              <a:rPr lang="ja-JP" altLang="ja-JP" sz="18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年度別売上・利益計画</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について記載してください。</a:t>
            </a:r>
            <a:endParaRPr lang="en-US"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今回申請する事業以外に既存事業がある場合は、売上高、売上原価については、「既存事業」の欄に記載してください。</a:t>
            </a:r>
            <a:endParaRPr lang="ja-JP" alt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（評価のポイント）実現性</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・実現可能な財務計画（売上・利益計画、資金計画）を策定しているか。</a:t>
            </a:r>
            <a:endParaRPr lang="en-US" altLang="ja-JP" i="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2A4E5902-6BF9-4346-7724-B285ABDA2617}"/>
              </a:ext>
            </a:extLst>
          </p:cNvPr>
          <p:cNvSpPr txBox="1"/>
          <p:nvPr/>
        </p:nvSpPr>
        <p:spPr>
          <a:xfrm>
            <a:off x="10605828" y="942228"/>
            <a:ext cx="1188000" cy="276999"/>
          </a:xfrm>
          <a:prstGeom prst="rect">
            <a:avLst/>
          </a:prstGeom>
          <a:noFill/>
        </p:spPr>
        <p:txBody>
          <a:bodyPr wrap="square" rtlCol="0">
            <a:spAutoFit/>
          </a:bodyPr>
          <a:lstStyle/>
          <a:p>
            <a:r>
              <a:rPr lang="ja-JP" altLang="en-US" sz="1200" b="1" i="1" dirty="0">
                <a:latin typeface="BIZ UDPゴシック" panose="020B0400000000000000" pitchFamily="50" charset="-128"/>
                <a:ea typeface="BIZ UDPゴシック" panose="020B0400000000000000" pitchFamily="50" charset="-128"/>
              </a:rPr>
              <a:t>（単位：千円）</a:t>
            </a:r>
            <a:endParaRPr lang="en-US" altLang="ja-JP" sz="1200" b="1" i="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5038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1311965"/>
          </a:xfrm>
        </p:spPr>
        <p:txBody>
          <a:bodyPr>
            <a:normAutofit/>
          </a:bodyPr>
          <a:lstStyle/>
          <a:p>
            <a:pPr>
              <a:lnSpc>
                <a:spcPct val="100000"/>
              </a:lnSpc>
              <a:spcBef>
                <a:spcPts val="1200"/>
              </a:spcBef>
            </a:pPr>
            <a:r>
              <a:rPr lang="ja-JP" altLang="en-US" sz="2800" b="1" dirty="0">
                <a:latin typeface="BIZ UDPゴシック" panose="020B0400000000000000" pitchFamily="50" charset="-128"/>
                <a:ea typeface="BIZ UDPゴシック" panose="020B0400000000000000" pitchFamily="50" charset="-128"/>
              </a:rPr>
              <a:t>４．財務計画について</a:t>
            </a:r>
            <a:br>
              <a:rPr lang="en-US" altLang="ja-JP" sz="2800" b="1" dirty="0">
                <a:latin typeface="BIZ UDPゴシック" panose="020B0400000000000000" pitchFamily="50" charset="-128"/>
                <a:ea typeface="BIZ UDPゴシック" panose="020B0400000000000000" pitchFamily="50" charset="-128"/>
              </a:rPr>
            </a:br>
            <a:r>
              <a:rPr lang="ja-JP" altLang="en-US" sz="2800" b="1" dirty="0">
                <a:latin typeface="BIZ UDPゴシック" panose="020B0400000000000000" pitchFamily="50" charset="-128"/>
                <a:ea typeface="BIZ UDPゴシック" panose="020B0400000000000000" pitchFamily="50" charset="-128"/>
              </a:rPr>
              <a:t>　</a:t>
            </a:r>
            <a:r>
              <a:rPr lang="ja-JP" altLang="en-US" sz="2000" dirty="0">
                <a:latin typeface="BIZ UDPゴシック" panose="020B0400000000000000" pitchFamily="50" charset="-128"/>
                <a:ea typeface="BIZ UDPゴシック" panose="020B0400000000000000" pitchFamily="50" charset="-128"/>
              </a:rPr>
              <a:t>（２）資金計画</a:t>
            </a:r>
            <a:r>
              <a:rPr lang="ja-JP" altLang="ja-JP" sz="20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2000" dirty="0">
              <a:latin typeface="BIZ UDPゴシック" panose="020B0400000000000000" pitchFamily="50" charset="-128"/>
              <a:ea typeface="BIZ UDPゴシック" panose="020B0400000000000000" pitchFamily="50" charset="-128"/>
            </a:endParaRPr>
          </a:p>
        </p:txBody>
      </p:sp>
      <p:graphicFrame>
        <p:nvGraphicFramePr>
          <p:cNvPr id="9" name="表 8">
            <a:extLst>
              <a:ext uri="{FF2B5EF4-FFF2-40B4-BE49-F238E27FC236}">
                <a16:creationId xmlns:a16="http://schemas.microsoft.com/office/drawing/2014/main" id="{D8419760-6B73-8850-19B8-A1C3180C437B}"/>
              </a:ext>
            </a:extLst>
          </p:cNvPr>
          <p:cNvGraphicFramePr>
            <a:graphicFrameLocks noGrp="1"/>
          </p:cNvGraphicFramePr>
          <p:nvPr>
            <p:extLst>
              <p:ext uri="{D42A27DB-BD31-4B8C-83A1-F6EECF244321}">
                <p14:modId xmlns:p14="http://schemas.microsoft.com/office/powerpoint/2010/main" val="1429038435"/>
              </p:ext>
            </p:extLst>
          </p:nvPr>
        </p:nvGraphicFramePr>
        <p:xfrm>
          <a:off x="571168" y="1219227"/>
          <a:ext cx="11049664" cy="4572000"/>
        </p:xfrm>
        <a:graphic>
          <a:graphicData uri="http://schemas.openxmlformats.org/drawingml/2006/table">
            <a:tbl>
              <a:tblPr firstRow="1" bandRow="1">
                <a:tableStyleId>{073A0DAA-6AF3-43AB-8588-CEC1D06C72B9}</a:tableStyleId>
              </a:tblPr>
              <a:tblGrid>
                <a:gridCol w="1714832">
                  <a:extLst>
                    <a:ext uri="{9D8B030D-6E8A-4147-A177-3AD203B41FA5}">
                      <a16:colId xmlns:a16="http://schemas.microsoft.com/office/drawing/2014/main" val="2404000196"/>
                    </a:ext>
                  </a:extLst>
                </a:gridCol>
                <a:gridCol w="2471351">
                  <a:extLst>
                    <a:ext uri="{9D8B030D-6E8A-4147-A177-3AD203B41FA5}">
                      <a16:colId xmlns:a16="http://schemas.microsoft.com/office/drawing/2014/main" val="1366140503"/>
                    </a:ext>
                  </a:extLst>
                </a:gridCol>
                <a:gridCol w="2287827">
                  <a:extLst>
                    <a:ext uri="{9D8B030D-6E8A-4147-A177-3AD203B41FA5}">
                      <a16:colId xmlns:a16="http://schemas.microsoft.com/office/drawing/2014/main" val="712285352"/>
                    </a:ext>
                  </a:extLst>
                </a:gridCol>
                <a:gridCol w="2287827">
                  <a:extLst>
                    <a:ext uri="{9D8B030D-6E8A-4147-A177-3AD203B41FA5}">
                      <a16:colId xmlns:a16="http://schemas.microsoft.com/office/drawing/2014/main" val="1491682247"/>
                    </a:ext>
                  </a:extLst>
                </a:gridCol>
                <a:gridCol w="2287827">
                  <a:extLst>
                    <a:ext uri="{9D8B030D-6E8A-4147-A177-3AD203B41FA5}">
                      <a16:colId xmlns:a16="http://schemas.microsoft.com/office/drawing/2014/main" val="383313926"/>
                    </a:ext>
                  </a:extLst>
                </a:gridCol>
              </a:tblGrid>
              <a:tr h="252000">
                <a:tc gridSpan="2">
                  <a:txBody>
                    <a:bodyPr/>
                    <a:lstStyle/>
                    <a:p>
                      <a:r>
                        <a:rPr kumimoji="1" lang="ja-JP" altLang="en-US" sz="1400" dirty="0"/>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400" dirty="0"/>
                    </a:p>
                  </a:txBody>
                  <a:tcPr>
                    <a:lnL w="12700" cap="flat" cmpd="sng" algn="ctr">
                      <a:solidFill>
                        <a:srgbClr val="CBCBCB"/>
                      </a:solidFill>
                      <a:prstDash val="solid"/>
                      <a:round/>
                      <a:headEnd type="none" w="med" len="med"/>
                      <a:tailEnd type="none" w="med" len="med"/>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tcPr>
                </a:tc>
                <a:tc>
                  <a:txBody>
                    <a:bodyPr/>
                    <a:lstStyle/>
                    <a:p>
                      <a:r>
                        <a:rPr kumimoji="1" lang="ja-JP" altLang="en-US" sz="1400" dirty="0"/>
                        <a:t>　　年　月期（今期）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t>　　年　月期（来期）</a:t>
                      </a:r>
                      <a:endParaRPr kumimoji="1" lang="en-US" altLang="ja-JP"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t>　　年　月期（来々期）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6618252"/>
                  </a:ext>
                </a:extLst>
              </a:tr>
              <a:tr h="252000">
                <a:tc rowSpan="7">
                  <a:txBody>
                    <a:bodyPr/>
                    <a:lstStyle/>
                    <a:p>
                      <a:r>
                        <a:rPr kumimoji="1" lang="ja-JP" altLang="en-US" sz="1400" b="1" dirty="0"/>
                        <a:t>資金需要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055694"/>
                  </a:ext>
                </a:extLst>
              </a:tr>
              <a:tr h="252000">
                <a:tc vMerge="1">
                  <a:txBody>
                    <a:bodyPr/>
                    <a:lstStyle/>
                    <a:p>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2784266"/>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0016173"/>
                  </a:ext>
                </a:extLst>
              </a:tr>
              <a:tr h="252000">
                <a:tc vMerge="1">
                  <a:txBody>
                    <a:bodyPr/>
                    <a:lstStyle/>
                    <a:p>
                      <a:endParaRPr kumimoji="1" lang="ja-JP" altLang="en-US"/>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5549592"/>
                  </a:ext>
                </a:extLst>
              </a:tr>
              <a:tr h="252000">
                <a:tc vMerge="1">
                  <a:txBody>
                    <a:bodyPr/>
                    <a:lstStyle/>
                    <a:p>
                      <a:endParaRPr kumimoji="1" lang="ja-JP" altLang="en-US"/>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7866444"/>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7241372"/>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6732887"/>
                  </a:ext>
                </a:extLst>
              </a:tr>
              <a:tr h="252000">
                <a:tc rowSpan="7">
                  <a:txBody>
                    <a:bodyPr/>
                    <a:lstStyle/>
                    <a:p>
                      <a:r>
                        <a:rPr kumimoji="1" lang="ja-JP" altLang="en-US" sz="1400" b="1" dirty="0"/>
                        <a:t>資金調達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solidFill>
                            <a:srgbClr val="FF5050"/>
                          </a:solidFill>
                        </a:rPr>
                        <a:t>・自己資金</a:t>
                      </a:r>
                      <a:endParaRPr kumimoji="1" lang="en-US" altLang="ja-JP" sz="1400" b="1" dirty="0">
                        <a:solidFill>
                          <a:srgbClr val="FF5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7999523"/>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solidFill>
                            <a:srgbClr val="FF5050"/>
                          </a:solidFill>
                        </a:rPr>
                        <a:t>・借入金（金融機関）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4254250"/>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solidFill>
                            <a:srgbClr val="FF5050"/>
                          </a:solidFill>
                        </a:rPr>
                        <a:t>・借入金（その他）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0532394"/>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6386441"/>
                  </a:ext>
                </a:extLst>
              </a:tr>
              <a:tr h="252000">
                <a:tc vMerge="1">
                  <a:txBody>
                    <a:bodyPr/>
                    <a:lstStyle/>
                    <a:p>
                      <a:endParaRPr kumimoji="1" lang="ja-JP" altLang="en-US"/>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3820465"/>
                  </a:ext>
                </a:extLst>
              </a:tr>
              <a:tr h="252000">
                <a:tc vMerge="1">
                  <a:txBody>
                    <a:bodyPr/>
                    <a:lstStyle/>
                    <a:p>
                      <a:endParaRPr kumimoji="1" lang="ja-JP" altLang="en-US"/>
                    </a:p>
                  </a:txBody>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5320294"/>
                  </a:ext>
                </a:extLst>
              </a:tr>
              <a:tr h="252000">
                <a:tc vMerge="1">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tc>
                  <a:txBody>
                    <a:bodyPr/>
                    <a:lstStyle/>
                    <a:p>
                      <a:r>
                        <a:rPr kumimoji="1" lang="ja-JP" altLang="en-US" sz="1400" b="1" dirty="0"/>
                        <a:t>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42241869"/>
                  </a:ext>
                </a:extLst>
              </a:tr>
            </a:tbl>
          </a:graphicData>
        </a:graphic>
      </p:graphicFrame>
      <p:sp>
        <p:nvSpPr>
          <p:cNvPr id="7" name="テキスト ボックス 6"/>
          <p:cNvSpPr txBox="1"/>
          <p:nvPr/>
        </p:nvSpPr>
        <p:spPr>
          <a:xfrm>
            <a:off x="4862015" y="3042298"/>
            <a:ext cx="6607134" cy="2031325"/>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貴社全体</a:t>
            </a:r>
            <a:r>
              <a:rPr lang="ja-JP" altLang="en-US"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の資金計画</a:t>
            </a:r>
            <a:r>
              <a:rPr lang="ja-JP" altLang="ja-JP" sz="1800" spc="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について記載してください。</a:t>
            </a:r>
            <a:endParaRPr lang="ja-JP" altLang="ja-JP" sz="1800" spc="1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（評価のポイント）実現性</a:t>
            </a:r>
            <a:endParaRPr lang="en-US" altLang="ja-JP" i="1" dirty="0">
              <a:latin typeface="BIZ UDPゴシック" panose="020B0400000000000000" pitchFamily="50" charset="-128"/>
              <a:ea typeface="BIZ UDPゴシック" panose="020B0400000000000000" pitchFamily="50" charset="-128"/>
            </a:endParaRPr>
          </a:p>
          <a:p>
            <a:r>
              <a:rPr lang="ja-JP" altLang="en-US" i="1" dirty="0">
                <a:latin typeface="BIZ UDPゴシック" panose="020B0400000000000000" pitchFamily="50" charset="-128"/>
                <a:ea typeface="BIZ UDPゴシック" panose="020B0400000000000000" pitchFamily="50" charset="-128"/>
              </a:rPr>
              <a:t>・実現可能な財務計画（売上・利益計画、資金計画）を策定しているか。</a:t>
            </a:r>
            <a:endParaRPr lang="en-US" altLang="ja-JP" i="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2A4E5902-6BF9-4346-7724-B285ABDA2617}"/>
              </a:ext>
            </a:extLst>
          </p:cNvPr>
          <p:cNvSpPr txBox="1"/>
          <p:nvPr/>
        </p:nvSpPr>
        <p:spPr>
          <a:xfrm>
            <a:off x="10605828" y="942228"/>
            <a:ext cx="1188000" cy="276999"/>
          </a:xfrm>
          <a:prstGeom prst="rect">
            <a:avLst/>
          </a:prstGeom>
          <a:noFill/>
        </p:spPr>
        <p:txBody>
          <a:bodyPr wrap="square" rtlCol="0">
            <a:spAutoFit/>
          </a:bodyPr>
          <a:lstStyle/>
          <a:p>
            <a:r>
              <a:rPr lang="ja-JP" altLang="en-US" sz="1200" b="1" i="1" dirty="0">
                <a:latin typeface="BIZ UDPゴシック" panose="020B0400000000000000" pitchFamily="50" charset="-128"/>
                <a:ea typeface="BIZ UDPゴシック" panose="020B0400000000000000" pitchFamily="50" charset="-128"/>
              </a:rPr>
              <a:t>（単位：千円）</a:t>
            </a:r>
            <a:endParaRPr lang="en-US" altLang="ja-JP" sz="1200" b="1" i="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117081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3701</TotalTime>
  <Words>1559</Words>
  <Application>Microsoft Office PowerPoint</Application>
  <PresentationFormat>ワイド画面</PresentationFormat>
  <Paragraphs>218</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BIZ UDPゴシック</vt:lpstr>
      <vt:lpstr>ＭＳ Ｐゴシック</vt:lpstr>
      <vt:lpstr>游ゴシック</vt:lpstr>
      <vt:lpstr>游ゴシック Light</vt:lpstr>
      <vt:lpstr>Arial</vt:lpstr>
      <vt:lpstr>Office テーマ</vt:lpstr>
      <vt:lpstr>令和７年度 福岡市 ステップアップ助成事業</vt:lpstr>
      <vt:lpstr>１．会社概況</vt:lpstr>
      <vt:lpstr>PowerPoint プレゼンテーション</vt:lpstr>
      <vt:lpstr>PowerPoint プレゼンテーション</vt:lpstr>
      <vt:lpstr>２．商品・サービスについて</vt:lpstr>
      <vt:lpstr>３．市場環境について</vt:lpstr>
      <vt:lpstr>３．販売戦略について</vt:lpstr>
      <vt:lpstr>４．財務計画について 　（１） 年度別売上・利益計画　</vt:lpstr>
      <vt:lpstr>４．財務計画について 　（２）資金計画　</vt:lpstr>
      <vt:lpstr>５．ステップアップのための経営課題の把握・改善計画</vt:lpstr>
      <vt:lpstr>５．ステップアップのための経営課題の把握・改善計画</vt:lpstr>
      <vt:lpstr>６．その他</vt:lpstr>
      <vt:lpstr>６．その他</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福岡市 研究開発型スタートアップ 成長支援事業</dc:title>
  <dc:creator>FINE_User</dc:creator>
  <cp:lastModifiedBy>田中　佑奈</cp:lastModifiedBy>
  <cp:revision>199</cp:revision>
  <cp:lastPrinted>2024-04-04T09:08:29Z</cp:lastPrinted>
  <dcterms:created xsi:type="dcterms:W3CDTF">2020-07-06T04:18:04Z</dcterms:created>
  <dcterms:modified xsi:type="dcterms:W3CDTF">2025-08-06T09:44:25Z</dcterms:modified>
</cp:coreProperties>
</file>