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311" r:id="rId2"/>
    <p:sldId id="278" r:id="rId3"/>
    <p:sldId id="308" r:id="rId4"/>
    <p:sldId id="282" r:id="rId5"/>
    <p:sldId id="289" r:id="rId6"/>
    <p:sldId id="295" r:id="rId7"/>
    <p:sldId id="301" r:id="rId8"/>
    <p:sldId id="307" r:id="rId9"/>
    <p:sldId id="296" r:id="rId10"/>
    <p:sldId id="304" r:id="rId11"/>
    <p:sldId id="312" r:id="rId12"/>
    <p:sldId id="313" r:id="rId13"/>
    <p:sldId id="299" r:id="rId14"/>
    <p:sldId id="303" r:id="rId15"/>
    <p:sldId id="298" r:id="rId16"/>
    <p:sldId id="314" r:id="rId1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56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17D-D306-4B70-A957-41C91B2EED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0CD6E-DAFF-475D-A8FD-4B9F0A07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79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5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6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0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53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8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4B284-BDCC-4865-9B58-9DEEC07A18BD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0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8691" y="223024"/>
            <a:ext cx="9144000" cy="70425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福岡市ソーシャルスタートアップ成長支援事業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38923" y="4629264"/>
            <a:ext cx="10648155" cy="2075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ja-JP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</a:t>
            </a:r>
            <a:r>
              <a:rPr lang="ja-JP" altLang="en-US" sz="14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4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事業計画書を作成する際は、必ずホームページに掲載する「よくある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＆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」をお読みください。</a:t>
            </a:r>
            <a:endParaRPr lang="en-US" altLang="ja-JP" sz="1400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申請コースは、「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（上限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750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万円）」　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（上限</a:t>
            </a:r>
            <a:r>
              <a:rPr lang="en-US" altLang="ja-JP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300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万円）」からご選択ください。</a:t>
            </a:r>
            <a:endParaRPr lang="en-US" altLang="ja-JP" sz="1400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を選択した方は、審査の結果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ja-JP" altLang="en-US" sz="14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での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移行採択を可とするかどうかご回答ください。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目標総額は各コース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上限額を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超えない</a:t>
            </a:r>
            <a:r>
              <a:rPr lang="ja-JP" altLang="en-US" sz="14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範囲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で設定ください（</a:t>
            </a:r>
            <a:r>
              <a:rPr lang="en-US" altLang="ja-JP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個人版は</a:t>
            </a:r>
            <a:r>
              <a:rPr lang="en-US" altLang="ja-JP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万円未満の設定は不可）。</a:t>
            </a: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本事業計画書をもとに、審査を行います。様式は適宜、ページ数（最大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ページ程度）、レイアウト等を変更して構いませ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ん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34377" y="74781"/>
            <a:ext cx="4287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別紙１　事業計画書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42280"/>
              </p:ext>
            </p:extLst>
          </p:nvPr>
        </p:nvGraphicFramePr>
        <p:xfrm>
          <a:off x="1103970" y="1124226"/>
          <a:ext cx="10395301" cy="3297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7745">
                  <a:extLst>
                    <a:ext uri="{9D8B030D-6E8A-4147-A177-3AD203B41FA5}">
                      <a16:colId xmlns:a16="http://schemas.microsoft.com/office/drawing/2014/main" val="3146460803"/>
                    </a:ext>
                  </a:extLst>
                </a:gridCol>
                <a:gridCol w="4133778">
                  <a:extLst>
                    <a:ext uri="{9D8B030D-6E8A-4147-A177-3AD203B41FA5}">
                      <a16:colId xmlns:a16="http://schemas.microsoft.com/office/drawing/2014/main" val="2386070037"/>
                    </a:ext>
                  </a:extLst>
                </a:gridCol>
                <a:gridCol w="4133778">
                  <a:extLst>
                    <a:ext uri="{9D8B030D-6E8A-4147-A177-3AD203B41FA5}">
                      <a16:colId xmlns:a16="http://schemas.microsoft.com/office/drawing/2014/main" val="2490763719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法人名・屋号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6854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事業名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7517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目指す未来を一言で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768307"/>
                  </a:ext>
                </a:extLst>
              </a:tr>
              <a:tr h="293893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申請コース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コース　（</a:t>
                      </a:r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6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または</a:t>
                      </a:r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B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を記載）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r>
                        <a:rPr kumimoji="1" lang="ja-JP" altLang="en-US" sz="1600" dirty="0" err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への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移行可否（可 </a:t>
                      </a:r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or 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否を記載）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5317"/>
                  </a:ext>
                </a:extLst>
              </a:tr>
              <a:tr h="55740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621036"/>
                  </a:ext>
                </a:extLst>
              </a:tr>
              <a:tr h="298220"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寄附集め目標額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目標総額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うち個人版</a:t>
                      </a:r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ｸﾗｳﾄﾞﾌｧﾝﾃﾞｨﾝｸﾞ型</a:t>
                      </a:r>
                      <a:r>
                        <a:rPr kumimoji="1" lang="en-US" altLang="ja-JP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の目標額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964735"/>
                  </a:ext>
                </a:extLst>
              </a:tr>
              <a:tr h="55740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868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．寄附を集めるための取り組み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500" y="730914"/>
            <a:ext cx="11416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）個人版ふるさと納税（クラウドファンディング）について　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個人版クラファン目標額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20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万</a:t>
            </a:r>
            <a:r>
              <a:rPr lang="ja-JP" altLang="en-US" sz="20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1350" y="5205216"/>
            <a:ext cx="11486838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</a:t>
            </a:r>
            <a:r>
              <a:rPr lang="ja-JP" altLang="en-US" sz="16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●目標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額まで寄附を集めるために、どういったことに取り組むのか。寄附集めのための具体的な取り組み内容を記載ください。</a:t>
            </a:r>
          </a:p>
          <a:p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表２の「寄附率」とは、寄附を呼びかけた人の内、実際に寄附に至る割合のことです。（</a:t>
            </a:r>
            <a:r>
              <a:rPr lang="en-US" altLang="ja-JP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a×b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になります）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・寄附集めについて、自己努力で寄附を集める姿勢があり、またその手法に具体性・実現性がある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325203"/>
              </p:ext>
            </p:extLst>
          </p:nvPr>
        </p:nvGraphicFramePr>
        <p:xfrm>
          <a:off x="411350" y="1270366"/>
          <a:ext cx="111960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65912638"/>
                    </a:ext>
                  </a:extLst>
                </a:gridCol>
                <a:gridCol w="3636000">
                  <a:extLst>
                    <a:ext uri="{9D8B030D-6E8A-4147-A177-3AD203B41FA5}">
                      <a16:colId xmlns:a16="http://schemas.microsoft.com/office/drawing/2014/main" val="126160261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3119008233"/>
                    </a:ext>
                  </a:extLst>
                </a:gridCol>
                <a:gridCol w="5112000">
                  <a:extLst>
                    <a:ext uri="{9D8B030D-6E8A-4147-A177-3AD203B41FA5}">
                      <a16:colId xmlns:a16="http://schemas.microsoft.com/office/drawing/2014/main" val="483653215"/>
                    </a:ext>
                  </a:extLst>
                </a:gridCol>
              </a:tblGrid>
              <a:tr h="37084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表１</a:t>
                      </a:r>
                      <a:endParaRPr kumimoji="1" lang="ja-JP" altLang="en-US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寄付の呼びかけ先</a:t>
                      </a:r>
                      <a:endParaRPr kumimoji="1" lang="ja-JP" altLang="en-US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人数</a:t>
                      </a:r>
                      <a:endParaRPr kumimoji="1" lang="en-US" altLang="ja-JP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備考（具体の取組み内容等）</a:t>
                      </a:r>
                      <a:endParaRPr kumimoji="1" lang="ja-JP" altLang="en-US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292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9496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0697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59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9943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780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600" b="1" dirty="0">
                        <a:solidFill>
                          <a:srgbClr val="FF7C8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31844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570778"/>
              </p:ext>
            </p:extLst>
          </p:nvPr>
        </p:nvGraphicFramePr>
        <p:xfrm>
          <a:off x="411350" y="4164891"/>
          <a:ext cx="10512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9066788"/>
                    </a:ext>
                  </a:extLst>
                </a:gridCol>
                <a:gridCol w="2484000">
                  <a:extLst>
                    <a:ext uri="{9D8B030D-6E8A-4147-A177-3AD203B41FA5}">
                      <a16:colId xmlns:a16="http://schemas.microsoft.com/office/drawing/2014/main" val="288524922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526293173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32308462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88392924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372720124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表２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(a)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寄付の呼びかけ先人数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(b)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寄附率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(c)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寄附者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a×b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(d)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寄附単価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(e)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個人版で集める寄附額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c×d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473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4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％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76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3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．寄附を集めるための取り組み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8209" y="73091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）企業版ふるさと納税　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企業版目標額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20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万</a:t>
            </a:r>
            <a:r>
              <a:rPr lang="ja-JP" altLang="en-US" sz="20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99851"/>
              </p:ext>
            </p:extLst>
          </p:nvPr>
        </p:nvGraphicFramePr>
        <p:xfrm>
          <a:off x="411350" y="1270366"/>
          <a:ext cx="1098034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5876">
                  <a:extLst>
                    <a:ext uri="{9D8B030D-6E8A-4147-A177-3AD203B41FA5}">
                      <a16:colId xmlns:a16="http://schemas.microsoft.com/office/drawing/2014/main" val="1261602610"/>
                    </a:ext>
                  </a:extLst>
                </a:gridCol>
                <a:gridCol w="7164472">
                  <a:extLst>
                    <a:ext uri="{9D8B030D-6E8A-4147-A177-3AD203B41FA5}">
                      <a16:colId xmlns:a16="http://schemas.microsoft.com/office/drawing/2014/main" val="483653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寄付の呼びかけ先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これまでの関係性・寄附理由、寄附の実現度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29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94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06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35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994342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11350" y="3263908"/>
            <a:ext cx="11265988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</a:t>
            </a:r>
            <a:r>
              <a:rPr lang="ja-JP" altLang="en-US" sz="16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●目標額まで寄附を集めるための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寄附の呼びかけ先、関係性、寄附の実現度を</a:t>
            </a:r>
            <a:r>
              <a:rPr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記載ください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（留意点）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・企業版ふるさと納税を活用した寄附が可能な企業は、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市外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本社企業です。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・企業版ふるさと納税の寄附は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万円からになります。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・企業版ふるさと納税は、</a:t>
            </a:r>
            <a:r>
              <a:rPr lang="ja-JP" altLang="en-US" sz="16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寄附を受けた自治体と寄附企業との間で「経済的利益の供与」が禁じられています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本事業では、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認定スタートアップと寄附企業との間でもこれを準用し、</a:t>
            </a:r>
            <a:r>
              <a:rPr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「経済的利益の供与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」に抵触しないか、</a:t>
            </a:r>
            <a:endParaRPr lang="en-US" altLang="ja-JP" sz="1600" u="sng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寄付の受け入れに先立ち、福岡市にて確認を行います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抵触する例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認定スタートアップが寄附企業の子会社である場合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40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．寄附を集めるための取り組み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500" y="73091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）目標額に到達しなかった場合の対応</a:t>
            </a:r>
            <a:r>
              <a:rPr lang="ja-JP" altLang="en-US" sz="2000" b="1" dirty="0" smtClean="0">
                <a:solidFill>
                  <a:srgbClr val="FF7C8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ja-JP" sz="2000" b="1" dirty="0">
              <a:solidFill>
                <a:srgbClr val="FF7C8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300" y="2919134"/>
            <a:ext cx="11265988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</a:t>
            </a:r>
            <a:r>
              <a:rPr lang="ja-JP" altLang="en-US" sz="1600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●目標額に到達しなかった場合、プロジェクトをどのように実施しますか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のための対応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策（自己資金で補填／融資で補填／取り組み規模の縮小等）や、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想定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される変更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内容（重要度が最も高い△△△について減額し実施／出張回数の見直し）などを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記載ください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目標額に到達しない場合も、プロジェクト実施に向けた対応を検討している。</a:t>
            </a:r>
          </a:p>
          <a:p>
            <a:endParaRPr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44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．事業の継続性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●収益化に向けた今後の事業計画を記載してください。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事業を進めていく上で必要になる事業パートナー（原材料調達先、外部委託先、社外専門家等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）が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ある場合は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連携状況も具体的にご記入ください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持続的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な経営に向けて、実現可能な事業計画や資金計画を有する。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" y="81342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）今後の事業計画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0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．事業の継続性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●収益化に向けた今後の資金計画（３年間）を記載してください。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特に「採択前の現状」と「採択後」において、売上がどのように推移するか、必ず記載ください。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・持続的な経営に向けて、実現可能な事業計画や資金計画を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有する。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）今後の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8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800" b="1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その他（任意）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692" y="1710452"/>
            <a:ext cx="11196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●ここまでに記載したこと以外で、特にアピールしたいことがあればご記入ください。</a:t>
            </a:r>
          </a:p>
          <a:p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・その他、審査員が施策上、特に魅力的と考える要素がある。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例）特出して魅力的な事業であり、多くの方から寄附を集め、本施策全体に対し、寄附集めの呼び水となる。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例）ビジネスモデル、製品やサービスに独創性がある。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）地域や社会の課題解決を目指す他者にとって、ロールモデルとなる要素がある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28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1942618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．再採択の必要性について（令和６年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度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採択企業のみ作成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8440" y="3996454"/>
            <a:ext cx="11756649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本ページは、</a:t>
            </a:r>
            <a:r>
              <a:rPr lang="ja-JP" altLang="en-US" i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令和６年度採択実績がある場合のみ記載ください（該当しない場合はページごと削除ください）</a:t>
            </a:r>
            <a:endParaRPr lang="en-US" altLang="ja-JP" i="1" u="sng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i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過去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採択者も、今年度の申請が可能です。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ただし本事業は、</a:t>
            </a:r>
            <a:r>
              <a:rPr lang="ja-JP" altLang="en-US" i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持続的にビジネスを営むための経営基盤の強化を目指す</a:t>
            </a:r>
            <a:r>
              <a:rPr lang="ja-JP" altLang="en-US" i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もの（社会課題解決</a:t>
            </a:r>
            <a:r>
              <a:rPr lang="ja-JP" altLang="en-US" i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lang="ja-JP" altLang="en-US" i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収益化</a:t>
            </a:r>
            <a:r>
              <a:rPr lang="ja-JP" altLang="en-US" i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i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両立）</a:t>
            </a:r>
            <a:r>
              <a:rPr lang="ja-JP" altLang="en-US" i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再採択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を希望する場合は、</a:t>
            </a:r>
            <a:r>
              <a:rPr lang="ja-JP" altLang="en-US" i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昨年度の補助事業で得られた成果、強化された経営基盤、自走化に向けて</a:t>
            </a:r>
            <a:r>
              <a:rPr lang="ja-JP" altLang="en-US" i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足りないこと</a:t>
            </a:r>
            <a:endParaRPr lang="en-US" altLang="ja-JP" i="1" u="sng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（再採択の必要性）を明確化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し、申請ください。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500" y="81342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）昨年度補助事業で得られた成果、強化された経営基盤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" y="3401850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）自走化に向けて足りないこと、再採択され取り組む必要性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3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12699"/>
            <a:ext cx="10515600" cy="901700"/>
          </a:xfrm>
        </p:spPr>
        <p:txBody>
          <a:bodyPr>
            <a:normAutofit/>
          </a:bodyPr>
          <a:lstStyle/>
          <a:p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請人の概要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244568"/>
              </p:ext>
            </p:extLst>
          </p:nvPr>
        </p:nvGraphicFramePr>
        <p:xfrm>
          <a:off x="205194" y="771434"/>
          <a:ext cx="11825697" cy="5968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5572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810125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法人名・屋号　（フリガナ）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 smtClean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代表者役職・氏名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956169"/>
                  </a:ext>
                </a:extLst>
              </a:tr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設立・開業年月日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事業形態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該当を■に変更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□個人事業　</a:t>
                      </a:r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 　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zh-TW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3990366"/>
                  </a:ext>
                </a:extLst>
              </a:tr>
              <a:tr h="530965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資本金・出資金</a:t>
                      </a: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18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法人の場合のみ要記載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rgbClr val="FF7C8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9105249"/>
                  </a:ext>
                </a:extLst>
              </a:tr>
              <a:tr h="6727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従業員数 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役員を除く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rgbClr val="FF7C8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 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（うち福岡市内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勤務　　名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505737"/>
                  </a:ext>
                </a:extLst>
              </a:tr>
              <a:tr h="21104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業種　</a:t>
                      </a:r>
                      <a:endParaRPr kumimoji="1" lang="en-US" altLang="ja-JP" sz="16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en-US" altLang="ja-JP" sz="18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主に当てはまるものを１つ選択。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該当を■に変更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農業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、林業</a:t>
                      </a: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                   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□漁業　　　                  　□鉄鋼、採石業、砂利採取業　　　</a:t>
                      </a: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</a:t>
                      </a:r>
                      <a:endParaRPr kumimoji="1" lang="en-US" altLang="ja-JP" sz="1400" baseline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□建設業　　</a:t>
                      </a:r>
                      <a:r>
                        <a:rPr kumimoji="1" lang="en-US" altLang="ja-JP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                    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□製造業　　　　　           　□電気、ガス、熱供給、水道業　       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□情報通信業　　</a:t>
                      </a:r>
                      <a:r>
                        <a:rPr kumimoji="1" lang="en-US" altLang="ja-JP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                 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□運輸業、郵便業</a:t>
                      </a: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        　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□卸売業、小売業　　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□金融業、保険業　　                 □不動産業、物品賃貸業 　</a:t>
                      </a: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□学術研究、専門・技術サービス業　　　　□生活関連サービス業、娯楽業　 □教育、学習支援業　　　　  □医療、福祉　　</a:t>
                      </a:r>
                      <a:endParaRPr kumimoji="1" lang="en-US" altLang="ja-JP" sz="1400" baseline="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□複合サービス業　　　　　　　　　  □その他サービス業　　　　 □その他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04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1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99635"/>
              </p:ext>
            </p:extLst>
          </p:nvPr>
        </p:nvGraphicFramePr>
        <p:xfrm>
          <a:off x="650240" y="1796626"/>
          <a:ext cx="10952479" cy="41658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1659">
                  <a:extLst>
                    <a:ext uri="{9D8B030D-6E8A-4147-A177-3AD203B41FA5}">
                      <a16:colId xmlns:a16="http://schemas.microsoft.com/office/drawing/2014/main" val="2051167132"/>
                    </a:ext>
                  </a:extLst>
                </a:gridCol>
                <a:gridCol w="2012635">
                  <a:extLst>
                    <a:ext uri="{9D8B030D-6E8A-4147-A177-3AD203B41FA5}">
                      <a16:colId xmlns:a16="http://schemas.microsoft.com/office/drawing/2014/main" val="2206249621"/>
                    </a:ext>
                  </a:extLst>
                </a:gridCol>
                <a:gridCol w="2363676">
                  <a:extLst>
                    <a:ext uri="{9D8B030D-6E8A-4147-A177-3AD203B41FA5}">
                      <a16:colId xmlns:a16="http://schemas.microsoft.com/office/drawing/2014/main" val="2799901099"/>
                    </a:ext>
                  </a:extLst>
                </a:gridCol>
                <a:gridCol w="2644509">
                  <a:extLst>
                    <a:ext uri="{9D8B030D-6E8A-4147-A177-3AD203B41FA5}">
                      <a16:colId xmlns:a16="http://schemas.microsoft.com/office/drawing/2014/main" val="1339762544"/>
                    </a:ext>
                  </a:extLst>
                </a:gridCol>
              </a:tblGrid>
              <a:tr h="6155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株主名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株式数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シェア（％）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会社・役員との関係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367387"/>
                  </a:ext>
                </a:extLst>
              </a:tr>
              <a:tr h="2830563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350078"/>
                  </a:ext>
                </a:extLst>
              </a:tr>
              <a:tr h="719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合計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b="1" dirty="0">
                        <a:solidFill>
                          <a:srgbClr val="FF7C8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67509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72720" y="804335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）株主構成</a:t>
            </a:r>
            <a:endParaRPr lang="en-US" altLang="ja-JP" sz="2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貴社の株主を持ち株数の多い順から記載してください。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-12699"/>
            <a:ext cx="10515600" cy="901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１．申請人の概要</a:t>
            </a:r>
            <a:endParaRPr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3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．解決したい課題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5292" y="1646436"/>
            <a:ext cx="11196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事業を通じて解決したい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社会や地域の課題」を具体的に記載ください。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なぜその課題の解決が重要と考えているのか。社会的なニーズや、起業家個人として解決に取り組む背景も併せて記載ください。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・取り組む課題を具体的に設定しており、取り組む必要性を明確に説明できる。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3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事業内容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）具体的な事業内容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●課題解決の手段として取り組むビジネス内容について、具体的に記載ください。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●取り組むビジネスが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なぜ課題の解決に繋がるのか」分かるように記載ください。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・事業内容が、社会や地域の課題の打ち手として有効である。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・様々な地域で広く活用、応用できる事業内容であり、事業の効果が広く波及する見込みがある。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0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事業内容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）共感の集まるポイント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内容のどういった点に共感し、個人・企業はふるさと納税寄附をすると想定されますか。寄附者の人物像、寄附する理由について記載ください。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・事業内容が、市内外の人々から広く共感の集まる内容である。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事業内容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）福岡市民をはじめ、人々の持続的でより良い生活に繋がるポイント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●取り組む事業がどう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いった点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で「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人々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持続的でより良い生活の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実現」に繋がるのか記載ください。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・事業内容が、福岡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市民をはじめ、市内外の人々の持続的でより良い生活の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実現に繋がるものである。</a:t>
            </a:r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398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事業内容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）効果指標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228061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●申請にあたっては、ビジネス活動が社会課題の解決にどれだけ繋がったか、定量的に説明可能な効果指標を設定してください。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このページでは、効果指標の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、指標とした理由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（なぜ効果指標になるのか）、測定方法について記載ください。</a:t>
            </a:r>
          </a:p>
          <a:p>
            <a:endParaRPr lang="ja-JP" altLang="en-US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評価のポイント）</a:t>
            </a:r>
          </a:p>
          <a:p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・課題解決に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向けて、測定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可能な効果指標を設定して</a:t>
            </a:r>
            <a:r>
              <a:rPr lang="ja-JP" altLang="en-US" i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515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sz="2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．寄附が必要な理由・実現したいこと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692" y="1710452"/>
            <a:ext cx="111960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●寄附を通じて取り組みたい経営基盤強化のための取り組み内容、その背景・理由、その取組みにより期待される効果、有用性について記載ください。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資金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の使いみちについても具体的に記載ください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（例：パッケージデザイン刷新●●万円、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広告●●万円）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・寄附を通じた支援が必要であり、取り組む内容が今後の事業成長において効果的と期待できる。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8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2088</Words>
  <Application>Microsoft Office PowerPoint</Application>
  <PresentationFormat>ワイド画面</PresentationFormat>
  <Paragraphs>199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BIZ UDPゴシック</vt:lpstr>
      <vt:lpstr>游ゴシック</vt:lpstr>
      <vt:lpstr>游ゴシック Light</vt:lpstr>
      <vt:lpstr>Arial</vt:lpstr>
      <vt:lpstr>Wingdings</vt:lpstr>
      <vt:lpstr>Office テーマ</vt:lpstr>
      <vt:lpstr>福岡市ソーシャルスタートアップ成長支援事業</vt:lpstr>
      <vt:lpstr>１．申請人の概要</vt:lpstr>
      <vt:lpstr>PowerPoint プレゼンテーション</vt:lpstr>
      <vt:lpstr>２．解決したい課題</vt:lpstr>
      <vt:lpstr>３．事業内容</vt:lpstr>
      <vt:lpstr>３．事業内容</vt:lpstr>
      <vt:lpstr>３．事業内容</vt:lpstr>
      <vt:lpstr>３．事業内容</vt:lpstr>
      <vt:lpstr>４．寄附が必要な理由・実現したいこと</vt:lpstr>
      <vt:lpstr>５．寄附を集めるための取り組み</vt:lpstr>
      <vt:lpstr>５．寄附を集めるための取り組み</vt:lpstr>
      <vt:lpstr>５．寄附を集めるための取り組み</vt:lpstr>
      <vt:lpstr>６．事業の継続性</vt:lpstr>
      <vt:lpstr>６．事業の継続性</vt:lpstr>
      <vt:lpstr>7．その他（任意）</vt:lpstr>
      <vt:lpstr>８．再採択の必要性について（令和６年度採択企業のみ作成）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福岡市 研究開発型スタートアップ 成長支援事業</dc:title>
  <dc:creator>FINE_User</dc:creator>
  <cp:lastModifiedBy>FINE_User</cp:lastModifiedBy>
  <cp:revision>187</cp:revision>
  <cp:lastPrinted>2024-04-04T09:08:29Z</cp:lastPrinted>
  <dcterms:created xsi:type="dcterms:W3CDTF">2020-07-06T04:18:04Z</dcterms:created>
  <dcterms:modified xsi:type="dcterms:W3CDTF">2025-03-07T00:32:22Z</dcterms:modified>
</cp:coreProperties>
</file>