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78" r:id="rId3"/>
    <p:sldId id="279" r:id="rId4"/>
    <p:sldId id="280" r:id="rId5"/>
    <p:sldId id="281" r:id="rId6"/>
    <p:sldId id="282" r:id="rId7"/>
    <p:sldId id="258" r:id="rId8"/>
    <p:sldId id="288" r:id="rId9"/>
    <p:sldId id="283" r:id="rId10"/>
    <p:sldId id="284" r:id="rId11"/>
    <p:sldId id="277" r:id="rId12"/>
    <p:sldId id="274" r:id="rId13"/>
    <p:sldId id="266" r:id="rId14"/>
    <p:sldId id="267" r:id="rId15"/>
    <p:sldId id="289" r:id="rId16"/>
    <p:sldId id="263" r:id="rId17"/>
    <p:sldId id="285" r:id="rId18"/>
    <p:sldId id="290" r:id="rId19"/>
    <p:sldId id="287" r:id="rId20"/>
    <p:sldId id="270" r:id="rId21"/>
    <p:sldId id="269" r:id="rId2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612" y="7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2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C917D-D306-4B70-A957-41C91B2EED20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0CD6E-DAFF-475D-A8FD-4B9F0A07B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796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25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66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302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153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6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1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99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68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55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08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148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4B284-BDCC-4865-9B58-9DEEC07A18BD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1587-5D02-485B-A7DF-13A73A82C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07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940943"/>
            <a:ext cx="9144000" cy="1569020"/>
          </a:xfrm>
        </p:spPr>
        <p:txBody>
          <a:bodyPr>
            <a:normAutofit/>
          </a:bodyPr>
          <a:lstStyle/>
          <a:p>
            <a:r>
              <a:rPr kumimoji="1" lang="ja-JP" altLang="en-US" sz="4400" dirty="0"/>
              <a:t>福岡市研究開発型スタートアップ</a:t>
            </a:r>
            <a:br>
              <a:rPr kumimoji="1" lang="en-US" altLang="ja-JP" sz="4400" dirty="0"/>
            </a:br>
            <a:r>
              <a:rPr kumimoji="1" lang="ja-JP" altLang="en-US" sz="4400" dirty="0"/>
              <a:t>成長支援事業</a:t>
            </a:r>
            <a:r>
              <a:rPr lang="ja-JP" altLang="en-US" sz="4400" dirty="0"/>
              <a:t>（</a:t>
            </a:r>
            <a:r>
              <a:rPr lang="en-US" altLang="ja-JP" sz="4400" dirty="0"/>
              <a:t>B</a:t>
            </a:r>
            <a:r>
              <a:rPr lang="ja-JP" altLang="en-US" sz="4400" dirty="0"/>
              <a:t>コース）</a:t>
            </a:r>
            <a:endParaRPr kumimoji="1" lang="ja-JP" altLang="en-US" sz="4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00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1"/>
          <a:lstStyle/>
          <a:p>
            <a:r>
              <a:rPr kumimoji="1" lang="ja-JP" altLang="en-US" dirty="0"/>
              <a:t>会社名：○○○</a:t>
            </a: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6671377" y="4977431"/>
            <a:ext cx="5396249" cy="180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r>
              <a:rPr lang="en-US" altLang="ja-JP" sz="1800" dirty="0"/>
              <a:t>【</a:t>
            </a:r>
            <a:r>
              <a:rPr lang="ja-JP" altLang="en-US" sz="1800" dirty="0"/>
              <a:t>記載上の注意</a:t>
            </a:r>
            <a:r>
              <a:rPr lang="en-US" altLang="ja-JP" sz="1800" dirty="0"/>
              <a:t>】※</a:t>
            </a:r>
            <a:r>
              <a:rPr lang="ja-JP" altLang="en-US" sz="1800" dirty="0"/>
              <a:t>本注意書きは削除可。</a:t>
            </a:r>
          </a:p>
          <a:p>
            <a:pPr algn="l">
              <a:lnSpc>
                <a:spcPts val="2000"/>
              </a:lnSpc>
            </a:pPr>
            <a:r>
              <a:rPr lang="ja-JP" altLang="en-US" sz="1800" dirty="0"/>
              <a:t>本事業計画書をもとに、一次審査（書類審査）、二次審査（プレゼンテーション審査）を行います。</a:t>
            </a:r>
            <a:endParaRPr lang="en-US" altLang="ja-JP" sz="1800" dirty="0"/>
          </a:p>
          <a:p>
            <a:pPr algn="l">
              <a:lnSpc>
                <a:spcPts val="2000"/>
              </a:lnSpc>
            </a:pPr>
            <a:r>
              <a:rPr lang="ja-JP" altLang="en-US" sz="1800" dirty="0"/>
              <a:t>様式は適宜、ページ数（最大</a:t>
            </a:r>
            <a:r>
              <a:rPr lang="en-US" altLang="ja-JP" sz="1800" dirty="0"/>
              <a:t>25</a:t>
            </a:r>
            <a:r>
              <a:rPr lang="ja-JP" altLang="en-US" sz="1800" dirty="0"/>
              <a:t>ページまで）、　レイアウト等を変更して構いません。</a:t>
            </a:r>
            <a:endParaRPr lang="en-US" altLang="ja-JP" sz="1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073660" y="248950"/>
            <a:ext cx="49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/>
              <a:t>別紙３　事業計画書（</a:t>
            </a:r>
            <a:r>
              <a:rPr kumimoji="1" lang="en-US" altLang="ja-JP" dirty="0"/>
              <a:t>B</a:t>
            </a:r>
            <a:r>
              <a:rPr kumimoji="1" lang="ja-JP" altLang="en-US" dirty="0"/>
              <a:t>コース申請用）</a:t>
            </a:r>
          </a:p>
        </p:txBody>
      </p:sp>
    </p:spTree>
    <p:extLst>
      <p:ext uri="{BB962C8B-B14F-4D97-AF65-F5344CB8AC3E}">
        <p14:creationId xmlns:p14="http://schemas.microsoft.com/office/powerpoint/2010/main" val="1205729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9241" y="158091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9241" y="1298988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（４）</a:t>
            </a:r>
            <a:r>
              <a:rPr lang="ja-JP" altLang="en-US" i="1" dirty="0"/>
              <a:t>新規性（</a:t>
            </a:r>
            <a:r>
              <a:rPr lang="ja-JP" altLang="ja-JP" i="1" dirty="0"/>
              <a:t>従来のものにない新しい要素</a:t>
            </a:r>
            <a:r>
              <a:rPr lang="ja-JP" altLang="en-US" i="1" dirty="0"/>
              <a:t>、</a:t>
            </a:r>
            <a:r>
              <a:rPr lang="ja-JP" altLang="ja-JP" i="1" dirty="0"/>
              <a:t>特徴</a:t>
            </a:r>
            <a:r>
              <a:rPr lang="ja-JP" altLang="en-US" i="1" dirty="0"/>
              <a:t>など）</a:t>
            </a:r>
            <a:endParaRPr lang="en-US" altLang="ja-JP" i="1" dirty="0"/>
          </a:p>
          <a:p>
            <a:r>
              <a:rPr lang="ja-JP" altLang="en-US" i="1" dirty="0"/>
              <a:t>　</a:t>
            </a:r>
            <a:r>
              <a:rPr kumimoji="1" lang="en-US" altLang="ja-JP" i="1" dirty="0"/>
              <a:t> ※</a:t>
            </a:r>
            <a:r>
              <a:rPr kumimoji="1" lang="ja-JP" altLang="en-US" i="1" dirty="0"/>
              <a:t>特に従来事業との比較については，詳しく記載してください。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310078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63747" y="1316241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（５）</a:t>
            </a:r>
            <a:r>
              <a:rPr lang="ja-JP" altLang="en-US" i="1" dirty="0"/>
              <a:t>優位性（従来のものと比較して優れている性能、機能、コスト面など）</a:t>
            </a:r>
            <a:endParaRPr lang="en-US" altLang="ja-JP" i="1" dirty="0"/>
          </a:p>
          <a:p>
            <a:r>
              <a:rPr lang="ja-JP" altLang="en-US" i="1" dirty="0"/>
              <a:t>　</a:t>
            </a:r>
            <a:r>
              <a:rPr kumimoji="1" lang="en-US" altLang="ja-JP" i="1" dirty="0"/>
              <a:t> ※</a:t>
            </a:r>
            <a:r>
              <a:rPr kumimoji="1" lang="ja-JP" altLang="en-US" i="1" dirty="0"/>
              <a:t>特に従来事業との比較については，詳しく記載してください。</a:t>
            </a:r>
          </a:p>
        </p:txBody>
      </p:sp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363747" y="175344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237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03362" y="1342120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（６）</a:t>
            </a:r>
            <a:r>
              <a:rPr lang="ja-JP" altLang="en-US" i="1" dirty="0"/>
              <a:t>市場性（ターゲット顧客、市場規模、市場獲得の方策、価格帯、販売経路、販売見込みなど）</a:t>
            </a:r>
            <a:endParaRPr lang="en-US" altLang="ja-JP" i="1" dirty="0"/>
          </a:p>
          <a:p>
            <a:r>
              <a:rPr kumimoji="1" lang="ja-JP" altLang="en-US" i="1" dirty="0"/>
              <a:t>　</a:t>
            </a:r>
            <a:r>
              <a:rPr kumimoji="1" lang="en-US" altLang="ja-JP" i="1" dirty="0"/>
              <a:t>※</a:t>
            </a:r>
            <a:r>
              <a:rPr kumimoji="1" lang="ja-JP" altLang="en-US" i="1" dirty="0"/>
              <a:t>特に従来事業</a:t>
            </a:r>
            <a:r>
              <a:rPr lang="ja-JP" altLang="en-US" i="1" dirty="0"/>
              <a:t>との比較</a:t>
            </a:r>
            <a:r>
              <a:rPr kumimoji="1" lang="ja-JP" altLang="en-US" i="1" dirty="0"/>
              <a:t>については、詳しく記載してください。</a:t>
            </a:r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303362" y="201223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0305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98253" y="1350746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（７）</a:t>
            </a:r>
            <a:r>
              <a:rPr lang="ja-JP" altLang="ja-JP" dirty="0"/>
              <a:t>予想される競合相手とその対策</a:t>
            </a:r>
            <a:endParaRPr lang="en-US" altLang="ja-JP" dirty="0"/>
          </a:p>
          <a:p>
            <a:r>
              <a:rPr kumimoji="1" lang="ja-JP" altLang="en-US" dirty="0"/>
              <a:t>　</a:t>
            </a:r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398253" y="209849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56064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46495" y="1376626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（８）事業上の課題とその解決策</a:t>
            </a:r>
            <a:endParaRPr lang="en-US" altLang="ja-JP" dirty="0"/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346495" y="235729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2396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19585" y="1287658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（９）共同研究先や事業パートナーとその連携内容</a:t>
            </a:r>
            <a:endParaRPr lang="en-US" altLang="ja-JP" dirty="0"/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319585" y="146761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7082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5936" y="97706"/>
            <a:ext cx="12419464" cy="1325563"/>
          </a:xfrm>
        </p:spPr>
        <p:txBody>
          <a:bodyPr/>
          <a:lstStyle/>
          <a:p>
            <a:r>
              <a:rPr lang="ja-JP" altLang="en-US" dirty="0"/>
              <a:t>３．今後の事業計画（事業開発、</a:t>
            </a:r>
            <a:r>
              <a:rPr lang="en-US" altLang="ja-JP" dirty="0"/>
              <a:t>Exit</a:t>
            </a:r>
            <a:r>
              <a:rPr lang="ja-JP" altLang="en-US" dirty="0"/>
              <a:t>戦略）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1223BD-44E8-D8A6-AB63-DB3B0FB9EB68}"/>
              </a:ext>
            </a:extLst>
          </p:cNvPr>
          <p:cNvSpPr txBox="1"/>
          <p:nvPr/>
        </p:nvSpPr>
        <p:spPr>
          <a:xfrm>
            <a:off x="305936" y="1211068"/>
            <a:ext cx="11717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※</a:t>
            </a:r>
            <a:r>
              <a:rPr lang="ja-JP" altLang="en-US" b="1" i="1" u="sng" dirty="0"/>
              <a:t>今後の事業開発（開発計画、事業化計画、収益化計画等）、</a:t>
            </a:r>
            <a:r>
              <a:rPr lang="en-US" altLang="ja-JP" b="1" i="1" u="sng" dirty="0"/>
              <a:t>Exit</a:t>
            </a:r>
            <a:r>
              <a:rPr lang="ja-JP" altLang="en-US" b="1" i="1" u="sng" dirty="0"/>
              <a:t>戦略を記載してください。</a:t>
            </a:r>
            <a:endParaRPr lang="en-US" altLang="ja-JP" b="1" i="1" u="sng" dirty="0"/>
          </a:p>
          <a:p>
            <a:r>
              <a:rPr lang="en-US" altLang="ja-JP" b="1" i="1" u="sng" dirty="0"/>
              <a:t>※</a:t>
            </a:r>
            <a:r>
              <a:rPr lang="ja-JP" altLang="ja-JP" b="1" i="1" u="sng" dirty="0"/>
              <a:t>事業を進めていく上で必要になる</a:t>
            </a:r>
            <a:r>
              <a:rPr lang="ja-JP" altLang="en-US" b="1" i="1" u="sng" dirty="0"/>
              <a:t>共同研究先や</a:t>
            </a:r>
            <a:r>
              <a:rPr lang="ja-JP" altLang="ja-JP" b="1" i="1" u="sng" dirty="0"/>
              <a:t>事業パートナー（原材料調達先、外部委託先、社外専門家等）</a:t>
            </a:r>
            <a:r>
              <a:rPr lang="ja-JP" altLang="en-US" b="1" i="1" u="sng" dirty="0"/>
              <a:t>　</a:t>
            </a:r>
            <a:endParaRPr lang="en-US" altLang="ja-JP" b="1" i="1" u="sng" dirty="0"/>
          </a:p>
          <a:p>
            <a:r>
              <a:rPr lang="ja-JP" altLang="en-US" b="1" i="1" u="sng" dirty="0"/>
              <a:t>　</a:t>
            </a:r>
            <a:r>
              <a:rPr lang="ja-JP" altLang="ja-JP" b="1" i="1" u="sng" dirty="0"/>
              <a:t>がある場合は、その連携状況も具体的にご記入ください。</a:t>
            </a:r>
            <a:endParaRPr lang="ja-JP" altLang="ja-JP" b="1" u="sng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235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29242" y="1350747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（１）海外への事業展開</a:t>
            </a:r>
            <a:endParaRPr lang="en-US" altLang="ja-JP" dirty="0"/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329242" y="209850"/>
            <a:ext cx="10515600" cy="1325563"/>
          </a:xfrm>
        </p:spPr>
        <p:txBody>
          <a:bodyPr/>
          <a:lstStyle/>
          <a:p>
            <a:r>
              <a:rPr lang="ja-JP" altLang="en-US" dirty="0"/>
              <a:t>３．今後の事業計画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B10FAD-1F05-584E-A190-BB10ABDF281E}"/>
              </a:ext>
            </a:extLst>
          </p:cNvPr>
          <p:cNvSpPr txBox="1"/>
          <p:nvPr/>
        </p:nvSpPr>
        <p:spPr>
          <a:xfrm>
            <a:off x="562154" y="1720079"/>
            <a:ext cx="11471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※</a:t>
            </a:r>
            <a:r>
              <a:rPr lang="ja-JP" altLang="en-US" i="1" dirty="0"/>
              <a:t>事業展開中、もしくは事業展開を検討しているエリアやターゲットとする理由、現在の取組み状況、今後の</a:t>
            </a:r>
            <a:endParaRPr lang="en-US" altLang="ja-JP" i="1" dirty="0"/>
          </a:p>
          <a:p>
            <a:r>
              <a:rPr lang="ja-JP" altLang="en-US" i="1" dirty="0"/>
              <a:t>　計画について具体的に記載してください。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4211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29242" y="1350747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（２）資金調達計画</a:t>
            </a:r>
            <a:endParaRPr lang="en-US" altLang="ja-JP" dirty="0"/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329242" y="209850"/>
            <a:ext cx="10515600" cy="1325563"/>
          </a:xfrm>
        </p:spPr>
        <p:txBody>
          <a:bodyPr/>
          <a:lstStyle/>
          <a:p>
            <a:r>
              <a:rPr lang="ja-JP" altLang="en-US" dirty="0"/>
              <a:t>３．今後の事業計画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5912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286109" y="1529025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（３）本補助金の活用計画、本事業で創出される予定の成果</a:t>
            </a:r>
            <a:endParaRPr lang="en-US" altLang="ja-JP" dirty="0"/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286108" y="235728"/>
            <a:ext cx="10939909" cy="1325563"/>
          </a:xfrm>
        </p:spPr>
        <p:txBody>
          <a:bodyPr>
            <a:normAutofit/>
          </a:bodyPr>
          <a:lstStyle/>
          <a:p>
            <a:r>
              <a:rPr lang="ja-JP" altLang="en-US" dirty="0"/>
              <a:t>３．今後の事業計画（本事業での成果等）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7956" y="1898357"/>
            <a:ext cx="11077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※</a:t>
            </a:r>
            <a:r>
              <a:rPr lang="ja-JP" altLang="en-US" i="1" dirty="0"/>
              <a:t>補助金を活用することで得られる</a:t>
            </a:r>
            <a:r>
              <a:rPr lang="ja-JP" altLang="en-US" b="1" i="1" u="sng" dirty="0"/>
              <a:t>成果について、“今年度”と“今後”に分けて具体的に記載</a:t>
            </a:r>
            <a:r>
              <a:rPr lang="ja-JP" altLang="en-US" i="1" dirty="0"/>
              <a:t>してください。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2430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838200" y="20069"/>
            <a:ext cx="10515600" cy="1325563"/>
          </a:xfrm>
        </p:spPr>
        <p:txBody>
          <a:bodyPr/>
          <a:lstStyle/>
          <a:p>
            <a:r>
              <a:rPr lang="ja-JP" altLang="en-US" dirty="0"/>
              <a:t>１．企業概要</a:t>
            </a:r>
            <a:endParaRPr kumimoji="1" lang="ja-JP" altLang="en-US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245691"/>
              </p:ext>
            </p:extLst>
          </p:nvPr>
        </p:nvGraphicFramePr>
        <p:xfrm>
          <a:off x="958850" y="1345633"/>
          <a:ext cx="10293350" cy="5386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8956">
                  <a:extLst>
                    <a:ext uri="{9D8B030D-6E8A-4147-A177-3AD203B41FA5}">
                      <a16:colId xmlns:a16="http://schemas.microsoft.com/office/drawing/2014/main" val="1015840581"/>
                    </a:ext>
                  </a:extLst>
                </a:gridCol>
                <a:gridCol w="7104394">
                  <a:extLst>
                    <a:ext uri="{9D8B030D-6E8A-4147-A177-3AD203B41FA5}">
                      <a16:colId xmlns:a16="http://schemas.microsoft.com/office/drawing/2014/main" val="2055512342"/>
                    </a:ext>
                  </a:extLst>
                </a:gridCol>
              </a:tblGrid>
              <a:tr h="322483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企業名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3401567"/>
                  </a:ext>
                </a:extLst>
              </a:tr>
              <a:tr h="322483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代表者役職・氏名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5427136"/>
                  </a:ext>
                </a:extLst>
              </a:tr>
              <a:tr h="322483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所在地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956169"/>
                  </a:ext>
                </a:extLst>
              </a:tr>
              <a:tr h="324317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設立年月日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00780081"/>
                  </a:ext>
                </a:extLst>
              </a:tr>
              <a:tr h="324317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株価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　　　　　　　　円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株（最終資金調達日：○年○月○日）</a:t>
                      </a:r>
                      <a:endParaRPr kumimoji="1" lang="en-US" altLang="ja-JP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2630279"/>
                  </a:ext>
                </a:extLst>
              </a:tr>
              <a:tr h="324317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時価総額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　　　　　　　　円</a:t>
                      </a:r>
                      <a:endParaRPr kumimoji="1" lang="en-US" altLang="ja-JP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3303035"/>
                  </a:ext>
                </a:extLst>
              </a:tr>
              <a:tr h="324317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総調達額（株式調達のみ）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　　　　　　　　円</a:t>
                      </a:r>
                      <a:endParaRPr kumimoji="1" lang="en-US" altLang="ja-JP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7612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従業員数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　　　　　　　　名（うち福岡市内勤務○名）</a:t>
                      </a:r>
                      <a:endParaRPr kumimoji="1" lang="en-US" altLang="ja-JP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35057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主要顧客（想定も可）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8595565"/>
                  </a:ext>
                </a:extLst>
              </a:tr>
              <a:tr h="1285312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業種（複数選択可）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1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該当か所を■に変更してください。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□情報通信サービス業　　　　　　　□ロボット、製造業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□フィンテック　　　　　　　　　　□ライフサイエンス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□クライメートテック　　　　　　　□小売商取引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□アグリ・フードテック　　　　　　□教育、学習支援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□メディア・エンターテインメント　□インフラ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□その他（　　　　　　　　　　　　　　）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704947"/>
                  </a:ext>
                </a:extLst>
              </a:tr>
              <a:tr h="997834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連絡先担当者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・所属、役職名、氏名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・電話番号 ／ </a:t>
                      </a:r>
                      <a:r>
                        <a:rPr kumimoji="1" lang="en-US" altLang="ja-JP" sz="1600" dirty="0"/>
                        <a:t>E-mail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600" dirty="0"/>
                    </a:p>
                    <a:p>
                      <a:endParaRPr kumimoji="1" lang="en-US" altLang="ja-JP" sz="1600" dirty="0"/>
                    </a:p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329458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838200" y="977530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（１）会社概要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83162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4517" y="270234"/>
            <a:ext cx="10515600" cy="1325563"/>
          </a:xfrm>
        </p:spPr>
        <p:txBody>
          <a:bodyPr/>
          <a:lstStyle/>
          <a:p>
            <a:r>
              <a:rPr lang="ja-JP" altLang="en-US" dirty="0"/>
              <a:t>４．補助対象経費収支予算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84516" y="1411131"/>
            <a:ext cx="111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dirty="0"/>
              <a:t>　</a:t>
            </a:r>
            <a:endParaRPr kumimoji="1" lang="ja-JP" altLang="en-US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082841"/>
              </p:ext>
            </p:extLst>
          </p:nvPr>
        </p:nvGraphicFramePr>
        <p:xfrm>
          <a:off x="591125" y="1328896"/>
          <a:ext cx="10826482" cy="4983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9772">
                  <a:extLst>
                    <a:ext uri="{9D8B030D-6E8A-4147-A177-3AD203B41FA5}">
                      <a16:colId xmlns:a16="http://schemas.microsoft.com/office/drawing/2014/main" val="2177879227"/>
                    </a:ext>
                  </a:extLst>
                </a:gridCol>
                <a:gridCol w="2756079">
                  <a:extLst>
                    <a:ext uri="{9D8B030D-6E8A-4147-A177-3AD203B41FA5}">
                      <a16:colId xmlns:a16="http://schemas.microsoft.com/office/drawing/2014/main" val="3632474569"/>
                    </a:ext>
                  </a:extLst>
                </a:gridCol>
                <a:gridCol w="3760631">
                  <a:extLst>
                    <a:ext uri="{9D8B030D-6E8A-4147-A177-3AD203B41FA5}">
                      <a16:colId xmlns:a16="http://schemas.microsoft.com/office/drawing/2014/main" val="245639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内容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金額（円）（税抜き）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備考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382409"/>
                  </a:ext>
                </a:extLst>
              </a:tr>
              <a:tr h="1897479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（支出の部）</a:t>
                      </a:r>
                      <a:endParaRPr kumimoji="1" lang="en-US" altLang="ja-JP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en-US" dirty="0">
                          <a:solidFill>
                            <a:schemeClr val="tx1"/>
                          </a:solidFill>
                          <a:latin typeface="+mn-lt"/>
                        </a:rPr>
                        <a:t>（用途、積算根拠</a:t>
                      </a:r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+mn-lt"/>
                        </a:rPr>
                        <a:t>など</a:t>
                      </a:r>
                      <a:r>
                        <a:rPr kumimoji="1" lang="zh-TW" altLang="en-US" dirty="0">
                          <a:solidFill>
                            <a:schemeClr val="tx1"/>
                          </a:solidFill>
                          <a:latin typeface="+mn-lt"/>
                        </a:rPr>
                        <a:t>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002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支出合計（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A)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713738"/>
                  </a:ext>
                </a:extLst>
              </a:tr>
              <a:tr h="1973115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（収入の部）</a:t>
                      </a:r>
                      <a:r>
                        <a:rPr kumimoji="1" lang="ja-JP" altLang="en-US" i="1" dirty="0">
                          <a:solidFill>
                            <a:schemeClr val="tx1"/>
                          </a:solidFill>
                        </a:rPr>
                        <a:t>　</a:t>
                      </a:r>
                      <a:endParaRPr kumimoji="1" lang="en-US" altLang="ja-JP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（調達先など）</a:t>
                      </a:r>
                      <a:endParaRPr kumimoji="1" lang="en-US" altLang="ja-JP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527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収入合計（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B)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＝支出合計（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A)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202349"/>
                  </a:ext>
                </a:extLst>
              </a:tr>
            </a:tbl>
          </a:graphicData>
        </a:graphic>
      </p:graphicFrame>
      <p:sp>
        <p:nvSpPr>
          <p:cNvPr id="4" name="角丸四角形吹き出し 3"/>
          <p:cNvSpPr/>
          <p:nvPr/>
        </p:nvSpPr>
        <p:spPr>
          <a:xfrm>
            <a:off x="768359" y="2173339"/>
            <a:ext cx="10231758" cy="828653"/>
          </a:xfrm>
          <a:prstGeom prst="wedgeRoundRectCallout">
            <a:avLst>
              <a:gd name="adj1" fmla="val -35525"/>
              <a:gd name="adj2" fmla="val -70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</a:rPr>
              <a:t>記載上の注意</a:t>
            </a:r>
            <a:r>
              <a:rPr kumimoji="1" lang="en-US" altLang="ja-JP" dirty="0">
                <a:solidFill>
                  <a:schemeClr val="tx1"/>
                </a:solidFill>
              </a:rPr>
              <a:t>】※</a:t>
            </a:r>
            <a:r>
              <a:rPr kumimoji="1" lang="ja-JP" altLang="en-US" dirty="0">
                <a:solidFill>
                  <a:schemeClr val="tx1"/>
                </a:solidFill>
              </a:rPr>
              <a:t>本注意書き削除可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b="1" u="sng" dirty="0">
                <a:solidFill>
                  <a:schemeClr val="tx1"/>
                </a:solidFill>
              </a:rPr>
              <a:t>補助対象期間中に支出予定</a:t>
            </a:r>
            <a:r>
              <a:rPr lang="ja-JP" altLang="en-US" dirty="0">
                <a:solidFill>
                  <a:schemeClr val="tx1"/>
                </a:solidFill>
              </a:rPr>
              <a:t>の補助対象経費の内訳を記入ください。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角丸四角形吹き出し 6"/>
          <p:cNvSpPr/>
          <p:nvPr/>
        </p:nvSpPr>
        <p:spPr>
          <a:xfrm>
            <a:off x="872747" y="4666604"/>
            <a:ext cx="7891814" cy="1368848"/>
          </a:xfrm>
          <a:prstGeom prst="wedgeRoundRectCallout">
            <a:avLst>
              <a:gd name="adj1" fmla="val -35930"/>
              <a:gd name="adj2" fmla="val -7046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</a:rPr>
              <a:t>記載上の注意</a:t>
            </a:r>
            <a:r>
              <a:rPr kumimoji="1" lang="en-US" altLang="ja-JP" dirty="0">
                <a:solidFill>
                  <a:schemeClr val="tx1"/>
                </a:solidFill>
              </a:rPr>
              <a:t>】※</a:t>
            </a:r>
            <a:r>
              <a:rPr kumimoji="1" lang="ja-JP" altLang="en-US" dirty="0">
                <a:solidFill>
                  <a:schemeClr val="tx1"/>
                </a:solidFill>
              </a:rPr>
              <a:t>本注意書き削除可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上記支出額について、どのように資金調達するのかご記入ください。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ja-JP" dirty="0">
                <a:solidFill>
                  <a:schemeClr val="tx1"/>
                </a:solidFill>
              </a:rPr>
              <a:t>補助金の交付は、実際の支出を確認した後となりますので、事前に別途、資金を調達する必要があります。</a:t>
            </a:r>
            <a:r>
              <a:rPr lang="ja-JP" altLang="en-US" dirty="0">
                <a:solidFill>
                  <a:schemeClr val="tx1"/>
                </a:solidFill>
              </a:rPr>
              <a:t>　　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384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9240" y="209850"/>
            <a:ext cx="12497759" cy="1325563"/>
          </a:xfrm>
        </p:spPr>
        <p:txBody>
          <a:bodyPr/>
          <a:lstStyle/>
          <a:p>
            <a:r>
              <a:rPr lang="ja-JP" altLang="en-US" dirty="0"/>
              <a:t>５</a:t>
            </a:r>
            <a:r>
              <a:rPr lang="en-US" altLang="ja-JP" dirty="0"/>
              <a:t>.</a:t>
            </a:r>
            <a:r>
              <a:rPr lang="ja-JP" altLang="en-US" dirty="0"/>
              <a:t>福岡市への効果・社会的インパクト、</a:t>
            </a:r>
            <a:br>
              <a:rPr lang="en-US" altLang="ja-JP" dirty="0"/>
            </a:br>
            <a:r>
              <a:rPr lang="ja-JP" altLang="en-US" dirty="0"/>
              <a:t>　 その他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29241" y="1807947"/>
            <a:ext cx="1051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※</a:t>
            </a:r>
            <a:r>
              <a:rPr lang="ja-JP" altLang="en-US" dirty="0"/>
              <a:t>福岡市への効果・社会的インパクトの他、</a:t>
            </a:r>
            <a:r>
              <a:rPr lang="ja-JP" altLang="en-US" i="1" dirty="0"/>
              <a:t>特にアピールしたいことがあればご記入ください。</a:t>
            </a:r>
            <a:endParaRPr lang="en-US" altLang="ja-JP" i="1" dirty="0"/>
          </a:p>
          <a:p>
            <a:endParaRPr kumimoji="1" lang="en-US" altLang="ja-JP" i="1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福岡市外の事業者・起業予定者は、福岡市内への拠点設置の予定時期や、福岡市内で実施・展開を予定している内容を記載してください。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563008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１．企業概要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964842" y="1737837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※</a:t>
            </a:r>
            <a:r>
              <a:rPr lang="ja-JP" altLang="ja-JP" i="1" dirty="0"/>
              <a:t>貴社の株主を持ち株数の多い順から記載してください。なお、株主が</a:t>
            </a:r>
            <a:r>
              <a:rPr lang="ja-JP" altLang="en-US" i="1" dirty="0"/>
              <a:t>９</a:t>
            </a:r>
            <a:r>
              <a:rPr lang="ja-JP" altLang="ja-JP" i="1" dirty="0"/>
              <a:t>名以上いる場合は、上位</a:t>
            </a:r>
            <a:r>
              <a:rPr lang="ja-JP" altLang="en-US" i="1" dirty="0"/>
              <a:t>７</a:t>
            </a:r>
            <a:r>
              <a:rPr lang="ja-JP" altLang="ja-JP" i="1" dirty="0"/>
              <a:t>名を記載し、それ以外を「その他」としてまとめて記入</a:t>
            </a:r>
            <a:r>
              <a:rPr lang="ja-JP" altLang="en-US" i="1" dirty="0"/>
              <a:t>して</a:t>
            </a:r>
            <a:r>
              <a:rPr lang="ja-JP" altLang="ja-JP" i="1" dirty="0"/>
              <a:t>ください。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38200" y="1382968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（２）株主構成</a:t>
            </a:r>
            <a:endParaRPr lang="en-US" altLang="ja-JP" dirty="0"/>
          </a:p>
        </p:txBody>
      </p:sp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468111"/>
              </p:ext>
            </p:extLst>
          </p:nvPr>
        </p:nvGraphicFramePr>
        <p:xfrm>
          <a:off x="1197734" y="2647159"/>
          <a:ext cx="10599316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4114">
                  <a:extLst>
                    <a:ext uri="{9D8B030D-6E8A-4147-A177-3AD203B41FA5}">
                      <a16:colId xmlns:a16="http://schemas.microsoft.com/office/drawing/2014/main" val="3175460040"/>
                    </a:ext>
                  </a:extLst>
                </a:gridCol>
                <a:gridCol w="2099256">
                  <a:extLst>
                    <a:ext uri="{9D8B030D-6E8A-4147-A177-3AD203B41FA5}">
                      <a16:colId xmlns:a16="http://schemas.microsoft.com/office/drawing/2014/main" val="1576339805"/>
                    </a:ext>
                  </a:extLst>
                </a:gridCol>
                <a:gridCol w="2060620">
                  <a:extLst>
                    <a:ext uri="{9D8B030D-6E8A-4147-A177-3AD203B41FA5}">
                      <a16:colId xmlns:a16="http://schemas.microsoft.com/office/drawing/2014/main" val="796031645"/>
                    </a:ext>
                  </a:extLst>
                </a:gridCol>
                <a:gridCol w="3155326">
                  <a:extLst>
                    <a:ext uri="{9D8B030D-6E8A-4147-A177-3AD203B41FA5}">
                      <a16:colId xmlns:a16="http://schemas.microsoft.com/office/drawing/2014/main" val="2998454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株主名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持株数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シェア（％）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関係性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922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485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585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3345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251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1963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928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849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303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b="1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―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159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19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6494" y="270235"/>
            <a:ext cx="10515600" cy="1325563"/>
          </a:xfrm>
        </p:spPr>
        <p:txBody>
          <a:bodyPr/>
          <a:lstStyle/>
          <a:p>
            <a:r>
              <a:rPr lang="ja-JP" altLang="en-US" dirty="0"/>
              <a:t>１．企業概要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46494" y="1272632"/>
            <a:ext cx="11169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（３）公的支援制度の活用状況や福岡市施策の活用、産学連携状況等（該当ある場合のみ記載）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29204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37868" y="244356"/>
            <a:ext cx="10515600" cy="1325563"/>
          </a:xfrm>
        </p:spPr>
        <p:txBody>
          <a:bodyPr/>
          <a:lstStyle/>
          <a:p>
            <a:r>
              <a:rPr lang="ja-JP" altLang="en-US" dirty="0"/>
              <a:t>１．企業概要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37868" y="1262199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（４）チームメンバー</a:t>
            </a:r>
            <a:endParaRPr lang="en-US" altLang="ja-JP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67260" y="1652667"/>
            <a:ext cx="111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※</a:t>
            </a:r>
            <a:r>
              <a:rPr lang="ja-JP" altLang="en-US" i="1" dirty="0"/>
              <a:t>申請者、申請者以外の</a:t>
            </a:r>
            <a:r>
              <a:rPr lang="ja-JP" altLang="ja-JP" i="1" dirty="0"/>
              <a:t>役員等のチームメンバーのバックグラウンド（</a:t>
            </a:r>
            <a:r>
              <a:rPr lang="ja-JP" altLang="en-US" i="1" dirty="0"/>
              <a:t>職歴</a:t>
            </a:r>
            <a:r>
              <a:rPr lang="ja-JP" altLang="ja-JP" i="1" dirty="0"/>
              <a:t>・研究歴・人脈</a:t>
            </a:r>
            <a:r>
              <a:rPr lang="ja-JP" altLang="en-US" i="1" dirty="0"/>
              <a:t>など</a:t>
            </a:r>
            <a:r>
              <a:rPr lang="ja-JP" altLang="ja-JP" i="1" dirty="0"/>
              <a:t>）</a:t>
            </a:r>
            <a:r>
              <a:rPr lang="ja-JP" altLang="en-US" i="1" dirty="0"/>
              <a:t>や</a:t>
            </a:r>
            <a:endParaRPr lang="en-US" altLang="ja-JP" i="1" dirty="0"/>
          </a:p>
          <a:p>
            <a:r>
              <a:rPr lang="ja-JP" altLang="en-US" i="1" dirty="0"/>
              <a:t>　担う役割</a:t>
            </a:r>
            <a:r>
              <a:rPr lang="ja-JP" altLang="ja-JP" i="1" dirty="0"/>
              <a:t>について</a:t>
            </a:r>
            <a:r>
              <a:rPr lang="ja-JP" altLang="en-US" i="1" dirty="0"/>
              <a:t>記載して</a:t>
            </a:r>
            <a:r>
              <a:rPr lang="ja-JP" altLang="ja-JP" i="1" dirty="0"/>
              <a:t>ください。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6074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0230" y="166717"/>
            <a:ext cx="10515600" cy="1325563"/>
          </a:xfrm>
        </p:spPr>
        <p:txBody>
          <a:bodyPr/>
          <a:lstStyle/>
          <a:p>
            <a:r>
              <a:rPr lang="ja-JP" altLang="en-US" dirty="0"/>
              <a:t>１．企業概要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60230" y="1184560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（５）起業の背景</a:t>
            </a:r>
            <a:endParaRPr lang="en-US" altLang="ja-JP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9622" y="1575028"/>
            <a:ext cx="111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/>
              <a:t>※</a:t>
            </a:r>
            <a:r>
              <a:rPr lang="ja-JP" altLang="en-US" i="1" dirty="0"/>
              <a:t>起業への思い、事業で解決すべき社会的課題・ニーズについて記載ください。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69438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43234" y="140966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4601B3-7AA9-C539-34B6-55ADFF9632A2}"/>
              </a:ext>
            </a:extLst>
          </p:cNvPr>
          <p:cNvSpPr txBox="1"/>
          <p:nvPr/>
        </p:nvSpPr>
        <p:spPr>
          <a:xfrm>
            <a:off x="243234" y="1281863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（１）</a:t>
            </a:r>
            <a:r>
              <a:rPr lang="ja-JP" altLang="ja-JP" dirty="0"/>
              <a:t>事業</a:t>
            </a:r>
            <a:r>
              <a:rPr lang="ja-JP" altLang="en-US" dirty="0"/>
              <a:t>概要</a:t>
            </a:r>
            <a:r>
              <a:rPr lang="ja-JP" altLang="ja-JP" dirty="0"/>
              <a:t>、提供する製品やサービス</a:t>
            </a:r>
            <a:r>
              <a:rPr lang="ja-JP" altLang="en-US" dirty="0"/>
              <a:t>（開発中含む）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6488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2146" y="105818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92146" y="1208079"/>
            <a:ext cx="10611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（２）コア技術</a:t>
            </a:r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5046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42978" y="218476"/>
            <a:ext cx="10515600" cy="1325563"/>
          </a:xfrm>
        </p:spPr>
        <p:txBody>
          <a:bodyPr/>
          <a:lstStyle/>
          <a:p>
            <a:r>
              <a:rPr lang="ja-JP" altLang="en-US" dirty="0"/>
              <a:t>２．事業内容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42978" y="1359373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（３）類似事業や従来事業の現状</a:t>
            </a:r>
            <a:endParaRPr lang="en-US" altLang="ja-JP" dirty="0"/>
          </a:p>
          <a:p>
            <a:r>
              <a:rPr lang="ja-JP" altLang="en-US" i="1" dirty="0"/>
              <a:t>　</a:t>
            </a:r>
            <a:r>
              <a:rPr lang="en-US" altLang="ja-JP" i="1" dirty="0"/>
              <a:t>※</a:t>
            </a:r>
            <a:r>
              <a:rPr lang="ja-JP" altLang="en-US" i="1" dirty="0"/>
              <a:t>類似事業や従来事業の現状について、抱えている課題や問題点を踏まえ記載してください。</a:t>
            </a:r>
            <a:endParaRPr kumimoji="1"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3578801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1007</Words>
  <Application>Microsoft Office PowerPoint</Application>
  <PresentationFormat>ワイド画面</PresentationFormat>
  <Paragraphs>111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5" baseType="lpstr">
      <vt:lpstr>游ゴシック</vt:lpstr>
      <vt:lpstr>游ゴシック Light</vt:lpstr>
      <vt:lpstr>Arial</vt:lpstr>
      <vt:lpstr>Office テーマ</vt:lpstr>
      <vt:lpstr>福岡市研究開発型スタートアップ 成長支援事業（Bコース）</vt:lpstr>
      <vt:lpstr>１．企業概要</vt:lpstr>
      <vt:lpstr>１．企業概要</vt:lpstr>
      <vt:lpstr>１．企業概要</vt:lpstr>
      <vt:lpstr>１．企業概要</vt:lpstr>
      <vt:lpstr>１．企業概要</vt:lpstr>
      <vt:lpstr>２．事業内容</vt:lpstr>
      <vt:lpstr>２．事業内容</vt:lpstr>
      <vt:lpstr>２．事業内容</vt:lpstr>
      <vt:lpstr>２．事業内容</vt:lpstr>
      <vt:lpstr>２．事業内容</vt:lpstr>
      <vt:lpstr>２．事業内容</vt:lpstr>
      <vt:lpstr>２．事業内容</vt:lpstr>
      <vt:lpstr>２．事業内容</vt:lpstr>
      <vt:lpstr>２．事業内容</vt:lpstr>
      <vt:lpstr>３．今後の事業計画（事業開発、Exit戦略）</vt:lpstr>
      <vt:lpstr>３．今後の事業計画</vt:lpstr>
      <vt:lpstr>３．今後の事業計画</vt:lpstr>
      <vt:lpstr>３．今後の事業計画（本事業での成果等）</vt:lpstr>
      <vt:lpstr>４．補助対象経費収支予算</vt:lpstr>
      <vt:lpstr>５.福岡市への効果・社会的インパクト、 　 その他</vt:lpstr>
    </vt:vector>
  </TitlesOfParts>
  <Company>福岡市役所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福岡市 研究開発型スタートアップ 成長支援事業</dc:title>
  <dc:creator>FINE_User</dc:creator>
  <cp:lastModifiedBy>橋爪　将治郎</cp:lastModifiedBy>
  <cp:revision>81</cp:revision>
  <cp:lastPrinted>2023-02-10T05:57:57Z</cp:lastPrinted>
  <dcterms:created xsi:type="dcterms:W3CDTF">2020-07-06T04:18:04Z</dcterms:created>
  <dcterms:modified xsi:type="dcterms:W3CDTF">2026-08-20T13:46:46Z</dcterms:modified>
</cp:coreProperties>
</file>