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311" r:id="rId2"/>
    <p:sldId id="278" r:id="rId3"/>
    <p:sldId id="308" r:id="rId4"/>
    <p:sldId id="282" r:id="rId5"/>
    <p:sldId id="289" r:id="rId6"/>
    <p:sldId id="295" r:id="rId7"/>
    <p:sldId id="301" r:id="rId8"/>
    <p:sldId id="307" r:id="rId9"/>
    <p:sldId id="296" r:id="rId10"/>
    <p:sldId id="304" r:id="rId11"/>
    <p:sldId id="312" r:id="rId12"/>
    <p:sldId id="313" r:id="rId13"/>
    <p:sldId id="299" r:id="rId14"/>
    <p:sldId id="303" r:id="rId15"/>
    <p:sldId id="298" r:id="rId16"/>
    <p:sldId id="314" r:id="rId17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34" y="7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C917D-D306-4B70-A957-41C91B2EED2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0CD6E-DAFF-475D-A8FD-4B9F0A07B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796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66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30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53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1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9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68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55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08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48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07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48691" y="223024"/>
            <a:ext cx="9144000" cy="704250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福岡市ソーシャルスタートアップ成長支援事業</a:t>
            </a: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38923" y="4629264"/>
            <a:ext cx="10648155" cy="20751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1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ja-JP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  <a:endParaRPr lang="en-US" altLang="ja-JP" sz="14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事業計画書を作成する際は、必ずホームページに掲載する「よくある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＆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」をお読みください。</a:t>
            </a:r>
            <a:endParaRPr lang="en-US" altLang="ja-JP" sz="14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申請コースは、「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（上限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750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万円）」　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（上限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300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万円）」からご選択ください。</a:t>
            </a:r>
            <a:endParaRPr lang="en-US" altLang="ja-JP" sz="14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また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を選択した方は、審査の結果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4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での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移行採択を可とするかどうかご回答ください。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目標総額は各コースの上限額を超えない範囲で設定ください（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個人版は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万円未満の設定は不可）。</a:t>
            </a: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●本事業計画書をもとに、審査を行います。様式は適宜、ページ数（最大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ページ程度）、レイアウト等を変更して構いません。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34377" y="74781"/>
            <a:ext cx="42873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別紙１　事業計画書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014368"/>
              </p:ext>
            </p:extLst>
          </p:nvPr>
        </p:nvGraphicFramePr>
        <p:xfrm>
          <a:off x="1103970" y="1124226"/>
          <a:ext cx="10395301" cy="33724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7745">
                  <a:extLst>
                    <a:ext uri="{9D8B030D-6E8A-4147-A177-3AD203B41FA5}">
                      <a16:colId xmlns:a16="http://schemas.microsoft.com/office/drawing/2014/main" val="3146460803"/>
                    </a:ext>
                  </a:extLst>
                </a:gridCol>
                <a:gridCol w="4133778">
                  <a:extLst>
                    <a:ext uri="{9D8B030D-6E8A-4147-A177-3AD203B41FA5}">
                      <a16:colId xmlns:a16="http://schemas.microsoft.com/office/drawing/2014/main" val="2386070037"/>
                    </a:ext>
                  </a:extLst>
                </a:gridCol>
                <a:gridCol w="4133778">
                  <a:extLst>
                    <a:ext uri="{9D8B030D-6E8A-4147-A177-3AD203B41FA5}">
                      <a16:colId xmlns:a16="http://schemas.microsoft.com/office/drawing/2014/main" val="2490763719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法人名・屋号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株式会社●●●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68549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提供するサービス名や、営む事業名について記載ください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27517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目指す未来を一言で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ビジネスを通じて実現したい目指す未来を記載ください。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（例）誰もが生きがいを持って生きられる世界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768307"/>
                  </a:ext>
                </a:extLst>
              </a:tr>
              <a:tr h="293893">
                <a:tc row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申請コース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コース　（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</a:t>
                      </a:r>
                      <a:r>
                        <a:rPr kumimoji="1" lang="en-US" altLang="ja-JP" sz="16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16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または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B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を記載）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</a:t>
                      </a:r>
                      <a:r>
                        <a:rPr kumimoji="1" lang="ja-JP" altLang="en-US" sz="16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への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移行可否（可 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or 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否を記載）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5317"/>
                  </a:ext>
                </a:extLst>
              </a:tr>
              <a:tr h="557403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</a:t>
                      </a:r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へ移行可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1621036"/>
                  </a:ext>
                </a:extLst>
              </a:tr>
              <a:tr h="298220">
                <a:tc row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寄附集め目標額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目標総額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うち個人版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ｸﾗｳﾄﾞﾌｧﾝﾃﾞｨﾝｸﾞ型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の目標額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964735"/>
                  </a:ext>
                </a:extLst>
              </a:tr>
              <a:tr h="557403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700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600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3868738"/>
                  </a:ext>
                </a:extLst>
              </a:tr>
            </a:tbl>
          </a:graphicData>
        </a:graphic>
      </p:graphicFrame>
      <p:sp>
        <p:nvSpPr>
          <p:cNvPr id="15" name="角丸四角形吹き出し 14"/>
          <p:cNvSpPr/>
          <p:nvPr/>
        </p:nvSpPr>
        <p:spPr>
          <a:xfrm>
            <a:off x="2726575" y="3331923"/>
            <a:ext cx="2095946" cy="1027135"/>
          </a:xfrm>
          <a:prstGeom prst="wedgeRoundRectCallout">
            <a:avLst>
              <a:gd name="adj1" fmla="val 57489"/>
              <a:gd name="adj2" fmla="val 39329"/>
              <a:gd name="adj3" fmla="val 16667"/>
            </a:avLst>
          </a:prstGeom>
          <a:solidFill>
            <a:schemeClr val="bg1"/>
          </a:solidFill>
          <a:ln w="38100"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kumimoji="1" lang="en-US" altLang="ja-JP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kumimoji="1"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コースの場合は</a:t>
            </a:r>
            <a:endParaRPr kumimoji="1" lang="en-US" altLang="ja-JP" sz="11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301</a:t>
            </a:r>
            <a:r>
              <a:rPr lang="ja-JP" altLang="en-US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万円～</a:t>
            </a:r>
            <a:r>
              <a:rPr lang="en-US" altLang="ja-JP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750</a:t>
            </a:r>
            <a:r>
              <a:rPr lang="ja-JP" altLang="en-US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万円の範囲内</a:t>
            </a:r>
            <a:endParaRPr lang="en-US" altLang="ja-JP" sz="1100" b="1" u="sng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1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コースの場合は</a:t>
            </a:r>
            <a:endParaRPr lang="en-US" altLang="ja-JP" sz="11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300</a:t>
            </a:r>
            <a:r>
              <a:rPr kumimoji="1" lang="ja-JP" altLang="en-US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万円以内で必要額を記載</a:t>
            </a:r>
          </a:p>
        </p:txBody>
      </p:sp>
      <p:sp>
        <p:nvSpPr>
          <p:cNvPr id="16" name="角丸四角形吹き出し 15"/>
          <p:cNvSpPr/>
          <p:nvPr/>
        </p:nvSpPr>
        <p:spPr>
          <a:xfrm>
            <a:off x="9008302" y="4580965"/>
            <a:ext cx="2778689" cy="1404000"/>
          </a:xfrm>
          <a:prstGeom prst="wedgeRoundRectCallout">
            <a:avLst>
              <a:gd name="adj1" fmla="val 18321"/>
              <a:gd name="adj2" fmla="val -64590"/>
              <a:gd name="adj3" fmla="val 16667"/>
            </a:avLst>
          </a:prstGeom>
          <a:solidFill>
            <a:schemeClr val="bg1"/>
          </a:solidFill>
          <a:ln w="38100"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目標額の内、</a:t>
            </a:r>
            <a:r>
              <a:rPr lang="ja-JP" altLang="en-US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個人版ふるさと納税制度</a:t>
            </a:r>
            <a:endParaRPr lang="en-US" altLang="ja-JP" sz="1100" b="1" u="sng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（クラウドファンディング）を通じて集める寄附の目標額</a:t>
            </a:r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を記載。</a:t>
            </a:r>
            <a:endParaRPr lang="en-US" altLang="ja-JP" sz="11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記載例の</a:t>
            </a:r>
            <a:r>
              <a:rPr kumimoji="1" lang="en-US" altLang="ja-JP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600</a:t>
            </a:r>
            <a:r>
              <a:rPr kumimoji="1"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</a:t>
            </a:r>
            <a:r>
              <a:rPr kumimoji="1" lang="en-US" altLang="ja-JP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-400</a:t>
            </a:r>
            <a:r>
              <a:rPr kumimoji="1"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万円＝</a:t>
            </a:r>
            <a:r>
              <a:rPr kumimoji="1" lang="en-US" altLang="ja-JP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200</a:t>
            </a:r>
            <a:r>
              <a:rPr kumimoji="1" lang="ja-JP" altLang="en-US" sz="1100" b="1" u="sng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万円は企業版ふるさと納税制度を通じて集めることになります。</a:t>
            </a:r>
          </a:p>
        </p:txBody>
      </p:sp>
      <p:sp>
        <p:nvSpPr>
          <p:cNvPr id="17" name="角丸四角形吹き出し 16"/>
          <p:cNvSpPr/>
          <p:nvPr/>
        </p:nvSpPr>
        <p:spPr>
          <a:xfrm>
            <a:off x="9008302" y="927274"/>
            <a:ext cx="2913404" cy="1600952"/>
          </a:xfrm>
          <a:prstGeom prst="wedgeRoundRectCallout">
            <a:avLst>
              <a:gd name="adj1" fmla="val -29463"/>
              <a:gd name="adj2" fmla="val 65666"/>
              <a:gd name="adj3" fmla="val 16667"/>
            </a:avLst>
          </a:prstGeom>
          <a:solidFill>
            <a:schemeClr val="bg1"/>
          </a:solidFill>
          <a:ln w="38100"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予算の範囲内で、審査結果の上位から順に、ご希望のコースに割り振ります。</a:t>
            </a:r>
            <a:endParaRPr lang="en-US" altLang="ja-JP" sz="11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1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募集件数の少ない</a:t>
            </a:r>
            <a:r>
              <a:rPr lang="en-US" altLang="ja-JP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コースへ申請される方は、「審査結果の順位から、</a:t>
            </a:r>
            <a:r>
              <a:rPr lang="en-US" altLang="ja-JP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コース枠が埋まり採択できないが、</a:t>
            </a:r>
            <a:r>
              <a:rPr lang="en-US" altLang="ja-JP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コースであれば枠が残っていて採択できる」場合に、</a:t>
            </a:r>
            <a:r>
              <a:rPr lang="en-US" altLang="ja-JP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1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コースでの採択を希望されるかお知らせください。</a:t>
            </a:r>
            <a:endParaRPr kumimoji="1" lang="ja-JP" altLang="en-US" sz="11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1195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．寄附を集めるための取り組み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0500" y="730914"/>
            <a:ext cx="11416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（１）個人版ふるさと納税（クラウドファンディング）について　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個人版クラファン目標額：</a:t>
            </a:r>
            <a:r>
              <a:rPr lang="en-US" altLang="ja-JP" sz="20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600</a:t>
            </a:r>
            <a:r>
              <a:rPr lang="ja-JP" altLang="en-US" sz="20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378193"/>
              </p:ext>
            </p:extLst>
          </p:nvPr>
        </p:nvGraphicFramePr>
        <p:xfrm>
          <a:off x="411350" y="1270366"/>
          <a:ext cx="111960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65912638"/>
                    </a:ext>
                  </a:extLst>
                </a:gridCol>
                <a:gridCol w="3636000">
                  <a:extLst>
                    <a:ext uri="{9D8B030D-6E8A-4147-A177-3AD203B41FA5}">
                      <a16:colId xmlns:a16="http://schemas.microsoft.com/office/drawing/2014/main" val="1261602610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3119008233"/>
                    </a:ext>
                  </a:extLst>
                </a:gridCol>
                <a:gridCol w="5112000">
                  <a:extLst>
                    <a:ext uri="{9D8B030D-6E8A-4147-A177-3AD203B41FA5}">
                      <a16:colId xmlns:a16="http://schemas.microsoft.com/office/drawing/2014/main" val="483653215"/>
                    </a:ext>
                  </a:extLst>
                </a:gridCol>
              </a:tblGrid>
              <a:tr h="370840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表１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寄付の呼びかけ先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人数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備考（具体の取組み内容等）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92925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自社で運用する</a:t>
                      </a: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フォロワー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10,000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自社の</a:t>
                      </a: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フォロワー１万人に</a:t>
                      </a: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か月間定期発信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9496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友人・知人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300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社内で個別連絡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0697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出展予定の</a:t>
                      </a: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××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イベントへの来場者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1,000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来場者への個別説明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359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×××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コミュニティへの参画者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100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志を同じくするコミュニティメンバーへの個別連絡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9943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インフルエンサー</a:t>
                      </a: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××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のフォロワー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50,000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インフルエンサーとのタイアップによる</a:t>
                      </a: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LIVE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配信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780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600" b="1" dirty="0">
                        <a:solidFill>
                          <a:srgbClr val="FF7C8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61,400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…(a)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318441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07482"/>
              </p:ext>
            </p:extLst>
          </p:nvPr>
        </p:nvGraphicFramePr>
        <p:xfrm>
          <a:off x="411350" y="4164891"/>
          <a:ext cx="105120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9066788"/>
                    </a:ext>
                  </a:extLst>
                </a:gridCol>
                <a:gridCol w="2484000">
                  <a:extLst>
                    <a:ext uri="{9D8B030D-6E8A-4147-A177-3AD203B41FA5}">
                      <a16:colId xmlns:a16="http://schemas.microsoft.com/office/drawing/2014/main" val="2885249223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526293173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323084626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188392924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372720124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表２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(a)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寄付の呼びかけ先人数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(b)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寄附率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(c)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寄附者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a×b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(d)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寄附単価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(e)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個人版で集める寄附額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c×d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4738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61,400</a:t>
                      </a:r>
                      <a:r>
                        <a:rPr kumimoji="1" lang="ja-JP" altLang="en-US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614</a:t>
                      </a:r>
                      <a:r>
                        <a:rPr kumimoji="1" lang="ja-JP" altLang="en-US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10,000</a:t>
                      </a:r>
                      <a:r>
                        <a:rPr kumimoji="1" lang="ja-JP" altLang="en-US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kumimoji="1" lang="en-US" altLang="ja-JP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kumimoji="1" lang="en-US" altLang="ja-JP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600</a:t>
                      </a:r>
                      <a:r>
                        <a:rPr kumimoji="1" lang="ja-JP" altLang="en-US" sz="14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7636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E7F756-9F7E-506E-CDB7-2C1F13663D6D}"/>
              </a:ext>
            </a:extLst>
          </p:cNvPr>
          <p:cNvSpPr txBox="1"/>
          <p:nvPr/>
        </p:nvSpPr>
        <p:spPr>
          <a:xfrm>
            <a:off x="411350" y="4700116"/>
            <a:ext cx="11486838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必要あれば、適宜表に行を追加ください。</a:t>
            </a:r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●目標額まで寄附を集めるために、どういったことに取り組むのか。寄附集めのための具体的な取り組み内容を記載ください。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●想定する「寄附率」等について、表２に記載ください。「寄附率」は、寄附を呼びかけた人の内、実際に寄附に至る割合のことです。　　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昨年度のクラウドファンディングの単価は約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18,000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件でした。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・寄附集めについて、自己努力で寄附を集める姿勢があり、またその手法に具体性・実現性があるか。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0344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．寄附を集めるための取り組み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8209" y="73091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（２）企業版ふるさと納税　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企業版目標額：</a:t>
            </a:r>
            <a:r>
              <a:rPr lang="en-US" altLang="ja-JP" sz="20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</a:t>
            </a:r>
            <a:r>
              <a:rPr lang="ja-JP" altLang="en-US" sz="20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05711"/>
              </p:ext>
            </p:extLst>
          </p:nvPr>
        </p:nvGraphicFramePr>
        <p:xfrm>
          <a:off x="411350" y="1270366"/>
          <a:ext cx="10980348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5876">
                  <a:extLst>
                    <a:ext uri="{9D8B030D-6E8A-4147-A177-3AD203B41FA5}">
                      <a16:colId xmlns:a16="http://schemas.microsoft.com/office/drawing/2014/main" val="1261602610"/>
                    </a:ext>
                  </a:extLst>
                </a:gridCol>
                <a:gridCol w="7164472">
                  <a:extLst>
                    <a:ext uri="{9D8B030D-6E8A-4147-A177-3AD203B41FA5}">
                      <a16:colId xmlns:a16="http://schemas.microsoft.com/office/drawing/2014/main" val="483653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寄付の呼びかけ先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これまでの関係性・寄附理由、寄附の実現度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929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●●●株式会社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事業理念に理解を示してくれており、寄附についても既に頭出し済。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949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合同会社●●●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知人が経営する会社。経営者仲間であり支援が期待できる。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06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●●●イベントの参加企業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毎年△社が集まるイベントにブース出展予定。来場企業に個別営業を実施。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35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これまでの事業で繋がった会社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これまで事業で繋がりのあった約●社に個別営業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994342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411350" y="3263908"/>
            <a:ext cx="11265988" cy="34766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必要あれば、適宜表に行を追加ください。</a:t>
            </a:r>
          </a:p>
          <a:p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●目標額まで寄附を集めるための</a:t>
            </a:r>
            <a:r>
              <a:rPr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寄附の呼びかけ先、関係性、寄附の実現度を具体的に記載ください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（留意点）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・企業版ふるさと納税を活用した寄附が可能な企業は、</a:t>
            </a:r>
            <a:r>
              <a:rPr lang="ja-JP" altLang="en-US" sz="16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市外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本社企業です。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・企業版ふるさと納税の寄附は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口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万円からになります。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・企業版ふるさと納税は、</a:t>
            </a:r>
            <a:r>
              <a:rPr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寄附を受けた自治体と寄附企業との間で「経済的利益の供与」が禁じられています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本事業では、</a:t>
            </a:r>
            <a:r>
              <a:rPr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認定スタートアップと寄附企業との間でもこれを準用し、 「経済的利益の供与」に抵触しないか、</a:t>
            </a:r>
            <a:endParaRPr lang="en-US" altLang="ja-JP" sz="16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寄付の受け入れに先立ち、福岡市にて確認を行います</a:t>
            </a:r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抵触する例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認定スタートアップが寄附企業の子会社である場合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4003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．寄附を集めるための取り組み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0500" y="73091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（３）目標額に到達しなかった場合の対応</a:t>
            </a:r>
            <a:r>
              <a:rPr lang="ja-JP" altLang="en-US" sz="20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20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86300" y="2919134"/>
            <a:ext cx="11265988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●目標額に到達しなかった場合、プロジェクトをどのように実施しますか。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実施のための対応策（自己資金で補填／融資で補填／取り組み規模の縮小等）や、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想定される変更内容（重要度が最も高い△△△について減額し実施／出張回数の見直し）などを記載ください。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・目標額に到達しない場合も、プロジェクト実施に向けた対応を検討している。</a:t>
            </a:r>
          </a:p>
          <a:p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4439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６．事業の継続性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●収益化に向けた今後の事業計画を記載してください。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事業を進めていく上で必要になる事業パートナー（原材料調達先、外部委託先、社外専門家等）がある場合は、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その連携状況も具体的にご記入ください。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・持続的な経営に向けて、実現可能な事業計画や資金計画を有する。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0500" y="81342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（１）今後の事業計画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3061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６．事業の継続性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●収益化に向けた今後の資金計画（３年間）を記載してください。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特に「採択前の現状」と「採択後」において、売上がどのように推移するか、必ず記載ください。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・持続的な経営に向けて、実現可能な事業計画や資金計画を有する。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（２）今後の資金計画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6787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その他（任意）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0692" y="1710452"/>
            <a:ext cx="1119600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●ここまでに記載したこと以外で、特にアピールしたいことがあればご記入ください。</a:t>
            </a: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・その他、審査員が施策上、特に魅力的と考える要素がある。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例）特出して魅力的な事業であり、多くの方から寄附を集め、本施策全体に対し、寄附集めの呼び水となる。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例）ビジネスモデル、製品やサービスに独創性がある。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例）地域や社会の課題解決を目指す他者にとって、ロールモデルとなる要素がある。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7285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1942618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．再採択の必要性について（過去の本事業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採択者のみ作成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9567" y="3538346"/>
            <a:ext cx="11756649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本ページは、</a:t>
            </a:r>
            <a:r>
              <a:rPr lang="ja-JP" altLang="en-US" i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本事業に過去採択実績がある場合のみ記載ください（該当しない場合はページごと削除ください）</a:t>
            </a:r>
            <a:endParaRPr lang="en-US" altLang="ja-JP" i="1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●過去採択者も、今年度の申請が可能です。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ただし本事業は、</a:t>
            </a:r>
            <a:r>
              <a:rPr lang="ja-JP" altLang="en-US" i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持続的にビジネスを営むための経営基盤強化を目指すもの（社会課題解決と収益化の両立）です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再採択の必要性について、</a:t>
            </a:r>
            <a:r>
              <a:rPr lang="ja-JP" altLang="en-US" i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昨年度の補助事業で得られた成果、強化された経営基盤、自走化に向けて足りないこと</a:t>
            </a:r>
            <a:endParaRPr lang="en-US" altLang="ja-JP" i="1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（再採択の必要性）を明確化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し、記載ください。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・経営基盤の更なる強化に向けて、再採択の取り組みの必要性・効果が認められる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0500" y="81342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（１）過去の採択時で得られた成果、強化された経営基盤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0500" y="2797416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（２）自走化に向けて足りないこと、再採択され取り組む必要性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536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-12699"/>
            <a:ext cx="10515600" cy="901700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１．申請人の概要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806900"/>
              </p:ext>
            </p:extLst>
          </p:nvPr>
        </p:nvGraphicFramePr>
        <p:xfrm>
          <a:off x="205194" y="771434"/>
          <a:ext cx="11825697" cy="5968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15572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7810125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法人名・屋号　（フリガナ）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株式会社●●●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代表者役職・氏名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代表取締役　創業　未来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福岡市中央区大名</a:t>
                      </a: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2-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</a:t>
                      </a:r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１１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56169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設立・開業年月日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年４月１日設立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事業形態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該当を■に変更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□個人事業　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 　</a:t>
                      </a:r>
                      <a:r>
                        <a:rPr kumimoji="1" lang="ja-JP" altLang="en-US" sz="1600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■</a:t>
                      </a:r>
                      <a:r>
                        <a:rPr kumimoji="1" lang="zh-TW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3990366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資本金・出資金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法人の場合のみ要記載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●●万円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9105249"/>
                  </a:ext>
                </a:extLst>
              </a:tr>
              <a:tr h="672768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従業員数    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役員を除く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●名 （うち福岡市内勤務●名）</a:t>
                      </a: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3505737"/>
                  </a:ext>
                </a:extLst>
              </a:tr>
              <a:tr h="21104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業種　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主に当てはまるものを１つ選択。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該当を■に変更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■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農業、林業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                    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□漁業　　　                  　□鉄鋼、採石業、砂利採取業　　　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</a:t>
                      </a:r>
                      <a:endParaRPr kumimoji="1" lang="en-US" altLang="ja-JP" sz="14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□建設業　　</a:t>
                      </a:r>
                      <a:r>
                        <a:rPr kumimoji="1" lang="en-US" altLang="ja-JP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                     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□製造業　　　　　           　□電気、ガス、熱供給、水道業　       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□情報通信業　　</a:t>
                      </a:r>
                      <a:r>
                        <a:rPr kumimoji="1" lang="en-US" altLang="ja-JP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               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□運輸業、郵便業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   　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□卸売業、小売業　　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□金融業、保険業　　                 □不動産業、物品賃貸業 　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□学術研究、専門・技術サービス業　　　　□生活関連サービス業、娯楽業　 □教育、学習支援業　　　　  □医療、福祉　　</a:t>
                      </a:r>
                      <a:endParaRPr kumimoji="1" lang="en-US" altLang="ja-JP" sz="14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□複合サービス業　　　　　　　　　  □その他サービス業　　　　 □その他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704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16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015084"/>
              </p:ext>
            </p:extLst>
          </p:nvPr>
        </p:nvGraphicFramePr>
        <p:xfrm>
          <a:off x="650240" y="1796626"/>
          <a:ext cx="10952479" cy="41658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31659">
                  <a:extLst>
                    <a:ext uri="{9D8B030D-6E8A-4147-A177-3AD203B41FA5}">
                      <a16:colId xmlns:a16="http://schemas.microsoft.com/office/drawing/2014/main" val="2051167132"/>
                    </a:ext>
                  </a:extLst>
                </a:gridCol>
                <a:gridCol w="2012635">
                  <a:extLst>
                    <a:ext uri="{9D8B030D-6E8A-4147-A177-3AD203B41FA5}">
                      <a16:colId xmlns:a16="http://schemas.microsoft.com/office/drawing/2014/main" val="2206249621"/>
                    </a:ext>
                  </a:extLst>
                </a:gridCol>
                <a:gridCol w="2363676">
                  <a:extLst>
                    <a:ext uri="{9D8B030D-6E8A-4147-A177-3AD203B41FA5}">
                      <a16:colId xmlns:a16="http://schemas.microsoft.com/office/drawing/2014/main" val="2799901099"/>
                    </a:ext>
                  </a:extLst>
                </a:gridCol>
                <a:gridCol w="2644509">
                  <a:extLst>
                    <a:ext uri="{9D8B030D-6E8A-4147-A177-3AD203B41FA5}">
                      <a16:colId xmlns:a16="http://schemas.microsoft.com/office/drawing/2014/main" val="1339762544"/>
                    </a:ext>
                  </a:extLst>
                </a:gridCol>
              </a:tblGrid>
              <a:tr h="6155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株主名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シェア（％）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会社・役員との関係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367387"/>
                  </a:ext>
                </a:extLst>
              </a:tr>
              <a:tr h="2830563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・創業　未来</a:t>
                      </a:r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・福岡　勇気　</a:t>
                      </a:r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・海　綺麗</a:t>
                      </a:r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ja-JP" altLang="en-US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100</a:t>
                      </a: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</a:t>
                      </a: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</a:t>
                      </a:r>
                      <a:endParaRPr kumimoji="1" lang="ja-JP" altLang="en-US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</a:t>
                      </a: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</a:t>
                      </a: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・代表取締役</a:t>
                      </a:r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・取締役</a:t>
                      </a:r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・取締役</a:t>
                      </a:r>
                      <a:endParaRPr kumimoji="1" lang="en-US" altLang="ja-JP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350078"/>
                  </a:ext>
                </a:extLst>
              </a:tr>
              <a:tr h="719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200</a:t>
                      </a:r>
                      <a:endParaRPr kumimoji="1" lang="ja-JP" altLang="en-US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100</a:t>
                      </a:r>
                      <a:endParaRPr kumimoji="1" lang="ja-JP" altLang="en-US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967509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72720" y="804335"/>
            <a:ext cx="1051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）株主構成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貴社の株主を持ち株数の多い順から記載してください。</a:t>
            </a:r>
            <a:endParaRPr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0" y="-12699"/>
            <a:ext cx="10515600" cy="901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１．申請人の概要</a:t>
            </a:r>
            <a:endParaRPr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6300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２．解決したい課題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5292" y="1646436"/>
            <a:ext cx="1119600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●事業を通じて解決したい「社会や地域の課題」を具体的に記載ください。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●なぜその課題の解決が重要と考えているのか。社会的なニーズや、起業家個人として解決に取り組む背景も併せて記載ください。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・取り組む課題を具体的に設定しており、取り組む必要性を明確に説明できる。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4383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（１）具体的な事業内容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C6A07C-71BD-95C2-28E7-8540441E30F3}"/>
              </a:ext>
            </a:extLst>
          </p:cNvPr>
          <p:cNvSpPr txBox="1"/>
          <p:nvPr/>
        </p:nvSpPr>
        <p:spPr>
          <a:xfrm>
            <a:off x="396092" y="1857083"/>
            <a:ext cx="11196000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●課題解決の手段として取り組むビジネス内容について、具体的に記載ください。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●取り組むビジネスが「なぜ課題の解決に繋がるのか」分かるように記載ください。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●またビジネス内容の記載にあたっては、事業の現在地を把握できるよう、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「将来的に目指している事業」と「現在の実施状況」のそれぞれが分かるようにご記載ください。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・事業内容が、社会や地域の課題の打ち手として有効である。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・様々な地域で広く活用、応用できる事業内容であり、事業の効果が広く波及する見込みがある。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4091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（２）共感の集まるポイント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●事業内容のどういった点に共感し、個人・企業はふるさと納税寄附をすると想定されますか。寄附者の人物像、寄附する理由について記載ください。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・事業内容が、市内外の人々から広く共感の集まる内容である。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4272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（３）福岡市民をはじめ、人々の持続的でより良い生活に繋がるポイント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●取り組む事業がどういった点で「人々の持続的でより良い生活の実現」に繋がるのか記載ください。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・事業内容が、福岡市民をはじめ、市内外の人々の持続的でより良い生活の実現に繋がるものである。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3986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（４）効果指標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228061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●申請にあたっては、ビジネス活動が社会課題の解決にどれだけ繋がったか、定量的に説明可能な効果指標を設定してください。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また、効果指標の内容、指標とした理由（なぜ効果指標になるのか）、測定方法について記載ください。</a:t>
            </a:r>
          </a:p>
          <a:p>
            <a:endParaRPr lang="ja-JP" altLang="en-US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・課題解決に向けて、測定可能な効果指標を設定している。</a:t>
            </a:r>
          </a:p>
        </p:txBody>
      </p:sp>
    </p:spTree>
    <p:extLst>
      <p:ext uri="{BB962C8B-B14F-4D97-AF65-F5344CB8AC3E}">
        <p14:creationId xmlns:p14="http://schemas.microsoft.com/office/powerpoint/2010/main" val="215156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．寄附が必要な理由・実現したいこと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0692" y="1710452"/>
            <a:ext cx="11196000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●寄附を通じて取り組みたい経営基盤強化のための取り組み内容、その背景・理由、その取組みにより期待される効果、有用性について記載ください。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●取り組みにかかる経費の内訳についても、具体的に記載ください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（例：パッケージデザイン刷新●●万円、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広告●●万円）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・寄附を通じた支援が必要であり、取り組む内容が今後の事業成長において効果的と期待できる。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857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2352</TotalTime>
  <Words>2491</Words>
  <Application>Microsoft Office PowerPoint</Application>
  <PresentationFormat>ワイド画面</PresentationFormat>
  <Paragraphs>265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1" baseType="lpstr">
      <vt:lpstr>BIZ UDPゴシック</vt:lpstr>
      <vt:lpstr>游ゴシック</vt:lpstr>
      <vt:lpstr>游ゴシック Light</vt:lpstr>
      <vt:lpstr>Arial</vt:lpstr>
      <vt:lpstr>Office テーマ</vt:lpstr>
      <vt:lpstr>福岡市ソーシャルスタートアップ成長支援事業</vt:lpstr>
      <vt:lpstr>１．申請人の概要</vt:lpstr>
      <vt:lpstr>PowerPoint プレゼンテーション</vt:lpstr>
      <vt:lpstr>２．解決したい課題</vt:lpstr>
      <vt:lpstr>３．事業内容</vt:lpstr>
      <vt:lpstr>３．事業内容</vt:lpstr>
      <vt:lpstr>３．事業内容</vt:lpstr>
      <vt:lpstr>３．事業内容</vt:lpstr>
      <vt:lpstr>４．寄附が必要な理由・実現したいこと</vt:lpstr>
      <vt:lpstr>５．寄附を集めるための取り組み</vt:lpstr>
      <vt:lpstr>５．寄附を集めるための取り組み</vt:lpstr>
      <vt:lpstr>５．寄附を集めるための取り組み</vt:lpstr>
      <vt:lpstr>６．事業の継続性</vt:lpstr>
      <vt:lpstr>６．事業の継続性</vt:lpstr>
      <vt:lpstr>7．その他（任意）</vt:lpstr>
      <vt:lpstr>８．再採択の必要性について（過去の本事業採択者のみ作成）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福岡市 研究開発型スタートアップ 成長支援事業</dc:title>
  <dc:creator>FINE_User</dc:creator>
  <cp:lastModifiedBy>松尾　彩佳</cp:lastModifiedBy>
  <cp:revision>190</cp:revision>
  <cp:lastPrinted>2024-04-04T09:08:29Z</cp:lastPrinted>
  <dcterms:created xsi:type="dcterms:W3CDTF">2020-07-06T04:18:04Z</dcterms:created>
  <dcterms:modified xsi:type="dcterms:W3CDTF">2026-03-12T07:38:26Z</dcterms:modified>
</cp:coreProperties>
</file>