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EC"/>
    <a:srgbClr val="CC66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94645" autoAdjust="0"/>
  </p:normalViewPr>
  <p:slideViewPr>
    <p:cSldViewPr snapToGrid="0">
      <p:cViewPr varScale="1">
        <p:scale>
          <a:sx n="76" d="100"/>
          <a:sy n="76" d="100"/>
        </p:scale>
        <p:origin x="3060"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6135"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955" y="2"/>
            <a:ext cx="2946135" cy="497838"/>
          </a:xfrm>
          <a:prstGeom prst="rect">
            <a:avLst/>
          </a:prstGeom>
        </p:spPr>
        <p:txBody>
          <a:bodyPr vert="horz" lIns="91312" tIns="45656" rIns="91312" bIns="45656" rtlCol="0"/>
          <a:lstStyle>
            <a:lvl1pPr algn="r">
              <a:defRPr sz="1200"/>
            </a:lvl1pPr>
          </a:lstStyle>
          <a:p>
            <a:fld id="{9D169870-4EFC-4545-A1DC-3B077DEB7EEB}" type="datetimeFigureOut">
              <a:rPr kumimoji="1" lang="ja-JP" altLang="en-US" smtClean="0"/>
              <a:t>2023/12/11</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245" y="4777027"/>
            <a:ext cx="5437187" cy="3908187"/>
          </a:xfrm>
          <a:prstGeom prst="rect">
            <a:avLst/>
          </a:prstGeom>
        </p:spPr>
        <p:txBody>
          <a:bodyPr vert="horz" lIns="91312" tIns="45656" rIns="91312" bIns="456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1"/>
            <a:ext cx="2946135"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955" y="9428801"/>
            <a:ext cx="2946135" cy="497838"/>
          </a:xfrm>
          <a:prstGeom prst="rect">
            <a:avLst/>
          </a:prstGeom>
        </p:spPr>
        <p:txBody>
          <a:bodyPr vert="horz" lIns="91312" tIns="45656" rIns="91312" bIns="45656" rtlCol="0" anchor="b"/>
          <a:lstStyle>
            <a:lvl1pPr algn="r">
              <a:defRPr sz="1200"/>
            </a:lvl1pPr>
          </a:lstStyle>
          <a:p>
            <a:fld id="{2FFB1E9B-6033-4752-B544-730D363FF0F5}" type="slidenum">
              <a:rPr kumimoji="1" lang="ja-JP" altLang="en-US" smtClean="0"/>
              <a:t>‹#›</a:t>
            </a:fld>
            <a:endParaRPr kumimoji="1" lang="ja-JP" altLang="en-US"/>
          </a:p>
        </p:txBody>
      </p:sp>
    </p:spTree>
    <p:extLst>
      <p:ext uri="{BB962C8B-B14F-4D97-AF65-F5344CB8AC3E}">
        <p14:creationId xmlns:p14="http://schemas.microsoft.com/office/powerpoint/2010/main" val="2068215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FFB1E9B-6033-4752-B544-730D363FF0F5}" type="slidenum">
              <a:rPr kumimoji="1" lang="ja-JP" altLang="en-US" smtClean="0"/>
              <a:t>1</a:t>
            </a:fld>
            <a:endParaRPr kumimoji="1" lang="ja-JP" altLang="en-US"/>
          </a:p>
        </p:txBody>
      </p:sp>
    </p:spTree>
    <p:extLst>
      <p:ext uri="{BB962C8B-B14F-4D97-AF65-F5344CB8AC3E}">
        <p14:creationId xmlns:p14="http://schemas.microsoft.com/office/powerpoint/2010/main" val="373261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FFB1E9B-6033-4752-B544-730D363FF0F5}" type="slidenum">
              <a:rPr kumimoji="1" lang="ja-JP" altLang="en-US" smtClean="0"/>
              <a:t>2</a:t>
            </a:fld>
            <a:endParaRPr kumimoji="1" lang="ja-JP" altLang="en-US"/>
          </a:p>
        </p:txBody>
      </p:sp>
    </p:spTree>
    <p:extLst>
      <p:ext uri="{BB962C8B-B14F-4D97-AF65-F5344CB8AC3E}">
        <p14:creationId xmlns:p14="http://schemas.microsoft.com/office/powerpoint/2010/main" val="69233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FFB1E9B-6033-4752-B544-730D363FF0F5}" type="slidenum">
              <a:rPr kumimoji="1" lang="ja-JP" altLang="en-US" smtClean="0"/>
              <a:t>3</a:t>
            </a:fld>
            <a:endParaRPr kumimoji="1" lang="ja-JP" altLang="en-US"/>
          </a:p>
        </p:txBody>
      </p:sp>
    </p:spTree>
    <p:extLst>
      <p:ext uri="{BB962C8B-B14F-4D97-AF65-F5344CB8AC3E}">
        <p14:creationId xmlns:p14="http://schemas.microsoft.com/office/powerpoint/2010/main" val="103384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FFB1E9B-6033-4752-B544-730D363FF0F5}" type="slidenum">
              <a:rPr kumimoji="1" lang="ja-JP" altLang="en-US" smtClean="0"/>
              <a:t>4</a:t>
            </a:fld>
            <a:endParaRPr kumimoji="1" lang="ja-JP" altLang="en-US"/>
          </a:p>
        </p:txBody>
      </p:sp>
    </p:spTree>
    <p:extLst>
      <p:ext uri="{BB962C8B-B14F-4D97-AF65-F5344CB8AC3E}">
        <p14:creationId xmlns:p14="http://schemas.microsoft.com/office/powerpoint/2010/main" val="17572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47967D3-F391-41D0-B5DE-9EE49232788A}"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409919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47967D3-F391-41D0-B5DE-9EE49232788A}"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2170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47967D3-F391-41D0-B5DE-9EE49232788A}"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215155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47967D3-F391-41D0-B5DE-9EE49232788A}"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50312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47967D3-F391-41D0-B5DE-9EE49232788A}"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112997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47967D3-F391-41D0-B5DE-9EE49232788A}"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74101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47967D3-F391-41D0-B5DE-9EE49232788A}" type="datetimeFigureOut">
              <a:rPr kumimoji="1" lang="ja-JP" altLang="en-US" smtClean="0"/>
              <a:t>2023/12/11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152661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47967D3-F391-41D0-B5DE-9EE49232788A}" type="datetimeFigureOut">
              <a:rPr kumimoji="1" lang="ja-JP" altLang="en-US" smtClean="0"/>
              <a:t>2023/12/11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296987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967D3-F391-41D0-B5DE-9EE49232788A}" type="datetimeFigureOut">
              <a:rPr kumimoji="1" lang="ja-JP" altLang="en-US" smtClean="0"/>
              <a:t>2023/12/11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39900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47967D3-F391-41D0-B5DE-9EE49232788A}"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263857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47967D3-F391-41D0-B5DE-9EE49232788A}"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51998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47967D3-F391-41D0-B5DE-9EE49232788A}" type="datetimeFigureOut">
              <a:rPr kumimoji="1" lang="ja-JP" altLang="en-US" smtClean="0"/>
              <a:t>2023/12/11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556406-0893-44FF-B291-1A743D32ADB2}" type="slidenum">
              <a:rPr kumimoji="1" lang="ja-JP" altLang="en-US" smtClean="0"/>
              <a:t>‹#›</a:t>
            </a:fld>
            <a:endParaRPr kumimoji="1" lang="ja-JP" altLang="en-US"/>
          </a:p>
        </p:txBody>
      </p:sp>
    </p:spTree>
    <p:extLst>
      <p:ext uri="{BB962C8B-B14F-4D97-AF65-F5344CB8AC3E}">
        <p14:creationId xmlns:p14="http://schemas.microsoft.com/office/powerpoint/2010/main" val="2956957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1F8EC"/>
            </a:gs>
            <a:gs pos="70000">
              <a:schemeClr val="bg1"/>
            </a:gs>
            <a:gs pos="30000">
              <a:schemeClr val="bg1"/>
            </a:gs>
            <a:gs pos="100000">
              <a:srgbClr val="F1F8EC"/>
            </a:gs>
          </a:gsLst>
          <a:path path="circle">
            <a:fillToRect l="100000" b="100000"/>
          </a:path>
          <a:tileRect t="-100000" r="-100000"/>
        </a:gradFill>
        <a:effectLst/>
      </p:bgPr>
    </p:bg>
    <p:spTree>
      <p:nvGrpSpPr>
        <p:cNvPr id="1" name=""/>
        <p:cNvGrpSpPr/>
        <p:nvPr/>
      </p:nvGrpSpPr>
      <p:grpSpPr>
        <a:xfrm>
          <a:off x="0" y="0"/>
          <a:ext cx="0" cy="0"/>
          <a:chOff x="0" y="0"/>
          <a:chExt cx="0" cy="0"/>
        </a:xfrm>
      </p:grpSpPr>
      <p:cxnSp>
        <p:nvCxnSpPr>
          <p:cNvPr id="10" name="直線コネクタ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995360" y="115289"/>
            <a:ext cx="5278440" cy="523220"/>
          </a:xfrm>
          <a:prstGeom prst="rect">
            <a:avLst/>
          </a:prstGeom>
          <a:noFill/>
        </p:spPr>
        <p:txBody>
          <a:bodyPr wrap="square" rtlCol="0">
            <a:spAutoFit/>
          </a:bodyPr>
          <a:lstStyle/>
          <a:p>
            <a:r>
              <a:rPr kumimoji="1" lang="ja-JP" altLang="en-US" b="1" dirty="0">
                <a:ln w="0">
                  <a:noFill/>
                </a:ln>
                <a:latin typeface="+mn-ea"/>
              </a:rPr>
              <a:t> </a:t>
            </a:r>
            <a:r>
              <a:rPr kumimoji="1" lang="ja-JP" altLang="en-US" b="1" dirty="0" smtClean="0">
                <a:ln w="0">
                  <a:noFill/>
                </a:ln>
                <a:latin typeface="+mn-ea"/>
              </a:rPr>
              <a:t> </a:t>
            </a:r>
            <a:r>
              <a:rPr kumimoji="1" lang="ja-JP" altLang="en-US" sz="2000" b="1" dirty="0" smtClean="0">
                <a:ln w="0">
                  <a:noFill/>
                </a:ln>
                <a:solidFill>
                  <a:schemeClr val="accent6">
                    <a:lumMod val="75000"/>
                  </a:schemeClr>
                </a:solidFill>
                <a:latin typeface="+mn-ea"/>
              </a:rPr>
              <a:t>福岡市 </a:t>
            </a:r>
            <a:r>
              <a:rPr kumimoji="1" lang="ja-JP" altLang="en-US" sz="2800" b="1" dirty="0" smtClean="0">
                <a:ln w="0">
                  <a:noFill/>
                </a:ln>
                <a:solidFill>
                  <a:schemeClr val="accent6">
                    <a:lumMod val="75000"/>
                  </a:schemeClr>
                </a:solidFill>
                <a:latin typeface="+mn-ea"/>
              </a:rPr>
              <a:t>清掃工場ごみ搬入ガイド</a:t>
            </a:r>
            <a:endParaRPr kumimoji="1" lang="ja-JP" altLang="en-US" sz="3600" b="1" dirty="0">
              <a:ln w="0">
                <a:noFill/>
              </a:ln>
              <a:solidFill>
                <a:srgbClr val="FF0000"/>
              </a:solidFill>
              <a:latin typeface="+mn-ea"/>
            </a:endParaRPr>
          </a:p>
        </p:txBody>
      </p:sp>
      <p:grpSp>
        <p:nvGrpSpPr>
          <p:cNvPr id="52" name="グループ化 51"/>
          <p:cNvGrpSpPr/>
          <p:nvPr/>
        </p:nvGrpSpPr>
        <p:grpSpPr>
          <a:xfrm>
            <a:off x="579362" y="2338362"/>
            <a:ext cx="2905124" cy="382032"/>
            <a:chOff x="533400" y="1551503"/>
            <a:chExt cx="2905124" cy="382032"/>
          </a:xfrm>
        </p:grpSpPr>
        <p:sp>
          <p:nvSpPr>
            <p:cNvPr id="33" name="正方形/長方形 32"/>
            <p:cNvSpPr/>
            <p:nvPr/>
          </p:nvSpPr>
          <p:spPr>
            <a:xfrm>
              <a:off x="533400" y="1551503"/>
              <a:ext cx="2905124" cy="36933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93748" y="1564203"/>
              <a:ext cx="2273300" cy="369332"/>
            </a:xfrm>
            <a:prstGeom prst="rect">
              <a:avLst/>
            </a:prstGeom>
            <a:noFill/>
          </p:spPr>
          <p:txBody>
            <a:bodyPr wrap="square" rtlCol="0">
              <a:spAutoFit/>
            </a:bodyPr>
            <a:lstStyle/>
            <a:p>
              <a:r>
                <a:rPr kumimoji="1" lang="ja-JP" altLang="en-US" b="1" dirty="0" smtClean="0">
                  <a:solidFill>
                    <a:schemeClr val="tx1">
                      <a:lumMod val="75000"/>
                      <a:lumOff val="25000"/>
                    </a:schemeClr>
                  </a:solidFill>
                </a:rPr>
                <a:t>ごみ搬入車両用入口</a:t>
              </a:r>
              <a:endParaRPr kumimoji="1" lang="ja-JP" altLang="en-US" b="1" dirty="0">
                <a:solidFill>
                  <a:schemeClr val="tx1">
                    <a:lumMod val="75000"/>
                    <a:lumOff val="25000"/>
                  </a:schemeClr>
                </a:solidFill>
              </a:endParaRPr>
            </a:p>
          </p:txBody>
        </p:sp>
      </p:grpSp>
      <p:grpSp>
        <p:nvGrpSpPr>
          <p:cNvPr id="53" name="グループ化 52"/>
          <p:cNvGrpSpPr/>
          <p:nvPr/>
        </p:nvGrpSpPr>
        <p:grpSpPr>
          <a:xfrm>
            <a:off x="616509" y="4938433"/>
            <a:ext cx="2905124" cy="383978"/>
            <a:chOff x="533400" y="4426737"/>
            <a:chExt cx="2905124" cy="383978"/>
          </a:xfrm>
        </p:grpSpPr>
        <p:sp>
          <p:nvSpPr>
            <p:cNvPr id="34" name="正方形/長方形 33"/>
            <p:cNvSpPr/>
            <p:nvPr/>
          </p:nvSpPr>
          <p:spPr>
            <a:xfrm>
              <a:off x="533400" y="4426737"/>
              <a:ext cx="2905124" cy="36933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09624" y="4441383"/>
              <a:ext cx="1933576" cy="369332"/>
            </a:xfrm>
            <a:prstGeom prst="rect">
              <a:avLst/>
            </a:prstGeom>
            <a:noFill/>
          </p:spPr>
          <p:txBody>
            <a:bodyPr wrap="square" rtlCol="0">
              <a:spAutoFit/>
            </a:bodyPr>
            <a:lstStyle/>
            <a:p>
              <a:r>
                <a:rPr kumimoji="1" lang="ja-JP" altLang="en-US" b="1" dirty="0" smtClean="0">
                  <a:solidFill>
                    <a:schemeClr val="tx1">
                      <a:lumMod val="75000"/>
                      <a:lumOff val="25000"/>
                    </a:schemeClr>
                  </a:solidFill>
                </a:rPr>
                <a:t>計量棟受付</a:t>
              </a:r>
              <a:endParaRPr kumimoji="1" lang="ja-JP" altLang="en-US" b="1" dirty="0">
                <a:solidFill>
                  <a:schemeClr val="tx1">
                    <a:lumMod val="75000"/>
                    <a:lumOff val="25000"/>
                  </a:schemeClr>
                </a:solidFill>
              </a:endParaRPr>
            </a:p>
          </p:txBody>
        </p:sp>
      </p:grpSp>
      <p:grpSp>
        <p:nvGrpSpPr>
          <p:cNvPr id="50" name="グループ化 49"/>
          <p:cNvGrpSpPr/>
          <p:nvPr/>
        </p:nvGrpSpPr>
        <p:grpSpPr>
          <a:xfrm>
            <a:off x="756208" y="6658357"/>
            <a:ext cx="5297285" cy="511617"/>
            <a:chOff x="1136528" y="6516814"/>
            <a:chExt cx="4473008" cy="492661"/>
          </a:xfrm>
        </p:grpSpPr>
        <p:sp>
          <p:nvSpPr>
            <p:cNvPr id="38" name="角丸四角形 37"/>
            <p:cNvSpPr/>
            <p:nvPr/>
          </p:nvSpPr>
          <p:spPr>
            <a:xfrm>
              <a:off x="1136528" y="6516814"/>
              <a:ext cx="4457699" cy="492661"/>
            </a:xfrm>
            <a:prstGeom prst="roundRect">
              <a:avLst/>
            </a:prstGeom>
            <a:solidFill>
              <a:srgbClr val="F1F8EC"/>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3" name="テキスト ボックス 12"/>
            <p:cNvSpPr txBox="1"/>
            <p:nvPr/>
          </p:nvSpPr>
          <p:spPr>
            <a:xfrm>
              <a:off x="2002736" y="6570327"/>
              <a:ext cx="3606800" cy="430887"/>
            </a:xfrm>
            <a:prstGeom prst="rect">
              <a:avLst/>
            </a:prstGeom>
            <a:noFill/>
          </p:spPr>
          <p:txBody>
            <a:bodyPr wrap="square" rtlCol="0">
              <a:spAutoFit/>
            </a:bodyPr>
            <a:lstStyle/>
            <a:p>
              <a:r>
                <a:rPr kumimoji="1" lang="ja-JP" altLang="en-US" sz="1100" dirty="0" smtClean="0">
                  <a:solidFill>
                    <a:schemeClr val="accent6">
                      <a:lumMod val="50000"/>
                    </a:schemeClr>
                  </a:solidFill>
                </a:rPr>
                <a:t>搬入物について受付職員からお尋ねする場合があります。ご協力をお願いします。</a:t>
              </a:r>
              <a:endParaRPr kumimoji="1" lang="ja-JP" altLang="en-US" sz="1100" dirty="0">
                <a:solidFill>
                  <a:schemeClr val="accent6">
                    <a:lumMod val="50000"/>
                  </a:schemeClr>
                </a:solidFill>
              </a:endParaRPr>
            </a:p>
          </p:txBody>
        </p:sp>
        <p:sp>
          <p:nvSpPr>
            <p:cNvPr id="14" name="テキスト ボックス 13"/>
            <p:cNvSpPr txBox="1"/>
            <p:nvPr/>
          </p:nvSpPr>
          <p:spPr>
            <a:xfrm>
              <a:off x="1235074" y="6575673"/>
              <a:ext cx="889000" cy="369332"/>
            </a:xfrm>
            <a:prstGeom prst="rect">
              <a:avLst/>
            </a:prstGeom>
            <a:noFill/>
          </p:spPr>
          <p:txBody>
            <a:bodyPr wrap="square" rtlCol="0">
              <a:spAutoFit/>
            </a:bodyPr>
            <a:lstStyle/>
            <a:p>
              <a:r>
                <a:rPr kumimoji="1" lang="en-US" altLang="ja-JP" b="1" dirty="0" smtClean="0">
                  <a:solidFill>
                    <a:schemeClr val="accent6">
                      <a:lumMod val="50000"/>
                    </a:schemeClr>
                  </a:solidFill>
                </a:rPr>
                <a:t>POINT</a:t>
              </a:r>
              <a:endParaRPr kumimoji="1" lang="ja-JP" altLang="en-US" b="1" dirty="0">
                <a:solidFill>
                  <a:schemeClr val="accent6">
                    <a:lumMod val="50000"/>
                  </a:schemeClr>
                </a:solidFill>
              </a:endParaRPr>
            </a:p>
          </p:txBody>
        </p:sp>
      </p:grpSp>
      <p:grpSp>
        <p:nvGrpSpPr>
          <p:cNvPr id="54" name="グループ化 53"/>
          <p:cNvGrpSpPr/>
          <p:nvPr/>
        </p:nvGrpSpPr>
        <p:grpSpPr>
          <a:xfrm>
            <a:off x="600635" y="7323621"/>
            <a:ext cx="2905124" cy="397610"/>
            <a:chOff x="533400" y="7107721"/>
            <a:chExt cx="2905124" cy="397610"/>
          </a:xfrm>
        </p:grpSpPr>
        <p:sp>
          <p:nvSpPr>
            <p:cNvPr id="35" name="正方形/長方形 34"/>
            <p:cNvSpPr/>
            <p:nvPr/>
          </p:nvSpPr>
          <p:spPr>
            <a:xfrm>
              <a:off x="533400" y="7107721"/>
              <a:ext cx="2905124" cy="36933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63600" y="7135999"/>
              <a:ext cx="2057400" cy="369332"/>
            </a:xfrm>
            <a:prstGeom prst="rect">
              <a:avLst/>
            </a:prstGeom>
            <a:noFill/>
          </p:spPr>
          <p:txBody>
            <a:bodyPr wrap="square" rtlCol="0">
              <a:spAutoFit/>
            </a:bodyPr>
            <a:lstStyle/>
            <a:p>
              <a:r>
                <a:rPr kumimoji="1" lang="ja-JP" altLang="en-US" b="1" dirty="0" smtClean="0">
                  <a:solidFill>
                    <a:schemeClr val="tx1">
                      <a:lumMod val="75000"/>
                      <a:lumOff val="25000"/>
                    </a:schemeClr>
                  </a:solidFill>
                </a:rPr>
                <a:t>計量（入場時）</a:t>
              </a:r>
              <a:endParaRPr kumimoji="1" lang="ja-JP" altLang="en-US" b="1" dirty="0">
                <a:solidFill>
                  <a:schemeClr val="tx1">
                    <a:lumMod val="75000"/>
                    <a:lumOff val="25000"/>
                  </a:schemeClr>
                </a:solidFill>
              </a:endParaRPr>
            </a:p>
          </p:txBody>
        </p:sp>
      </p:grpSp>
      <p:grpSp>
        <p:nvGrpSpPr>
          <p:cNvPr id="51" name="グループ化 50"/>
          <p:cNvGrpSpPr/>
          <p:nvPr/>
        </p:nvGrpSpPr>
        <p:grpSpPr>
          <a:xfrm>
            <a:off x="756208" y="9080888"/>
            <a:ext cx="5297285" cy="630180"/>
            <a:chOff x="1168400" y="9048750"/>
            <a:chExt cx="4457699" cy="655580"/>
          </a:xfrm>
        </p:grpSpPr>
        <p:sp>
          <p:nvSpPr>
            <p:cNvPr id="40" name="角丸四角形 39"/>
            <p:cNvSpPr/>
            <p:nvPr/>
          </p:nvSpPr>
          <p:spPr>
            <a:xfrm>
              <a:off x="1168400" y="9048750"/>
              <a:ext cx="4457699" cy="537793"/>
            </a:xfrm>
            <a:prstGeom prst="roundRect">
              <a:avLst/>
            </a:prstGeom>
            <a:solidFill>
              <a:srgbClr val="F1F8EC"/>
            </a:solid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7" name="テキスト ボックス 16"/>
            <p:cNvSpPr txBox="1"/>
            <p:nvPr/>
          </p:nvSpPr>
          <p:spPr>
            <a:xfrm>
              <a:off x="1235074" y="9134944"/>
              <a:ext cx="889000" cy="369332"/>
            </a:xfrm>
            <a:prstGeom prst="rect">
              <a:avLst/>
            </a:prstGeom>
            <a:noFill/>
          </p:spPr>
          <p:txBody>
            <a:bodyPr wrap="square" rtlCol="0">
              <a:spAutoFit/>
            </a:bodyPr>
            <a:lstStyle/>
            <a:p>
              <a:r>
                <a:rPr kumimoji="1" lang="en-US" altLang="ja-JP" b="1" dirty="0" smtClean="0">
                  <a:solidFill>
                    <a:schemeClr val="accent6">
                      <a:lumMod val="50000"/>
                    </a:schemeClr>
                  </a:solidFill>
                </a:rPr>
                <a:t>POINT</a:t>
              </a:r>
              <a:endParaRPr kumimoji="1" lang="ja-JP" altLang="en-US" b="1" dirty="0">
                <a:solidFill>
                  <a:schemeClr val="accent6">
                    <a:lumMod val="50000"/>
                  </a:schemeClr>
                </a:solidFill>
              </a:endParaRPr>
            </a:p>
          </p:txBody>
        </p:sp>
        <p:sp>
          <p:nvSpPr>
            <p:cNvPr id="18" name="テキスト ボックス 17"/>
            <p:cNvSpPr txBox="1"/>
            <p:nvPr/>
          </p:nvSpPr>
          <p:spPr>
            <a:xfrm>
              <a:off x="1993900" y="9104166"/>
              <a:ext cx="3606800" cy="600164"/>
            </a:xfrm>
            <a:prstGeom prst="rect">
              <a:avLst/>
            </a:prstGeom>
            <a:noFill/>
          </p:spPr>
          <p:txBody>
            <a:bodyPr wrap="square" rtlCol="0">
              <a:spAutoFit/>
            </a:bodyPr>
            <a:lstStyle/>
            <a:p>
              <a:r>
                <a:rPr kumimoji="1" lang="ja-JP" altLang="en-US" sz="1100" dirty="0" smtClean="0">
                  <a:solidFill>
                    <a:schemeClr val="accent6">
                      <a:lumMod val="50000"/>
                    </a:schemeClr>
                  </a:solidFill>
                </a:rPr>
                <a:t>計量器から脱輪すると重さが正常</a:t>
              </a:r>
              <a:r>
                <a:rPr kumimoji="1" lang="ja-JP" altLang="en-US" sz="1100" dirty="0">
                  <a:solidFill>
                    <a:schemeClr val="accent6">
                      <a:lumMod val="50000"/>
                    </a:schemeClr>
                  </a:solidFill>
                </a:rPr>
                <a:t>に</a:t>
              </a:r>
              <a:r>
                <a:rPr kumimoji="1" lang="ja-JP" altLang="en-US" sz="1100" dirty="0" smtClean="0">
                  <a:solidFill>
                    <a:schemeClr val="accent6">
                      <a:lumMod val="50000"/>
                    </a:schemeClr>
                  </a:solidFill>
                </a:rPr>
                <a:t>量れない</a:t>
              </a:r>
              <a:r>
                <a:rPr kumimoji="1" lang="ja-JP" altLang="en-US" sz="1100" dirty="0">
                  <a:solidFill>
                    <a:schemeClr val="accent6">
                      <a:lumMod val="50000"/>
                    </a:schemeClr>
                  </a:solidFill>
                </a:rPr>
                <a:t>ため、全てのタイヤ</a:t>
              </a:r>
              <a:r>
                <a:rPr kumimoji="1" lang="ja-JP" altLang="en-US" sz="1100" dirty="0" smtClean="0">
                  <a:solidFill>
                    <a:schemeClr val="accent6">
                      <a:lumMod val="50000"/>
                    </a:schemeClr>
                  </a:solidFill>
                </a:rPr>
                <a:t>がはみ出す</a:t>
              </a:r>
              <a:r>
                <a:rPr kumimoji="1" lang="ja-JP" altLang="en-US" sz="1100" dirty="0">
                  <a:solidFill>
                    <a:schemeClr val="accent6">
                      <a:lumMod val="50000"/>
                    </a:schemeClr>
                  </a:solidFill>
                </a:rPr>
                <a:t>こと</a:t>
              </a:r>
              <a:r>
                <a:rPr kumimoji="1" lang="ja-JP" altLang="en-US" sz="1100" dirty="0" smtClean="0">
                  <a:solidFill>
                    <a:schemeClr val="accent6">
                      <a:lumMod val="50000"/>
                    </a:schemeClr>
                  </a:solidFill>
                </a:rPr>
                <a:t>なく計量器</a:t>
              </a:r>
              <a:r>
                <a:rPr kumimoji="1" lang="ja-JP" altLang="en-US" sz="1100" dirty="0">
                  <a:solidFill>
                    <a:schemeClr val="accent6">
                      <a:lumMod val="50000"/>
                    </a:schemeClr>
                  </a:solidFill>
                </a:rPr>
                <a:t>に</a:t>
              </a:r>
              <a:r>
                <a:rPr kumimoji="1" lang="ja-JP" altLang="en-US" sz="1100" dirty="0" smtClean="0">
                  <a:solidFill>
                    <a:schemeClr val="accent6">
                      <a:lumMod val="50000"/>
                    </a:schemeClr>
                  </a:solidFill>
                </a:rPr>
                <a:t>載って</a:t>
              </a:r>
              <a:r>
                <a:rPr kumimoji="1" lang="ja-JP" altLang="en-US" sz="1100" dirty="0">
                  <a:solidFill>
                    <a:schemeClr val="accent6">
                      <a:lumMod val="50000"/>
                    </a:schemeClr>
                  </a:solidFill>
                </a:rPr>
                <a:t>いること</a:t>
              </a:r>
              <a:r>
                <a:rPr kumimoji="1" lang="ja-JP" altLang="en-US" sz="1100" dirty="0" smtClean="0">
                  <a:solidFill>
                    <a:schemeClr val="accent6">
                      <a:lumMod val="50000"/>
                    </a:schemeClr>
                  </a:solidFill>
                </a:rPr>
                <a:t>を確認してください</a:t>
              </a:r>
              <a:r>
                <a:rPr kumimoji="1" lang="ja-JP" altLang="en-US" sz="1100" dirty="0">
                  <a:solidFill>
                    <a:schemeClr val="accent6">
                      <a:lumMod val="50000"/>
                    </a:schemeClr>
                  </a:solidFill>
                </a:rPr>
                <a:t>。</a:t>
              </a:r>
            </a:p>
          </p:txBody>
        </p:sp>
      </p:grpSp>
      <p:grpSp>
        <p:nvGrpSpPr>
          <p:cNvPr id="22" name="グループ化 21"/>
          <p:cNvGrpSpPr/>
          <p:nvPr/>
        </p:nvGrpSpPr>
        <p:grpSpPr>
          <a:xfrm>
            <a:off x="233921" y="4785186"/>
            <a:ext cx="660400" cy="673854"/>
            <a:chOff x="139700" y="1460500"/>
            <a:chExt cx="660400" cy="673854"/>
          </a:xfrm>
        </p:grpSpPr>
        <p:sp>
          <p:nvSpPr>
            <p:cNvPr id="23" name="ひし形 22"/>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25" name="テキスト ボックス 24"/>
            <p:cNvSpPr txBox="1"/>
            <p:nvPr/>
          </p:nvSpPr>
          <p:spPr>
            <a:xfrm>
              <a:off x="261937" y="1710079"/>
              <a:ext cx="400050" cy="369332"/>
            </a:xfrm>
            <a:prstGeom prst="rect">
              <a:avLst/>
            </a:prstGeom>
            <a:noFill/>
          </p:spPr>
          <p:txBody>
            <a:bodyPr wrap="square" rtlCol="0">
              <a:spAutoFit/>
            </a:bodyPr>
            <a:lstStyle/>
            <a:p>
              <a:r>
                <a:rPr kumimoji="1" lang="ja-JP" altLang="en-US" b="1" dirty="0" smtClean="0">
                  <a:solidFill>
                    <a:schemeClr val="bg1"/>
                  </a:solidFill>
                </a:rPr>
                <a:t>②</a:t>
              </a:r>
              <a:endParaRPr kumimoji="1" lang="ja-JP" altLang="en-US" b="1" dirty="0">
                <a:solidFill>
                  <a:schemeClr val="bg1"/>
                </a:solidFill>
              </a:endParaRPr>
            </a:p>
          </p:txBody>
        </p:sp>
      </p:grpSp>
      <p:grpSp>
        <p:nvGrpSpPr>
          <p:cNvPr id="26" name="グループ化 25"/>
          <p:cNvGrpSpPr/>
          <p:nvPr/>
        </p:nvGrpSpPr>
        <p:grpSpPr>
          <a:xfrm>
            <a:off x="286309" y="7164834"/>
            <a:ext cx="660400" cy="673854"/>
            <a:chOff x="139700" y="1460500"/>
            <a:chExt cx="660400" cy="673854"/>
          </a:xfrm>
        </p:grpSpPr>
        <p:sp>
          <p:nvSpPr>
            <p:cNvPr id="27" name="ひし形 26"/>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29" name="テキスト ボックス 28"/>
            <p:cNvSpPr txBox="1"/>
            <p:nvPr/>
          </p:nvSpPr>
          <p:spPr>
            <a:xfrm>
              <a:off x="261937" y="1710079"/>
              <a:ext cx="400050" cy="369332"/>
            </a:xfrm>
            <a:prstGeom prst="rect">
              <a:avLst/>
            </a:prstGeom>
            <a:noFill/>
          </p:spPr>
          <p:txBody>
            <a:bodyPr wrap="square" rtlCol="0">
              <a:spAutoFit/>
            </a:bodyPr>
            <a:lstStyle/>
            <a:p>
              <a:r>
                <a:rPr kumimoji="1" lang="ja-JP" altLang="en-US" b="1" dirty="0">
                  <a:solidFill>
                    <a:schemeClr val="bg1"/>
                  </a:solidFill>
                </a:rPr>
                <a:t>③</a:t>
              </a:r>
            </a:p>
          </p:txBody>
        </p:sp>
      </p:grpSp>
      <p:pic>
        <p:nvPicPr>
          <p:cNvPr id="41" name="Picture 21"/>
          <p:cNvPicPr/>
          <p:nvPr/>
        </p:nvPicPr>
        <p:blipFill rotWithShape="1">
          <a:blip r:embed="rId3">
            <a:extLst>
              <a:ext uri="{28A0092B-C50C-407E-A947-70E740481C1C}">
                <a14:useLocalDpi xmlns:a14="http://schemas.microsoft.com/office/drawing/2010/main" val="0"/>
              </a:ext>
            </a:extLst>
          </a:blip>
          <a:srcRect r="6933"/>
          <a:stretch/>
        </p:blipFill>
        <p:spPr bwMode="auto">
          <a:xfrm>
            <a:off x="420686" y="13755"/>
            <a:ext cx="793115" cy="715010"/>
          </a:xfrm>
          <a:prstGeom prst="rect">
            <a:avLst/>
          </a:prstGeom>
          <a:noFill/>
          <a:ln>
            <a:noFill/>
          </a:ln>
          <a:extLst>
            <a:ext uri="{53640926-AAD7-44D8-BBD7-CCE9431645EC}">
              <a14:shadowObscured xmlns:a14="http://schemas.microsoft.com/office/drawing/2010/main"/>
            </a:ext>
          </a:extLst>
        </p:spPr>
      </p:pic>
      <p:grpSp>
        <p:nvGrpSpPr>
          <p:cNvPr id="48" name="グループ化 47"/>
          <p:cNvGrpSpPr/>
          <p:nvPr/>
        </p:nvGrpSpPr>
        <p:grpSpPr>
          <a:xfrm>
            <a:off x="756208" y="3972589"/>
            <a:ext cx="5407027" cy="818169"/>
            <a:chOff x="1197165" y="3707433"/>
            <a:chExt cx="4726857" cy="625318"/>
          </a:xfrm>
        </p:grpSpPr>
        <p:sp>
          <p:nvSpPr>
            <p:cNvPr id="36" name="角丸四角形 35"/>
            <p:cNvSpPr/>
            <p:nvPr/>
          </p:nvSpPr>
          <p:spPr>
            <a:xfrm>
              <a:off x="1197165" y="3707433"/>
              <a:ext cx="4604534" cy="600449"/>
            </a:xfrm>
            <a:prstGeom prst="roundRect">
              <a:avLst/>
            </a:prstGeom>
            <a:solidFill>
              <a:srgbClr val="F1F8EC"/>
            </a:solid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39" name="テキスト ボックス 38"/>
            <p:cNvSpPr txBox="1"/>
            <p:nvPr/>
          </p:nvSpPr>
          <p:spPr>
            <a:xfrm>
              <a:off x="2006944" y="3732587"/>
              <a:ext cx="3917078" cy="600164"/>
            </a:xfrm>
            <a:prstGeom prst="rect">
              <a:avLst/>
            </a:prstGeom>
            <a:noFill/>
          </p:spPr>
          <p:txBody>
            <a:bodyPr wrap="square" rtlCol="0">
              <a:spAutoFit/>
            </a:bodyPr>
            <a:lstStyle/>
            <a:p>
              <a:r>
                <a:rPr kumimoji="1" lang="ja-JP" altLang="en-US" sz="1100" dirty="0" smtClean="0">
                  <a:solidFill>
                    <a:schemeClr val="accent6">
                      <a:lumMod val="50000"/>
                    </a:schemeClr>
                  </a:solidFill>
                </a:rPr>
                <a:t>施設によって受付時間が異なりますのでご注意ください。</a:t>
              </a:r>
              <a:endParaRPr kumimoji="1" lang="en-US" altLang="ja-JP" sz="1100" dirty="0" smtClean="0">
                <a:solidFill>
                  <a:schemeClr val="accent6">
                    <a:lumMod val="50000"/>
                  </a:schemeClr>
                </a:solidFill>
              </a:endParaRPr>
            </a:p>
            <a:p>
              <a:r>
                <a:rPr kumimoji="1" lang="ja-JP" altLang="en-US" sz="1100" dirty="0" smtClean="0">
                  <a:solidFill>
                    <a:schemeClr val="accent6">
                      <a:lumMod val="50000"/>
                    </a:schemeClr>
                  </a:solidFill>
                </a:rPr>
                <a:t>臨海工場　　　　　：月～土　</a:t>
              </a:r>
              <a:r>
                <a:rPr kumimoji="1" lang="en-US" altLang="ja-JP" sz="1100" dirty="0" smtClean="0">
                  <a:solidFill>
                    <a:schemeClr val="accent6">
                      <a:lumMod val="50000"/>
                    </a:schemeClr>
                  </a:solidFill>
                </a:rPr>
                <a:t>9:30</a:t>
              </a:r>
              <a:r>
                <a:rPr kumimoji="1" lang="ja-JP" altLang="en-US" sz="1100" dirty="0" smtClean="0">
                  <a:solidFill>
                    <a:schemeClr val="accent6">
                      <a:lumMod val="50000"/>
                    </a:schemeClr>
                  </a:solidFill>
                </a:rPr>
                <a:t>～</a:t>
              </a:r>
              <a:r>
                <a:rPr kumimoji="1" lang="en-US" altLang="ja-JP" sz="1100" dirty="0" smtClean="0">
                  <a:solidFill>
                    <a:schemeClr val="accent6">
                      <a:lumMod val="50000"/>
                    </a:schemeClr>
                  </a:solidFill>
                </a:rPr>
                <a:t>15:30</a:t>
              </a:r>
              <a:endParaRPr kumimoji="1" lang="en-US" altLang="ja-JP" sz="1100" dirty="0">
                <a:solidFill>
                  <a:schemeClr val="accent6">
                    <a:lumMod val="50000"/>
                  </a:schemeClr>
                </a:solidFill>
              </a:endParaRPr>
            </a:p>
            <a:p>
              <a:r>
                <a:rPr kumimoji="1" lang="ja-JP" altLang="en-US" sz="1100" dirty="0" smtClean="0">
                  <a:solidFill>
                    <a:schemeClr val="accent6">
                      <a:lumMod val="50000"/>
                    </a:schemeClr>
                  </a:solidFill>
                </a:rPr>
                <a:t>西部工場、東部工場：月～土　</a:t>
              </a:r>
              <a:r>
                <a:rPr kumimoji="1" lang="en-US" altLang="ja-JP" sz="1100" dirty="0" smtClean="0">
                  <a:solidFill>
                    <a:schemeClr val="accent6">
                      <a:lumMod val="50000"/>
                    </a:schemeClr>
                  </a:solidFill>
                </a:rPr>
                <a:t>8:30</a:t>
              </a:r>
              <a:r>
                <a:rPr kumimoji="1" lang="ja-JP" altLang="en-US" sz="1100" dirty="0" smtClean="0">
                  <a:solidFill>
                    <a:schemeClr val="accent6">
                      <a:lumMod val="50000"/>
                    </a:schemeClr>
                  </a:solidFill>
                </a:rPr>
                <a:t>～</a:t>
              </a:r>
              <a:r>
                <a:rPr kumimoji="1" lang="en-US" altLang="ja-JP" sz="1100" dirty="0" smtClean="0">
                  <a:solidFill>
                    <a:schemeClr val="accent6">
                      <a:lumMod val="50000"/>
                    </a:schemeClr>
                  </a:solidFill>
                </a:rPr>
                <a:t>16:00</a:t>
              </a:r>
            </a:p>
            <a:p>
              <a:r>
                <a:rPr kumimoji="1" lang="en-US" altLang="ja-JP" sz="1100" dirty="0" smtClean="0">
                  <a:solidFill>
                    <a:schemeClr val="accent6">
                      <a:lumMod val="50000"/>
                    </a:schemeClr>
                  </a:solidFill>
                </a:rPr>
                <a:t>※</a:t>
              </a:r>
              <a:r>
                <a:rPr kumimoji="1" lang="ja-JP" altLang="en-US" sz="1100" dirty="0" smtClean="0">
                  <a:solidFill>
                    <a:schemeClr val="accent6">
                      <a:lumMod val="50000"/>
                    </a:schemeClr>
                  </a:solidFill>
                </a:rPr>
                <a:t>受付時間を過ぎると受付できません。</a:t>
              </a:r>
              <a:endParaRPr kumimoji="1" lang="ja-JP" altLang="en-US" sz="1100" dirty="0">
                <a:solidFill>
                  <a:schemeClr val="accent6">
                    <a:lumMod val="50000"/>
                  </a:schemeClr>
                </a:solidFill>
              </a:endParaRPr>
            </a:p>
          </p:txBody>
        </p:sp>
        <p:sp>
          <p:nvSpPr>
            <p:cNvPr id="42" name="テキスト ボックス 41"/>
            <p:cNvSpPr txBox="1"/>
            <p:nvPr/>
          </p:nvSpPr>
          <p:spPr>
            <a:xfrm>
              <a:off x="1222565" y="3868905"/>
              <a:ext cx="784379" cy="282277"/>
            </a:xfrm>
            <a:prstGeom prst="rect">
              <a:avLst/>
            </a:prstGeom>
            <a:noFill/>
          </p:spPr>
          <p:txBody>
            <a:bodyPr wrap="square" rtlCol="0">
              <a:spAutoFit/>
            </a:bodyPr>
            <a:lstStyle/>
            <a:p>
              <a:r>
                <a:rPr kumimoji="1" lang="en-US" altLang="ja-JP" b="1" dirty="0" smtClean="0">
                  <a:solidFill>
                    <a:schemeClr val="accent6">
                      <a:lumMod val="50000"/>
                    </a:schemeClr>
                  </a:solidFill>
                </a:rPr>
                <a:t>POINT</a:t>
              </a:r>
              <a:endParaRPr kumimoji="1" lang="ja-JP" altLang="en-US" b="1" dirty="0">
                <a:solidFill>
                  <a:schemeClr val="accent6">
                    <a:lumMod val="50000"/>
                  </a:schemeClr>
                </a:solidFill>
              </a:endParaRPr>
            </a:p>
          </p:txBody>
        </p:sp>
      </p:grpSp>
      <p:sp>
        <p:nvSpPr>
          <p:cNvPr id="11" name="テキスト ボックス 10"/>
          <p:cNvSpPr txBox="1"/>
          <p:nvPr/>
        </p:nvSpPr>
        <p:spPr>
          <a:xfrm>
            <a:off x="3067048" y="9625568"/>
            <a:ext cx="276038" cy="307777"/>
          </a:xfrm>
          <a:prstGeom prst="rect">
            <a:avLst/>
          </a:prstGeom>
          <a:noFill/>
        </p:spPr>
        <p:txBody>
          <a:bodyPr wrap="none" rtlCol="0">
            <a:spAutoFit/>
          </a:bodyPr>
          <a:lstStyle/>
          <a:p>
            <a:r>
              <a:rPr kumimoji="1" lang="en-US" altLang="ja-JP" sz="1400" b="1" u="sng" dirty="0" smtClean="0">
                <a:solidFill>
                  <a:schemeClr val="accent6">
                    <a:lumMod val="50000"/>
                  </a:schemeClr>
                </a:solidFill>
              </a:rPr>
              <a:t>1</a:t>
            </a:r>
            <a:endParaRPr kumimoji="1" lang="ja-JP" altLang="en-US" sz="1400" b="1" u="sng" dirty="0">
              <a:solidFill>
                <a:schemeClr val="accent6">
                  <a:lumMod val="50000"/>
                </a:schemeClr>
              </a:solidFill>
            </a:endParaRPr>
          </a:p>
        </p:txBody>
      </p:sp>
      <p:grpSp>
        <p:nvGrpSpPr>
          <p:cNvPr id="56" name="グループ化 55"/>
          <p:cNvGrpSpPr/>
          <p:nvPr/>
        </p:nvGrpSpPr>
        <p:grpSpPr>
          <a:xfrm>
            <a:off x="556183" y="2816726"/>
            <a:ext cx="2825750" cy="713459"/>
            <a:chOff x="476250" y="2146955"/>
            <a:chExt cx="2825750" cy="713459"/>
          </a:xfrm>
        </p:grpSpPr>
        <p:sp>
          <p:nvSpPr>
            <p:cNvPr id="6" name="テキスト ボックス 5"/>
            <p:cNvSpPr txBox="1"/>
            <p:nvPr/>
          </p:nvSpPr>
          <p:spPr>
            <a:xfrm>
              <a:off x="533400" y="2146955"/>
              <a:ext cx="2768600" cy="646331"/>
            </a:xfrm>
            <a:prstGeom prst="rect">
              <a:avLst/>
            </a:prstGeom>
            <a:noFill/>
          </p:spPr>
          <p:txBody>
            <a:bodyPr wrap="square" rtlCol="0">
              <a:spAutoFit/>
            </a:bodyPr>
            <a:lstStyle/>
            <a:p>
              <a:r>
                <a:rPr kumimoji="1" lang="ja-JP" altLang="en-US" sz="1200" dirty="0" smtClean="0">
                  <a:solidFill>
                    <a:schemeClr val="tx1">
                      <a:lumMod val="85000"/>
                      <a:lumOff val="15000"/>
                    </a:schemeClr>
                  </a:solidFill>
                </a:rPr>
                <a:t>自己搬入の際は搬入車両用入口より入場してください。</a:t>
              </a:r>
              <a:endParaRPr kumimoji="1" lang="en-US" altLang="ja-JP" sz="1200" dirty="0" smtClean="0">
                <a:solidFill>
                  <a:schemeClr val="tx1">
                    <a:lumMod val="85000"/>
                    <a:lumOff val="15000"/>
                  </a:schemeClr>
                </a:solidFill>
              </a:endParaRPr>
            </a:p>
            <a:p>
              <a:r>
                <a:rPr kumimoji="1" lang="ja-JP" altLang="en-US" sz="1200" dirty="0" smtClean="0">
                  <a:solidFill>
                    <a:schemeClr val="tx1">
                      <a:lumMod val="85000"/>
                      <a:lumOff val="15000"/>
                    </a:schemeClr>
                  </a:solidFill>
                </a:rPr>
                <a:t>なお、場内では徐行をお願いします</a:t>
              </a:r>
              <a:r>
                <a:rPr kumimoji="1" lang="ja-JP" altLang="en-US" sz="1200" dirty="0">
                  <a:solidFill>
                    <a:schemeClr val="tx1">
                      <a:lumMod val="85000"/>
                      <a:lumOff val="15000"/>
                    </a:schemeClr>
                  </a:solidFill>
                </a:rPr>
                <a:t>。</a:t>
              </a:r>
              <a:endParaRPr kumimoji="1" lang="en-US" altLang="ja-JP" sz="1200" dirty="0" smtClean="0">
                <a:solidFill>
                  <a:schemeClr val="tx1">
                    <a:lumMod val="85000"/>
                    <a:lumOff val="15000"/>
                  </a:schemeClr>
                </a:solidFill>
              </a:endParaRPr>
            </a:p>
          </p:txBody>
        </p:sp>
        <p:grpSp>
          <p:nvGrpSpPr>
            <p:cNvPr id="55" name="グループ化 54"/>
            <p:cNvGrpSpPr/>
            <p:nvPr/>
          </p:nvGrpSpPr>
          <p:grpSpPr>
            <a:xfrm>
              <a:off x="476250" y="2185744"/>
              <a:ext cx="2825750" cy="674670"/>
              <a:chOff x="476250" y="2185744"/>
              <a:chExt cx="2825750" cy="674670"/>
            </a:xfrm>
          </p:grpSpPr>
          <p:cxnSp>
            <p:nvCxnSpPr>
              <p:cNvPr id="31" name="直線コネクタ 30"/>
              <p:cNvCxnSpPr/>
              <p:nvPr/>
            </p:nvCxnSpPr>
            <p:spPr>
              <a:xfrm>
                <a:off x="476250" y="2185744"/>
                <a:ext cx="0" cy="674670"/>
              </a:xfrm>
              <a:prstGeom prst="line">
                <a:avLst/>
              </a:prstGeom>
              <a:ln>
                <a:gradFill>
                  <a:gsLst>
                    <a:gs pos="0">
                      <a:schemeClr val="accent6">
                        <a:lumMod val="20000"/>
                        <a:lumOff val="80000"/>
                      </a:schemeClr>
                    </a:gs>
                    <a:gs pos="5000">
                      <a:schemeClr val="accent6">
                        <a:lumMod val="40000"/>
                        <a:lumOff val="6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476250" y="2860414"/>
                <a:ext cx="2825750" cy="0"/>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grpSp>
        <p:nvGrpSpPr>
          <p:cNvPr id="57" name="グループ化 56"/>
          <p:cNvGrpSpPr/>
          <p:nvPr/>
        </p:nvGrpSpPr>
        <p:grpSpPr>
          <a:xfrm>
            <a:off x="556184" y="5429026"/>
            <a:ext cx="2965450" cy="1043603"/>
            <a:chOff x="490854" y="4967847"/>
            <a:chExt cx="2914493" cy="1200328"/>
          </a:xfrm>
        </p:grpSpPr>
        <p:sp>
          <p:nvSpPr>
            <p:cNvPr id="12" name="テキスト ボックス 11"/>
            <p:cNvSpPr txBox="1"/>
            <p:nvPr/>
          </p:nvSpPr>
          <p:spPr>
            <a:xfrm>
              <a:off x="575106" y="4967847"/>
              <a:ext cx="2753405" cy="1168192"/>
            </a:xfrm>
            <a:prstGeom prst="rect">
              <a:avLst/>
            </a:prstGeom>
            <a:noFill/>
          </p:spPr>
          <p:txBody>
            <a:bodyPr wrap="square" rtlCol="0">
              <a:spAutoFit/>
            </a:bodyPr>
            <a:lstStyle/>
            <a:p>
              <a:r>
                <a:rPr kumimoji="1" lang="ja-JP" altLang="en-US" sz="1200" dirty="0" smtClean="0">
                  <a:solidFill>
                    <a:schemeClr val="tx1">
                      <a:lumMod val="85000"/>
                      <a:lumOff val="15000"/>
                    </a:schemeClr>
                  </a:solidFill>
                </a:rPr>
                <a:t>計量棟で受付を行いますのでゲート</a:t>
              </a:r>
              <a:r>
                <a:rPr kumimoji="1" lang="ja-JP" altLang="en-US" sz="1200" dirty="0">
                  <a:solidFill>
                    <a:schemeClr val="tx1">
                      <a:lumMod val="85000"/>
                      <a:lumOff val="15000"/>
                    </a:schemeClr>
                  </a:solidFill>
                </a:rPr>
                <a:t>が開いてから</a:t>
              </a:r>
              <a:r>
                <a:rPr kumimoji="1" lang="ja-JP" altLang="en-US" sz="1200" dirty="0" smtClean="0">
                  <a:solidFill>
                    <a:schemeClr val="tx1">
                      <a:lumMod val="85000"/>
                      <a:lumOff val="15000"/>
                    </a:schemeClr>
                  </a:solidFill>
                </a:rPr>
                <a:t>計量器に</a:t>
              </a:r>
              <a:r>
                <a:rPr kumimoji="1" lang="ja-JP" altLang="en-US" sz="1200" dirty="0">
                  <a:solidFill>
                    <a:schemeClr val="tx1">
                      <a:lumMod val="85000"/>
                      <a:lumOff val="15000"/>
                    </a:schemeClr>
                  </a:solidFill>
                </a:rPr>
                <a:t>進んでください。</a:t>
              </a:r>
            </a:p>
            <a:p>
              <a:r>
                <a:rPr kumimoji="1" lang="ja-JP" altLang="en-US" sz="1200" dirty="0">
                  <a:solidFill>
                    <a:schemeClr val="tx1">
                      <a:lumMod val="85000"/>
                      <a:lumOff val="15000"/>
                    </a:schemeClr>
                  </a:solidFill>
                </a:rPr>
                <a:t>計量器に車両を載せ、</a:t>
              </a:r>
              <a:r>
                <a:rPr kumimoji="1" lang="ja-JP" altLang="en-US" sz="1200" dirty="0" smtClean="0">
                  <a:solidFill>
                    <a:schemeClr val="tx1">
                      <a:lumMod val="85000"/>
                      <a:lumOff val="15000"/>
                    </a:schemeClr>
                  </a:solidFill>
                </a:rPr>
                <a:t>搬入者１人</a:t>
              </a:r>
              <a:r>
                <a:rPr kumimoji="1" lang="ja-JP" altLang="en-US" sz="1200" dirty="0">
                  <a:solidFill>
                    <a:schemeClr val="tx1">
                      <a:lumMod val="85000"/>
                      <a:lumOff val="15000"/>
                    </a:schemeClr>
                  </a:solidFill>
                </a:rPr>
                <a:t>が</a:t>
              </a:r>
              <a:r>
                <a:rPr kumimoji="1" lang="ja-JP" altLang="en-US" sz="1200" dirty="0" smtClean="0">
                  <a:solidFill>
                    <a:schemeClr val="tx1">
                      <a:lumMod val="85000"/>
                      <a:lumOff val="15000"/>
                    </a:schemeClr>
                  </a:solidFill>
                </a:rPr>
                <a:t>降車し、</a:t>
              </a:r>
              <a:r>
                <a:rPr kumimoji="1" lang="ja-JP" altLang="en-US" sz="1200" dirty="0">
                  <a:solidFill>
                    <a:schemeClr val="tx1">
                      <a:lumMod val="85000"/>
                      <a:lumOff val="15000"/>
                    </a:schemeClr>
                  </a:solidFill>
                </a:rPr>
                <a:t>受付職員に予約番号を</a:t>
              </a:r>
              <a:r>
                <a:rPr kumimoji="1" lang="ja-JP" altLang="en-US" sz="1200" dirty="0" smtClean="0">
                  <a:solidFill>
                    <a:schemeClr val="tx1">
                      <a:lumMod val="85000"/>
                      <a:lumOff val="15000"/>
                    </a:schemeClr>
                  </a:solidFill>
                </a:rPr>
                <a:t>伝えて</a:t>
              </a:r>
              <a:r>
                <a:rPr kumimoji="1" lang="ja-JP" altLang="en-US" sz="1200" dirty="0">
                  <a:solidFill>
                    <a:schemeClr val="tx1">
                      <a:lumMod val="85000"/>
                      <a:lumOff val="15000"/>
                    </a:schemeClr>
                  </a:solidFill>
                </a:rPr>
                <a:t>ください</a:t>
              </a:r>
              <a:r>
                <a:rPr kumimoji="1" lang="ja-JP" altLang="en-US" sz="1200" dirty="0" smtClean="0">
                  <a:solidFill>
                    <a:schemeClr val="tx1">
                      <a:lumMod val="85000"/>
                      <a:lumOff val="15000"/>
                    </a:schemeClr>
                  </a:solidFill>
                </a:rPr>
                <a:t>。</a:t>
              </a:r>
              <a:endParaRPr kumimoji="1" lang="ja-JP" altLang="en-US" sz="1200" dirty="0">
                <a:solidFill>
                  <a:schemeClr val="tx1">
                    <a:lumMod val="85000"/>
                    <a:lumOff val="15000"/>
                  </a:schemeClr>
                </a:solidFill>
              </a:endParaRPr>
            </a:p>
          </p:txBody>
        </p:sp>
        <p:cxnSp>
          <p:nvCxnSpPr>
            <p:cNvPr id="63" name="直線コネクタ 62"/>
            <p:cNvCxnSpPr/>
            <p:nvPr/>
          </p:nvCxnSpPr>
          <p:spPr>
            <a:xfrm>
              <a:off x="490854" y="5075362"/>
              <a:ext cx="6193" cy="1092813"/>
            </a:xfrm>
            <a:prstGeom prst="line">
              <a:avLst/>
            </a:prstGeom>
            <a:ln>
              <a:gradFill>
                <a:gsLst>
                  <a:gs pos="0">
                    <a:schemeClr val="accent6">
                      <a:lumMod val="20000"/>
                      <a:lumOff val="80000"/>
                    </a:schemeClr>
                  </a:gs>
                  <a:gs pos="5000">
                    <a:schemeClr val="accent6">
                      <a:lumMod val="40000"/>
                      <a:lumOff val="6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500223" y="6160179"/>
              <a:ext cx="2905124" cy="7996"/>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58" name="グループ化 57"/>
          <p:cNvGrpSpPr/>
          <p:nvPr/>
        </p:nvGrpSpPr>
        <p:grpSpPr>
          <a:xfrm>
            <a:off x="600636" y="7783745"/>
            <a:ext cx="3054123" cy="1200329"/>
            <a:chOff x="533401" y="7567845"/>
            <a:chExt cx="3054123" cy="1200329"/>
          </a:xfrm>
        </p:grpSpPr>
        <p:sp>
          <p:nvSpPr>
            <p:cNvPr id="9" name="テキスト ボックス 8"/>
            <p:cNvSpPr txBox="1"/>
            <p:nvPr/>
          </p:nvSpPr>
          <p:spPr>
            <a:xfrm>
              <a:off x="574674" y="7567845"/>
              <a:ext cx="3012850" cy="1200329"/>
            </a:xfrm>
            <a:prstGeom prst="rect">
              <a:avLst/>
            </a:prstGeom>
            <a:noFill/>
          </p:spPr>
          <p:txBody>
            <a:bodyPr wrap="square" rtlCol="0">
              <a:spAutoFit/>
            </a:bodyPr>
            <a:lstStyle/>
            <a:p>
              <a:r>
                <a:rPr kumimoji="1" lang="ja-JP" altLang="en-US" sz="1200" dirty="0" smtClean="0">
                  <a:solidFill>
                    <a:schemeClr val="tx1">
                      <a:lumMod val="85000"/>
                      <a:lumOff val="15000"/>
                    </a:schemeClr>
                  </a:solidFill>
                </a:rPr>
                <a:t>入場時の車両の重さを計量しますので、</a:t>
              </a:r>
              <a:endParaRPr kumimoji="1" lang="en-US" altLang="ja-JP" sz="1200" dirty="0" smtClean="0">
                <a:solidFill>
                  <a:schemeClr val="tx1">
                    <a:lumMod val="85000"/>
                    <a:lumOff val="15000"/>
                  </a:schemeClr>
                </a:solidFill>
              </a:endParaRPr>
            </a:p>
            <a:p>
              <a:r>
                <a:rPr kumimoji="1" lang="ja-JP" altLang="en-US" sz="1200" dirty="0" smtClean="0">
                  <a:solidFill>
                    <a:schemeClr val="tx1">
                      <a:lumMod val="85000"/>
                      <a:lumOff val="15000"/>
                    </a:schemeClr>
                  </a:solidFill>
                </a:rPr>
                <a:t>受付職員の指示に従ってください。</a:t>
              </a:r>
              <a:endParaRPr kumimoji="1" lang="en-US" altLang="ja-JP" sz="1200" dirty="0" smtClean="0">
                <a:solidFill>
                  <a:schemeClr val="tx1">
                    <a:lumMod val="85000"/>
                    <a:lumOff val="15000"/>
                  </a:schemeClr>
                </a:solidFill>
              </a:endParaRPr>
            </a:p>
            <a:p>
              <a:r>
                <a:rPr kumimoji="1" lang="ja-JP" altLang="en-US" sz="1200" dirty="0">
                  <a:solidFill>
                    <a:schemeClr val="tx1">
                      <a:lumMod val="85000"/>
                      <a:lumOff val="15000"/>
                    </a:schemeClr>
                  </a:solidFill>
                </a:rPr>
                <a:t>計量終了後</a:t>
              </a:r>
              <a:r>
                <a:rPr kumimoji="1" lang="ja-JP" altLang="en-US" sz="1200" dirty="0" smtClean="0">
                  <a:solidFill>
                    <a:schemeClr val="tx1">
                      <a:lumMod val="85000"/>
                      <a:lumOff val="15000"/>
                    </a:schemeClr>
                  </a:solidFill>
                </a:rPr>
                <a:t>、搬入票</a:t>
              </a:r>
              <a:r>
                <a:rPr kumimoji="1" lang="ja-JP" altLang="en-US" sz="1200" dirty="0">
                  <a:solidFill>
                    <a:schemeClr val="tx1">
                      <a:lumMod val="85000"/>
                      <a:lumOff val="15000"/>
                    </a:schemeClr>
                  </a:solidFill>
                </a:rPr>
                <a:t>を受け取り</a:t>
              </a:r>
              <a:r>
                <a:rPr kumimoji="1" lang="ja-JP" altLang="en-US" sz="1200" dirty="0" smtClean="0">
                  <a:solidFill>
                    <a:schemeClr val="tx1">
                      <a:lumMod val="85000"/>
                      <a:lumOff val="15000"/>
                    </a:schemeClr>
                  </a:solidFill>
                </a:rPr>
                <a:t>、ゲート</a:t>
              </a:r>
              <a:r>
                <a:rPr kumimoji="1" lang="ja-JP" altLang="en-US" sz="1200" dirty="0">
                  <a:solidFill>
                    <a:schemeClr val="tx1">
                      <a:lumMod val="85000"/>
                      <a:lumOff val="15000"/>
                    </a:schemeClr>
                  </a:solidFill>
                </a:rPr>
                <a:t>が開いてから入場してください。</a:t>
              </a:r>
            </a:p>
            <a:p>
              <a:r>
                <a:rPr kumimoji="1" lang="ja-JP" altLang="en-US" sz="1200" dirty="0">
                  <a:solidFill>
                    <a:schemeClr val="tx1">
                      <a:lumMod val="85000"/>
                      <a:lumOff val="15000"/>
                    </a:schemeClr>
                  </a:solidFill>
                </a:rPr>
                <a:t>順路（行先</a:t>
              </a:r>
              <a:r>
                <a:rPr kumimoji="1" lang="ja-JP" altLang="en-US" sz="1200" dirty="0" smtClean="0">
                  <a:solidFill>
                    <a:schemeClr val="tx1">
                      <a:lumMod val="85000"/>
                      <a:lumOff val="15000"/>
                    </a:schemeClr>
                  </a:solidFill>
                </a:rPr>
                <a:t>）は</a:t>
              </a:r>
              <a:r>
                <a:rPr kumimoji="1" lang="ja-JP" altLang="en-US" sz="1200" dirty="0">
                  <a:solidFill>
                    <a:schemeClr val="tx1">
                      <a:lumMod val="85000"/>
                      <a:lumOff val="15000"/>
                    </a:schemeClr>
                  </a:solidFill>
                </a:rPr>
                <a:t>、受付</a:t>
              </a:r>
              <a:r>
                <a:rPr kumimoji="1" lang="ja-JP" altLang="en-US" sz="1200" dirty="0" smtClean="0">
                  <a:solidFill>
                    <a:schemeClr val="tx1">
                      <a:lumMod val="85000"/>
                      <a:lumOff val="15000"/>
                    </a:schemeClr>
                  </a:solidFill>
                </a:rPr>
                <a:t>職員の指示に</a:t>
              </a:r>
              <a:r>
                <a:rPr kumimoji="1" lang="ja-JP" altLang="en-US" sz="1200" dirty="0">
                  <a:solidFill>
                    <a:schemeClr val="tx1">
                      <a:lumMod val="85000"/>
                      <a:lumOff val="15000"/>
                    </a:schemeClr>
                  </a:solidFill>
                </a:rPr>
                <a:t>従ってください。</a:t>
              </a:r>
              <a:endParaRPr kumimoji="1" lang="en-US" altLang="ja-JP" sz="1200" dirty="0" smtClean="0">
                <a:solidFill>
                  <a:schemeClr val="tx1">
                    <a:lumMod val="85000"/>
                    <a:lumOff val="15000"/>
                  </a:schemeClr>
                </a:solidFill>
              </a:endParaRPr>
            </a:p>
          </p:txBody>
        </p:sp>
        <p:cxnSp>
          <p:nvCxnSpPr>
            <p:cNvPr id="67" name="直線コネクタ 66"/>
            <p:cNvCxnSpPr/>
            <p:nvPr/>
          </p:nvCxnSpPr>
          <p:spPr>
            <a:xfrm flipH="1">
              <a:off x="549274" y="7717444"/>
              <a:ext cx="2540" cy="1050730"/>
            </a:xfrm>
            <a:prstGeom prst="line">
              <a:avLst/>
            </a:prstGeom>
            <a:ln>
              <a:gradFill>
                <a:gsLst>
                  <a:gs pos="0">
                    <a:schemeClr val="accent6">
                      <a:lumMod val="20000"/>
                      <a:lumOff val="80000"/>
                    </a:schemeClr>
                  </a:gs>
                  <a:gs pos="5000">
                    <a:schemeClr val="accent6">
                      <a:lumMod val="40000"/>
                      <a:lumOff val="6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533401" y="8768174"/>
              <a:ext cx="3035709" cy="0"/>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340" y="7323549"/>
            <a:ext cx="2182153" cy="1634721"/>
          </a:xfrm>
          <a:prstGeom prst="rect">
            <a:avLst/>
          </a:prstGeom>
          <a:ln>
            <a:solidFill>
              <a:schemeClr val="accent6">
                <a:lumMod val="50000"/>
              </a:schemeClr>
            </a:solidFill>
          </a:ln>
        </p:spPr>
      </p:pic>
      <p:pic>
        <p:nvPicPr>
          <p:cNvPr id="30" name="図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0801" y="4922282"/>
            <a:ext cx="2197960" cy="1648470"/>
          </a:xfrm>
          <a:prstGeom prst="rect">
            <a:avLst/>
          </a:prstGeom>
          <a:ln>
            <a:solidFill>
              <a:schemeClr val="accent6">
                <a:lumMod val="50000"/>
              </a:schemeClr>
            </a:solidFill>
          </a:ln>
        </p:spPr>
      </p:pic>
      <p:grpSp>
        <p:nvGrpSpPr>
          <p:cNvPr id="47" name="グループ化 46"/>
          <p:cNvGrpSpPr/>
          <p:nvPr/>
        </p:nvGrpSpPr>
        <p:grpSpPr>
          <a:xfrm>
            <a:off x="3860801" y="2236567"/>
            <a:ext cx="2192692" cy="1644519"/>
            <a:chOff x="3810001" y="1560421"/>
            <a:chExt cx="2192692" cy="1644519"/>
          </a:xfrm>
        </p:grpSpPr>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1" y="1560421"/>
              <a:ext cx="2192692" cy="1644519"/>
            </a:xfrm>
            <a:prstGeom prst="rect">
              <a:avLst/>
            </a:prstGeom>
            <a:ln>
              <a:solidFill>
                <a:schemeClr val="accent6">
                  <a:lumMod val="50000"/>
                </a:schemeClr>
              </a:solidFill>
            </a:ln>
          </p:spPr>
        </p:pic>
        <p:sp>
          <p:nvSpPr>
            <p:cNvPr id="44" name="円弧 43"/>
            <p:cNvSpPr/>
            <p:nvPr/>
          </p:nvSpPr>
          <p:spPr>
            <a:xfrm rot="5400000">
              <a:off x="3862219" y="2354370"/>
              <a:ext cx="1001194" cy="631542"/>
            </a:xfrm>
            <a:prstGeom prst="arc">
              <a:avLst/>
            </a:prstGeom>
            <a:noFill/>
            <a:ln w="57150">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2" name="メモ 31"/>
          <p:cNvSpPr/>
          <p:nvPr/>
        </p:nvSpPr>
        <p:spPr>
          <a:xfrm>
            <a:off x="533400" y="728765"/>
            <a:ext cx="5970431" cy="1408258"/>
          </a:xfrm>
          <a:prstGeom prst="foldedCorner">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500"/>
              </a:lnSpc>
            </a:pPr>
            <a:r>
              <a:rPr kumimoji="1" lang="ja-JP" altLang="en-US" sz="1200" dirty="0" smtClean="0">
                <a:solidFill>
                  <a:schemeClr val="tx1"/>
                </a:solidFill>
                <a:latin typeface="+mn-ea"/>
                <a:sym typeface="Wingdings" panose="05000000000000000000" pitchFamily="2" charset="2"/>
              </a:rPr>
              <a:t></a:t>
            </a:r>
            <a:r>
              <a:rPr kumimoji="1" lang="ja-JP" altLang="en-US" sz="1200" dirty="0" smtClean="0">
                <a:solidFill>
                  <a:schemeClr val="tx1"/>
                </a:solidFill>
                <a:latin typeface="+mn-ea"/>
              </a:rPr>
              <a:t>本ガイド</a:t>
            </a:r>
            <a:r>
              <a:rPr kumimoji="1" lang="ja-JP" altLang="en-US" sz="1200" dirty="0">
                <a:solidFill>
                  <a:schemeClr val="tx1"/>
                </a:solidFill>
                <a:latin typeface="+mn-ea"/>
              </a:rPr>
              <a:t>では</a:t>
            </a:r>
            <a:r>
              <a:rPr kumimoji="1" lang="ja-JP" altLang="en-US" sz="1200" dirty="0" smtClean="0">
                <a:solidFill>
                  <a:schemeClr val="tx1"/>
                </a:solidFill>
                <a:latin typeface="+mn-ea"/>
              </a:rPr>
              <a:t>、福岡市の清掃工場（臨海工場、西部工場、東部工場</a:t>
            </a:r>
            <a:r>
              <a:rPr kumimoji="1" lang="ja-JP" altLang="en-US" sz="1200" dirty="0">
                <a:solidFill>
                  <a:schemeClr val="tx1"/>
                </a:solidFill>
                <a:latin typeface="+mn-ea"/>
              </a:rPr>
              <a:t>）</a:t>
            </a:r>
            <a:r>
              <a:rPr kumimoji="1" lang="ja-JP" altLang="en-US" sz="1200" dirty="0" smtClean="0">
                <a:solidFill>
                  <a:schemeClr val="tx1"/>
                </a:solidFill>
                <a:latin typeface="+mn-ea"/>
              </a:rPr>
              <a:t>へ直接ご自分　　</a:t>
            </a:r>
            <a:endParaRPr kumimoji="1" lang="en-US" altLang="ja-JP" sz="1200" dirty="0" smtClean="0">
              <a:solidFill>
                <a:schemeClr val="tx1"/>
              </a:solidFill>
              <a:latin typeface="+mn-ea"/>
            </a:endParaRPr>
          </a:p>
          <a:p>
            <a:pPr>
              <a:lnSpc>
                <a:spcPts val="1500"/>
              </a:lnSpc>
            </a:pPr>
            <a:r>
              <a:rPr kumimoji="1" lang="ja-JP" altLang="en-US" sz="1200" dirty="0">
                <a:solidFill>
                  <a:schemeClr val="tx1"/>
                </a:solidFill>
                <a:latin typeface="+mn-ea"/>
              </a:rPr>
              <a:t>　</a:t>
            </a:r>
            <a:r>
              <a:rPr kumimoji="1" lang="ja-JP" altLang="en-US" sz="1200" dirty="0" smtClean="0">
                <a:solidFill>
                  <a:schemeClr val="tx1"/>
                </a:solidFill>
                <a:latin typeface="+mn-ea"/>
              </a:rPr>
              <a:t>で</a:t>
            </a:r>
            <a:r>
              <a:rPr kumimoji="1" lang="ja-JP" altLang="en-US" sz="1200" dirty="0">
                <a:solidFill>
                  <a:schemeClr val="tx1"/>
                </a:solidFill>
                <a:latin typeface="+mn-ea"/>
              </a:rPr>
              <a:t>ごみを持ち込まれる</a:t>
            </a:r>
            <a:r>
              <a:rPr kumimoji="1" lang="ja-JP" altLang="en-US" sz="1200" dirty="0" smtClean="0">
                <a:solidFill>
                  <a:schemeClr val="tx1"/>
                </a:solidFill>
                <a:latin typeface="+mn-ea"/>
              </a:rPr>
              <a:t>場合</a:t>
            </a:r>
            <a:r>
              <a:rPr kumimoji="1" lang="en-US" altLang="ja-JP" sz="1200" dirty="0" smtClean="0">
                <a:solidFill>
                  <a:schemeClr val="tx1"/>
                </a:solidFill>
                <a:latin typeface="+mn-ea"/>
              </a:rPr>
              <a:t>(</a:t>
            </a:r>
            <a:r>
              <a:rPr kumimoji="1" lang="ja-JP" altLang="en-US" sz="1200" dirty="0" smtClean="0">
                <a:solidFill>
                  <a:schemeClr val="tx1"/>
                </a:solidFill>
                <a:latin typeface="+mn-ea"/>
              </a:rPr>
              <a:t>以下</a:t>
            </a:r>
            <a:r>
              <a:rPr kumimoji="1" lang="ja-JP" altLang="en-US" sz="1200" dirty="0">
                <a:solidFill>
                  <a:schemeClr val="tx1"/>
                </a:solidFill>
                <a:latin typeface="+mn-ea"/>
              </a:rPr>
              <a:t>「自己搬入」という</a:t>
            </a:r>
            <a:r>
              <a:rPr kumimoji="1" lang="ja-JP" altLang="en-US" sz="1200" dirty="0" smtClean="0">
                <a:solidFill>
                  <a:schemeClr val="tx1"/>
                </a:solidFill>
                <a:latin typeface="+mn-ea"/>
              </a:rPr>
              <a:t>。</a:t>
            </a:r>
            <a:r>
              <a:rPr kumimoji="1" lang="en-US" altLang="ja-JP" sz="1200" dirty="0" smtClean="0">
                <a:solidFill>
                  <a:schemeClr val="tx1"/>
                </a:solidFill>
                <a:latin typeface="+mn-ea"/>
              </a:rPr>
              <a:t>)</a:t>
            </a:r>
            <a:r>
              <a:rPr kumimoji="1" lang="ja-JP" altLang="en-US" sz="1200" dirty="0" smtClean="0">
                <a:solidFill>
                  <a:schemeClr val="tx1"/>
                </a:solidFill>
                <a:latin typeface="+mn-ea"/>
              </a:rPr>
              <a:t>の</a:t>
            </a:r>
            <a:r>
              <a:rPr kumimoji="1" lang="ja-JP" altLang="en-US" sz="1200" dirty="0">
                <a:solidFill>
                  <a:schemeClr val="tx1"/>
                </a:solidFill>
                <a:latin typeface="+mn-ea"/>
              </a:rPr>
              <a:t>流れに</a:t>
            </a:r>
            <a:r>
              <a:rPr kumimoji="1" lang="ja-JP" altLang="en-US" sz="1200" dirty="0" smtClean="0">
                <a:solidFill>
                  <a:schemeClr val="tx1"/>
                </a:solidFill>
                <a:latin typeface="+mn-ea"/>
              </a:rPr>
              <a:t>ついて説明します。</a:t>
            </a:r>
            <a:endParaRPr kumimoji="1" lang="en-US" altLang="ja-JP" sz="1200" dirty="0" smtClean="0">
              <a:solidFill>
                <a:schemeClr val="tx1"/>
              </a:solidFill>
              <a:latin typeface="+mn-ea"/>
            </a:endParaRPr>
          </a:p>
          <a:p>
            <a:pPr>
              <a:lnSpc>
                <a:spcPts val="1500"/>
              </a:lnSpc>
            </a:pPr>
            <a:r>
              <a:rPr kumimoji="1" lang="ja-JP" altLang="en-US" sz="1200" dirty="0" smtClean="0">
                <a:solidFill>
                  <a:schemeClr val="tx1"/>
                </a:solidFill>
                <a:latin typeface="+mn-ea"/>
              </a:rPr>
              <a:t>　</a:t>
            </a:r>
            <a:r>
              <a:rPr kumimoji="1" lang="en-US" altLang="ja-JP" sz="1200" dirty="0" smtClean="0">
                <a:solidFill>
                  <a:schemeClr val="tx1"/>
                </a:solidFill>
                <a:latin typeface="+mn-ea"/>
              </a:rPr>
              <a:t>※</a:t>
            </a:r>
            <a:r>
              <a:rPr kumimoji="1" lang="ja-JP" altLang="en-US" sz="1200" dirty="0" smtClean="0">
                <a:solidFill>
                  <a:schemeClr val="tx1"/>
                </a:solidFill>
                <a:latin typeface="+mn-ea"/>
              </a:rPr>
              <a:t>写真は主に臨海</a:t>
            </a:r>
            <a:r>
              <a:rPr kumimoji="1" lang="ja-JP" altLang="en-US" sz="1200" dirty="0">
                <a:solidFill>
                  <a:schemeClr val="tx1"/>
                </a:solidFill>
                <a:latin typeface="+mn-ea"/>
              </a:rPr>
              <a:t>工場で撮影したもの</a:t>
            </a:r>
            <a:r>
              <a:rPr kumimoji="1" lang="ja-JP" altLang="en-US" sz="1200" dirty="0" smtClean="0">
                <a:solidFill>
                  <a:schemeClr val="tx1"/>
                </a:solidFill>
                <a:latin typeface="+mn-ea"/>
              </a:rPr>
              <a:t>であり、工場によって配置等が異なります。</a:t>
            </a:r>
            <a:endParaRPr kumimoji="1" lang="ja-JP" altLang="en-US" sz="1200" dirty="0">
              <a:solidFill>
                <a:schemeClr val="tx1"/>
              </a:solidFill>
              <a:latin typeface="+mn-ea"/>
            </a:endParaRPr>
          </a:p>
          <a:p>
            <a:pPr>
              <a:lnSpc>
                <a:spcPts val="1500"/>
              </a:lnSpc>
            </a:pPr>
            <a:r>
              <a:rPr kumimoji="1" lang="ja-JP" altLang="en-US" sz="1200" dirty="0" smtClean="0">
                <a:solidFill>
                  <a:schemeClr val="tx1"/>
                </a:solidFill>
                <a:latin typeface="+mn-ea"/>
                <a:sym typeface="Wingdings" panose="05000000000000000000" pitchFamily="2" charset="2"/>
              </a:rPr>
              <a:t></a:t>
            </a:r>
            <a:r>
              <a:rPr kumimoji="1" lang="ja-JP" altLang="en-US" sz="1200" dirty="0" smtClean="0">
                <a:solidFill>
                  <a:schemeClr val="tx1"/>
                </a:solidFill>
                <a:latin typeface="+mn-ea"/>
              </a:rPr>
              <a:t>自己</a:t>
            </a:r>
            <a:r>
              <a:rPr kumimoji="1" lang="ja-JP" altLang="en-US" sz="1200" dirty="0">
                <a:solidFill>
                  <a:schemeClr val="tx1"/>
                </a:solidFill>
                <a:latin typeface="+mn-ea"/>
              </a:rPr>
              <a:t>搬入の際</a:t>
            </a:r>
            <a:r>
              <a:rPr kumimoji="1" lang="ja-JP" altLang="en-US" sz="1200" dirty="0" smtClean="0">
                <a:solidFill>
                  <a:schemeClr val="tx1"/>
                </a:solidFill>
                <a:latin typeface="+mn-ea"/>
              </a:rPr>
              <a:t>は</a:t>
            </a:r>
            <a:r>
              <a:rPr kumimoji="1" lang="ja-JP" altLang="en-US" sz="1200" b="1" dirty="0" smtClean="0">
                <a:solidFill>
                  <a:schemeClr val="tx1"/>
                </a:solidFill>
                <a:latin typeface="+mn-ea"/>
              </a:rPr>
              <a:t>事前の予約が</a:t>
            </a:r>
            <a:r>
              <a:rPr kumimoji="1" lang="ja-JP" altLang="en-US" sz="1200" b="1" dirty="0">
                <a:solidFill>
                  <a:schemeClr val="tx1"/>
                </a:solidFill>
                <a:latin typeface="+mn-ea"/>
              </a:rPr>
              <a:t>必要</a:t>
            </a:r>
            <a:r>
              <a:rPr kumimoji="1" lang="ja-JP" altLang="en-US" sz="1200" dirty="0">
                <a:solidFill>
                  <a:schemeClr val="tx1"/>
                </a:solidFill>
                <a:latin typeface="+mn-ea"/>
              </a:rPr>
              <a:t>です</a:t>
            </a:r>
            <a:r>
              <a:rPr kumimoji="1" lang="ja-JP" altLang="en-US" sz="1200" dirty="0" smtClean="0">
                <a:solidFill>
                  <a:schemeClr val="tx1"/>
                </a:solidFill>
                <a:latin typeface="+mn-ea"/>
              </a:rPr>
              <a:t>。（</a:t>
            </a:r>
            <a:r>
              <a:rPr kumimoji="1" lang="ja-JP" altLang="en-US" sz="1200" b="1" dirty="0" smtClean="0">
                <a:solidFill>
                  <a:schemeClr val="tx1"/>
                </a:solidFill>
                <a:latin typeface="+mn-ea"/>
              </a:rPr>
              <a:t>事業者による搬入は一部を除き事前登録</a:t>
            </a:r>
            <a:endParaRPr kumimoji="1" lang="en-US" altLang="ja-JP" sz="1200" b="1" dirty="0" smtClean="0">
              <a:solidFill>
                <a:schemeClr val="tx1"/>
              </a:solidFill>
              <a:latin typeface="+mn-ea"/>
            </a:endParaRPr>
          </a:p>
          <a:p>
            <a:pPr>
              <a:lnSpc>
                <a:spcPts val="1500"/>
              </a:lnSpc>
            </a:pPr>
            <a:r>
              <a:rPr kumimoji="1" lang="ja-JP" altLang="en-US" sz="1200" b="1" dirty="0">
                <a:solidFill>
                  <a:schemeClr val="tx1"/>
                </a:solidFill>
                <a:latin typeface="+mn-ea"/>
              </a:rPr>
              <a:t>　</a:t>
            </a:r>
            <a:r>
              <a:rPr kumimoji="1" lang="ja-JP" altLang="en-US" sz="1200" b="1" dirty="0" smtClean="0">
                <a:solidFill>
                  <a:schemeClr val="tx1"/>
                </a:solidFill>
                <a:latin typeface="+mn-ea"/>
              </a:rPr>
              <a:t>が必要です。未登録者は予約できません。</a:t>
            </a:r>
            <a:r>
              <a:rPr kumimoji="1" lang="ja-JP" altLang="en-US" sz="1200" dirty="0" smtClean="0">
                <a:solidFill>
                  <a:schemeClr val="tx1"/>
                </a:solidFill>
                <a:latin typeface="+mn-ea"/>
              </a:rPr>
              <a:t>）</a:t>
            </a:r>
            <a:endParaRPr kumimoji="1" lang="ja-JP" altLang="en-US" sz="1200" dirty="0">
              <a:solidFill>
                <a:schemeClr val="tx1"/>
              </a:solidFill>
              <a:latin typeface="+mn-ea"/>
            </a:endParaRPr>
          </a:p>
          <a:p>
            <a:pPr>
              <a:lnSpc>
                <a:spcPts val="1500"/>
              </a:lnSpc>
            </a:pPr>
            <a:r>
              <a:rPr kumimoji="1" lang="ja-JP" altLang="en-US" sz="1200" dirty="0" smtClean="0">
                <a:solidFill>
                  <a:schemeClr val="tx1"/>
                </a:solidFill>
                <a:latin typeface="+mn-ea"/>
              </a:rPr>
              <a:t>　電話受付：自己</a:t>
            </a:r>
            <a:r>
              <a:rPr kumimoji="1" lang="ja-JP" altLang="en-US" sz="1200" dirty="0">
                <a:solidFill>
                  <a:schemeClr val="tx1"/>
                </a:solidFill>
                <a:latin typeface="+mn-ea"/>
              </a:rPr>
              <a:t>搬入ごみ事前受付センター　</a:t>
            </a:r>
            <a:r>
              <a:rPr kumimoji="1" lang="en-US" altLang="ja-JP" sz="1200" dirty="0">
                <a:solidFill>
                  <a:schemeClr val="tx1"/>
                </a:solidFill>
                <a:latin typeface="+mn-ea"/>
              </a:rPr>
              <a:t>092-433-8234</a:t>
            </a:r>
            <a:r>
              <a:rPr kumimoji="1" lang="ja-JP" altLang="en-US" sz="1200" dirty="0">
                <a:solidFill>
                  <a:schemeClr val="tx1"/>
                </a:solidFill>
                <a:latin typeface="+mn-ea"/>
              </a:rPr>
              <a:t>（ </a:t>
            </a:r>
            <a:r>
              <a:rPr kumimoji="1" lang="ja-JP" altLang="en-US" sz="1200" dirty="0" smtClean="0">
                <a:solidFill>
                  <a:schemeClr val="tx1"/>
                </a:solidFill>
                <a:latin typeface="+mn-ea"/>
              </a:rPr>
              <a:t>月～土 </a:t>
            </a:r>
            <a:r>
              <a:rPr kumimoji="1" lang="en-US" altLang="ja-JP" sz="1200" dirty="0" smtClean="0">
                <a:solidFill>
                  <a:schemeClr val="tx1"/>
                </a:solidFill>
                <a:latin typeface="+mn-ea"/>
              </a:rPr>
              <a:t>8:30</a:t>
            </a:r>
            <a:r>
              <a:rPr kumimoji="1" lang="ja-JP" altLang="en-US" sz="1200" dirty="0">
                <a:solidFill>
                  <a:schemeClr val="tx1"/>
                </a:solidFill>
                <a:latin typeface="+mn-ea"/>
              </a:rPr>
              <a:t>～</a:t>
            </a:r>
            <a:r>
              <a:rPr kumimoji="1" lang="en-US" altLang="ja-JP" sz="1200" dirty="0">
                <a:solidFill>
                  <a:schemeClr val="tx1"/>
                </a:solidFill>
                <a:latin typeface="+mn-ea"/>
              </a:rPr>
              <a:t>16:00 </a:t>
            </a:r>
            <a:r>
              <a:rPr kumimoji="1" lang="ja-JP" altLang="en-US" sz="1200" dirty="0" smtClean="0">
                <a:solidFill>
                  <a:schemeClr val="tx1"/>
                </a:solidFill>
                <a:latin typeface="+mn-ea"/>
              </a:rPr>
              <a:t>）</a:t>
            </a:r>
            <a:endParaRPr kumimoji="1" lang="en-US" altLang="ja-JP" sz="1200" dirty="0" smtClean="0">
              <a:solidFill>
                <a:schemeClr val="tx1"/>
              </a:solidFill>
              <a:latin typeface="+mn-ea"/>
            </a:endParaRPr>
          </a:p>
          <a:p>
            <a:pPr>
              <a:lnSpc>
                <a:spcPts val="1500"/>
              </a:lnSpc>
            </a:pPr>
            <a:r>
              <a:rPr kumimoji="1" lang="ja-JP" altLang="en-US" sz="1200" dirty="0" smtClean="0">
                <a:solidFill>
                  <a:schemeClr val="tx1"/>
                </a:solidFill>
                <a:latin typeface="+mn-ea"/>
              </a:rPr>
              <a:t>　インターネット受付：</a:t>
            </a:r>
            <a:r>
              <a:rPr kumimoji="1" lang="en-US" altLang="ja-JP" sz="1200" dirty="0">
                <a:solidFill>
                  <a:schemeClr val="tx1"/>
                </a:solidFill>
                <a:latin typeface="+mn-ea"/>
              </a:rPr>
              <a:t>https://jizenuketuke-kankyo.city.fukuoka.lg.jp/eco</a:t>
            </a:r>
            <a:endParaRPr kumimoji="1" lang="ja-JP" altLang="en-US" sz="1200" dirty="0">
              <a:solidFill>
                <a:schemeClr val="tx1"/>
              </a:solidFill>
              <a:latin typeface="+mn-ea"/>
            </a:endParaRPr>
          </a:p>
        </p:txBody>
      </p:sp>
      <p:grpSp>
        <p:nvGrpSpPr>
          <p:cNvPr id="21" name="グループ化 20"/>
          <p:cNvGrpSpPr/>
          <p:nvPr/>
        </p:nvGrpSpPr>
        <p:grpSpPr>
          <a:xfrm>
            <a:off x="233921" y="2171835"/>
            <a:ext cx="660400" cy="673854"/>
            <a:chOff x="139700" y="1460500"/>
            <a:chExt cx="660400" cy="673854"/>
          </a:xfrm>
        </p:grpSpPr>
        <p:sp>
          <p:nvSpPr>
            <p:cNvPr id="20" name="ひし形 19"/>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3" name="テキスト ボックス 2"/>
            <p:cNvSpPr txBox="1"/>
            <p:nvPr/>
          </p:nvSpPr>
          <p:spPr>
            <a:xfrm>
              <a:off x="261937" y="1710079"/>
              <a:ext cx="400050" cy="369332"/>
            </a:xfrm>
            <a:prstGeom prst="rect">
              <a:avLst/>
            </a:prstGeom>
            <a:noFill/>
          </p:spPr>
          <p:txBody>
            <a:bodyPr wrap="square" rtlCol="0">
              <a:spAutoFit/>
            </a:bodyPr>
            <a:lstStyle/>
            <a:p>
              <a:r>
                <a:rPr kumimoji="1" lang="ja-JP" altLang="en-US" b="1" dirty="0">
                  <a:solidFill>
                    <a:schemeClr val="bg1"/>
                  </a:solidFill>
                </a:rPr>
                <a:t>①</a:t>
              </a:r>
            </a:p>
          </p:txBody>
        </p:sp>
      </p:grpSp>
    </p:spTree>
    <p:extLst>
      <p:ext uri="{BB962C8B-B14F-4D97-AF65-F5344CB8AC3E}">
        <p14:creationId xmlns:p14="http://schemas.microsoft.com/office/powerpoint/2010/main" val="626874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1"/>
            </a:gs>
            <a:gs pos="70000">
              <a:schemeClr val="bg1"/>
            </a:gs>
            <a:gs pos="0">
              <a:srgbClr val="F1F8EC"/>
            </a:gs>
            <a:gs pos="100000">
              <a:srgbClr val="F1F8EC"/>
            </a:gs>
          </a:gsLst>
          <a:path path="circle">
            <a:fillToRect l="100000" b="100000"/>
          </a:path>
          <a:tileRect t="-100000" r="-100000"/>
        </a:gradFill>
        <a:effectLst/>
      </p:bgPr>
    </p:bg>
    <p:spTree>
      <p:nvGrpSpPr>
        <p:cNvPr id="1" name=""/>
        <p:cNvGrpSpPr/>
        <p:nvPr/>
      </p:nvGrpSpPr>
      <p:grpSpPr>
        <a:xfrm>
          <a:off x="0" y="0"/>
          <a:ext cx="0" cy="0"/>
          <a:chOff x="0" y="0"/>
          <a:chExt cx="0" cy="0"/>
        </a:xfrm>
      </p:grpSpPr>
      <p:cxnSp>
        <p:nvCxnSpPr>
          <p:cNvPr id="11" name="直線コネクタ 10"/>
          <p:cNvCxnSpPr/>
          <p:nvPr/>
        </p:nvCxnSpPr>
        <p:spPr>
          <a:xfrm>
            <a:off x="-13447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47" name="グループ化 46"/>
          <p:cNvGrpSpPr/>
          <p:nvPr/>
        </p:nvGrpSpPr>
        <p:grpSpPr>
          <a:xfrm>
            <a:off x="574487" y="553033"/>
            <a:ext cx="2994549" cy="400196"/>
            <a:chOff x="520699" y="611013"/>
            <a:chExt cx="2994548" cy="254603"/>
          </a:xfrm>
        </p:grpSpPr>
        <p:sp>
          <p:nvSpPr>
            <p:cNvPr id="33" name="正方形/長方形 32"/>
            <p:cNvSpPr/>
            <p:nvPr/>
          </p:nvSpPr>
          <p:spPr>
            <a:xfrm>
              <a:off x="520699" y="611013"/>
              <a:ext cx="2934414" cy="254603"/>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95859" y="643703"/>
              <a:ext cx="2719388" cy="221913"/>
            </a:xfrm>
            <a:prstGeom prst="rect">
              <a:avLst/>
            </a:prstGeom>
            <a:noFill/>
          </p:spPr>
          <p:txBody>
            <a:bodyPr wrap="square" rtlCol="0">
              <a:spAutoFit/>
            </a:bodyPr>
            <a:lstStyle/>
            <a:p>
              <a:pPr>
                <a:lnSpc>
                  <a:spcPts val="2000"/>
                </a:lnSpc>
              </a:pPr>
              <a:r>
                <a:rPr kumimoji="1" lang="ja-JP" altLang="en-US" b="1" dirty="0" smtClean="0">
                  <a:solidFill>
                    <a:schemeClr val="tx1">
                      <a:lumMod val="75000"/>
                      <a:lumOff val="25000"/>
                    </a:schemeClr>
                  </a:solidFill>
                </a:rPr>
                <a:t>プラットフォーム入場</a:t>
              </a:r>
              <a:endParaRPr kumimoji="1" lang="ja-JP" altLang="en-US" b="1" dirty="0">
                <a:solidFill>
                  <a:schemeClr val="tx1">
                    <a:lumMod val="75000"/>
                    <a:lumOff val="25000"/>
                  </a:schemeClr>
                </a:solidFill>
              </a:endParaRPr>
            </a:p>
          </p:txBody>
        </p:sp>
      </p:grpSp>
      <p:grpSp>
        <p:nvGrpSpPr>
          <p:cNvPr id="49" name="グループ化 48"/>
          <p:cNvGrpSpPr/>
          <p:nvPr/>
        </p:nvGrpSpPr>
        <p:grpSpPr>
          <a:xfrm>
            <a:off x="580519" y="3250523"/>
            <a:ext cx="2941829" cy="382065"/>
            <a:chOff x="520699" y="3314305"/>
            <a:chExt cx="2941829" cy="382065"/>
          </a:xfrm>
        </p:grpSpPr>
        <p:sp>
          <p:nvSpPr>
            <p:cNvPr id="34" name="正方形/長方形 33"/>
            <p:cNvSpPr/>
            <p:nvPr/>
          </p:nvSpPr>
          <p:spPr>
            <a:xfrm>
              <a:off x="520699" y="3314305"/>
              <a:ext cx="2941829" cy="36933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12800" y="3327038"/>
              <a:ext cx="2033586" cy="369332"/>
            </a:xfrm>
            <a:prstGeom prst="rect">
              <a:avLst/>
            </a:prstGeom>
            <a:noFill/>
          </p:spPr>
          <p:txBody>
            <a:bodyPr wrap="square" rtlCol="0">
              <a:spAutoFit/>
            </a:bodyPr>
            <a:lstStyle/>
            <a:p>
              <a:r>
                <a:rPr kumimoji="1" lang="ja-JP" altLang="en-US" b="1" dirty="0" smtClean="0">
                  <a:solidFill>
                    <a:schemeClr val="tx1">
                      <a:lumMod val="75000"/>
                      <a:lumOff val="25000"/>
                    </a:schemeClr>
                  </a:solidFill>
                </a:rPr>
                <a:t>投入扉への案内</a:t>
              </a:r>
              <a:endParaRPr kumimoji="1" lang="ja-JP" altLang="en-US" b="1" dirty="0">
                <a:solidFill>
                  <a:schemeClr val="tx1">
                    <a:lumMod val="75000"/>
                    <a:lumOff val="25000"/>
                  </a:schemeClr>
                </a:solidFill>
              </a:endParaRPr>
            </a:p>
          </p:txBody>
        </p:sp>
      </p:grpSp>
      <p:grpSp>
        <p:nvGrpSpPr>
          <p:cNvPr id="45" name="グループ化 44"/>
          <p:cNvGrpSpPr/>
          <p:nvPr/>
        </p:nvGrpSpPr>
        <p:grpSpPr>
          <a:xfrm>
            <a:off x="680725" y="5391034"/>
            <a:ext cx="5275055" cy="816450"/>
            <a:chOff x="1149080" y="5708734"/>
            <a:chExt cx="4506914" cy="496411"/>
          </a:xfrm>
        </p:grpSpPr>
        <p:sp>
          <p:nvSpPr>
            <p:cNvPr id="40" name="角丸四角形 39"/>
            <p:cNvSpPr/>
            <p:nvPr/>
          </p:nvSpPr>
          <p:spPr>
            <a:xfrm>
              <a:off x="1149080" y="5708734"/>
              <a:ext cx="4506914" cy="496411"/>
            </a:xfrm>
            <a:prstGeom prst="roundRect">
              <a:avLst/>
            </a:prstGeom>
            <a:solidFill>
              <a:srgbClr val="F1F8EC"/>
            </a:solid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3" name="テキスト ボックス 12"/>
            <p:cNvSpPr txBox="1"/>
            <p:nvPr/>
          </p:nvSpPr>
          <p:spPr>
            <a:xfrm>
              <a:off x="1981200" y="5753428"/>
              <a:ext cx="3606800" cy="364907"/>
            </a:xfrm>
            <a:prstGeom prst="rect">
              <a:avLst/>
            </a:prstGeom>
            <a:noFill/>
          </p:spPr>
          <p:txBody>
            <a:bodyPr wrap="square" rtlCol="0">
              <a:spAutoFit/>
            </a:bodyPr>
            <a:lstStyle/>
            <a:p>
              <a:r>
                <a:rPr kumimoji="1" lang="ja-JP" altLang="en-US" sz="1100" dirty="0" smtClean="0">
                  <a:solidFill>
                    <a:schemeClr val="accent6">
                      <a:lumMod val="50000"/>
                    </a:schemeClr>
                  </a:solidFill>
                </a:rPr>
                <a:t>車両</a:t>
              </a:r>
              <a:r>
                <a:rPr kumimoji="1" lang="ja-JP" altLang="en-US" sz="1100" dirty="0">
                  <a:solidFill>
                    <a:schemeClr val="accent6">
                      <a:lumMod val="50000"/>
                    </a:schemeClr>
                  </a:solidFill>
                </a:rPr>
                <a:t>バックドアの跳ね上げや荷台への乗り込みの際は、バランスを崩し事故につながる恐れがありますので、レンタカーなど不慣れな車両で搬入する場合</a:t>
              </a:r>
              <a:r>
                <a:rPr kumimoji="1" lang="ja-JP" altLang="en-US" sz="1100" dirty="0" smtClean="0">
                  <a:solidFill>
                    <a:schemeClr val="accent6">
                      <a:lumMod val="50000"/>
                    </a:schemeClr>
                  </a:solidFill>
                </a:rPr>
                <a:t>は特に注意してください</a:t>
              </a:r>
              <a:r>
                <a:rPr kumimoji="1" lang="ja-JP" altLang="en-US" sz="1100" dirty="0">
                  <a:solidFill>
                    <a:schemeClr val="accent6">
                      <a:lumMod val="50000"/>
                    </a:schemeClr>
                  </a:solidFill>
                </a:rPr>
                <a:t>。</a:t>
              </a:r>
            </a:p>
          </p:txBody>
        </p:sp>
        <p:sp>
          <p:nvSpPr>
            <p:cNvPr id="14" name="テキスト ボックス 13"/>
            <p:cNvSpPr txBox="1"/>
            <p:nvPr/>
          </p:nvSpPr>
          <p:spPr>
            <a:xfrm>
              <a:off x="1206500" y="5765447"/>
              <a:ext cx="876300" cy="369332"/>
            </a:xfrm>
            <a:prstGeom prst="rect">
              <a:avLst/>
            </a:prstGeom>
            <a:noFill/>
          </p:spPr>
          <p:txBody>
            <a:bodyPr wrap="square" rtlCol="0">
              <a:spAutoFit/>
            </a:bodyPr>
            <a:lstStyle/>
            <a:p>
              <a:r>
                <a:rPr kumimoji="1" lang="en-US" altLang="ja-JP" b="1" dirty="0" smtClean="0">
                  <a:solidFill>
                    <a:schemeClr val="accent6">
                      <a:lumMod val="50000"/>
                    </a:schemeClr>
                  </a:solidFill>
                </a:rPr>
                <a:t>POINT</a:t>
              </a:r>
              <a:endParaRPr kumimoji="1" lang="ja-JP" altLang="en-US" b="1" dirty="0">
                <a:solidFill>
                  <a:schemeClr val="accent6">
                    <a:lumMod val="50000"/>
                  </a:schemeClr>
                </a:solidFill>
              </a:endParaRPr>
            </a:p>
          </p:txBody>
        </p:sp>
      </p:grpSp>
      <p:grpSp>
        <p:nvGrpSpPr>
          <p:cNvPr id="50" name="グループ化 49"/>
          <p:cNvGrpSpPr/>
          <p:nvPr/>
        </p:nvGrpSpPr>
        <p:grpSpPr>
          <a:xfrm>
            <a:off x="617224" y="6500613"/>
            <a:ext cx="2905124" cy="382829"/>
            <a:chOff x="520700" y="6653662"/>
            <a:chExt cx="2905124" cy="382829"/>
          </a:xfrm>
        </p:grpSpPr>
        <p:sp>
          <p:nvSpPr>
            <p:cNvPr id="35" name="正方形/長方形 34"/>
            <p:cNvSpPr/>
            <p:nvPr/>
          </p:nvSpPr>
          <p:spPr>
            <a:xfrm>
              <a:off x="520700" y="6653662"/>
              <a:ext cx="2905124" cy="36933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88986" y="6667159"/>
              <a:ext cx="2057400" cy="369332"/>
            </a:xfrm>
            <a:prstGeom prst="rect">
              <a:avLst/>
            </a:prstGeom>
            <a:noFill/>
          </p:spPr>
          <p:txBody>
            <a:bodyPr wrap="square" rtlCol="0">
              <a:spAutoFit/>
            </a:bodyPr>
            <a:lstStyle/>
            <a:p>
              <a:r>
                <a:rPr kumimoji="1" lang="ja-JP" altLang="en-US" b="1" dirty="0" smtClean="0">
                  <a:solidFill>
                    <a:schemeClr val="tx1">
                      <a:lumMod val="75000"/>
                      <a:lumOff val="25000"/>
                    </a:schemeClr>
                  </a:solidFill>
                </a:rPr>
                <a:t>ごみ</a:t>
              </a:r>
              <a:r>
                <a:rPr kumimoji="1" lang="ja-JP" altLang="en-US" b="1" dirty="0">
                  <a:solidFill>
                    <a:schemeClr val="tx1">
                      <a:lumMod val="75000"/>
                      <a:lumOff val="25000"/>
                    </a:schemeClr>
                  </a:solidFill>
                </a:rPr>
                <a:t>投入</a:t>
              </a:r>
            </a:p>
          </p:txBody>
        </p:sp>
      </p:grpSp>
      <p:grpSp>
        <p:nvGrpSpPr>
          <p:cNvPr id="42" name="グループ化 41"/>
          <p:cNvGrpSpPr/>
          <p:nvPr/>
        </p:nvGrpSpPr>
        <p:grpSpPr>
          <a:xfrm>
            <a:off x="680725" y="2430569"/>
            <a:ext cx="5373741" cy="433704"/>
            <a:chOff x="1157286" y="2513857"/>
            <a:chExt cx="4589967" cy="616472"/>
          </a:xfrm>
        </p:grpSpPr>
        <p:sp>
          <p:nvSpPr>
            <p:cNvPr id="39" name="角丸四角形 38"/>
            <p:cNvSpPr/>
            <p:nvPr/>
          </p:nvSpPr>
          <p:spPr>
            <a:xfrm>
              <a:off x="1157286" y="2571671"/>
              <a:ext cx="4506914" cy="558658"/>
            </a:xfrm>
            <a:prstGeom prst="roundRect">
              <a:avLst/>
            </a:prstGeom>
            <a:solidFill>
              <a:srgbClr val="F1F8EC"/>
            </a:solid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9" name="テキスト ボックス 18"/>
            <p:cNvSpPr txBox="1"/>
            <p:nvPr/>
          </p:nvSpPr>
          <p:spPr>
            <a:xfrm>
              <a:off x="1909683" y="2670409"/>
              <a:ext cx="3837570" cy="168967"/>
            </a:xfrm>
            <a:prstGeom prst="rect">
              <a:avLst/>
            </a:prstGeom>
            <a:noFill/>
          </p:spPr>
          <p:txBody>
            <a:bodyPr wrap="square" rtlCol="0">
              <a:spAutoFit/>
            </a:bodyPr>
            <a:lstStyle/>
            <a:p>
              <a:r>
                <a:rPr kumimoji="1" lang="ja-JP" altLang="en-US" sz="1100" dirty="0" smtClean="0">
                  <a:solidFill>
                    <a:schemeClr val="accent6">
                      <a:lumMod val="50000"/>
                    </a:schemeClr>
                  </a:solidFill>
                </a:rPr>
                <a:t>プラットフォーム内は退場車優先でお願いします。</a:t>
              </a:r>
              <a:endParaRPr kumimoji="1" lang="en-US" altLang="ja-JP" sz="1100" dirty="0" smtClean="0">
                <a:solidFill>
                  <a:schemeClr val="accent6">
                    <a:lumMod val="50000"/>
                  </a:schemeClr>
                </a:solidFill>
              </a:endParaRPr>
            </a:p>
            <a:p>
              <a:endParaRPr kumimoji="1" lang="ja-JP" altLang="en-US" sz="1100" dirty="0">
                <a:solidFill>
                  <a:schemeClr val="accent6">
                    <a:lumMod val="50000"/>
                  </a:schemeClr>
                </a:solidFill>
              </a:endParaRPr>
            </a:p>
          </p:txBody>
        </p:sp>
        <p:sp>
          <p:nvSpPr>
            <p:cNvPr id="20" name="テキスト ボックス 19"/>
            <p:cNvSpPr txBox="1"/>
            <p:nvPr/>
          </p:nvSpPr>
          <p:spPr>
            <a:xfrm>
              <a:off x="1210054" y="2513857"/>
              <a:ext cx="693820" cy="253452"/>
            </a:xfrm>
            <a:prstGeom prst="rect">
              <a:avLst/>
            </a:prstGeom>
            <a:noFill/>
          </p:spPr>
          <p:txBody>
            <a:bodyPr wrap="square" rtlCol="0" anchor="ctr" anchorCtr="0">
              <a:spAutoFit/>
            </a:bodyPr>
            <a:lstStyle/>
            <a:p>
              <a:endParaRPr kumimoji="1" lang="en-US" altLang="ja-JP" b="1" dirty="0" smtClean="0">
                <a:solidFill>
                  <a:schemeClr val="accent6">
                    <a:lumMod val="50000"/>
                  </a:schemeClr>
                </a:solidFill>
              </a:endParaRPr>
            </a:p>
            <a:p>
              <a:r>
                <a:rPr kumimoji="1" lang="en-US" altLang="ja-JP" b="1" dirty="0" smtClean="0">
                  <a:solidFill>
                    <a:schemeClr val="accent6">
                      <a:lumMod val="50000"/>
                    </a:schemeClr>
                  </a:solidFill>
                </a:rPr>
                <a:t>POINT</a:t>
              </a:r>
              <a:endParaRPr kumimoji="1" lang="ja-JP" altLang="en-US" b="1" dirty="0">
                <a:solidFill>
                  <a:schemeClr val="accent6">
                    <a:lumMod val="50000"/>
                  </a:schemeClr>
                </a:solidFill>
              </a:endParaRPr>
            </a:p>
          </p:txBody>
        </p:sp>
      </p:grpSp>
      <p:grpSp>
        <p:nvGrpSpPr>
          <p:cNvPr id="21" name="グループ化 20"/>
          <p:cNvGrpSpPr/>
          <p:nvPr/>
        </p:nvGrpSpPr>
        <p:grpSpPr>
          <a:xfrm>
            <a:off x="223651" y="421971"/>
            <a:ext cx="660400" cy="673854"/>
            <a:chOff x="139700" y="1460500"/>
            <a:chExt cx="660400" cy="673854"/>
          </a:xfrm>
        </p:grpSpPr>
        <p:sp>
          <p:nvSpPr>
            <p:cNvPr id="22" name="ひし形 21"/>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24" name="テキスト ボックス 23"/>
            <p:cNvSpPr txBox="1"/>
            <p:nvPr/>
          </p:nvSpPr>
          <p:spPr>
            <a:xfrm>
              <a:off x="261937" y="1710079"/>
              <a:ext cx="400050" cy="369332"/>
            </a:xfrm>
            <a:prstGeom prst="rect">
              <a:avLst/>
            </a:prstGeom>
            <a:noFill/>
          </p:spPr>
          <p:txBody>
            <a:bodyPr wrap="square" rtlCol="0">
              <a:spAutoFit/>
            </a:bodyPr>
            <a:lstStyle/>
            <a:p>
              <a:r>
                <a:rPr kumimoji="1" lang="ja-JP" altLang="en-US" b="1" dirty="0">
                  <a:solidFill>
                    <a:schemeClr val="bg1"/>
                  </a:solidFill>
                </a:rPr>
                <a:t>④</a:t>
              </a:r>
            </a:p>
          </p:txBody>
        </p:sp>
      </p:grpSp>
      <p:grpSp>
        <p:nvGrpSpPr>
          <p:cNvPr id="29" name="グループ化 28"/>
          <p:cNvGrpSpPr/>
          <p:nvPr/>
        </p:nvGrpSpPr>
        <p:grpSpPr>
          <a:xfrm>
            <a:off x="244287" y="6359332"/>
            <a:ext cx="660400" cy="673854"/>
            <a:chOff x="139700" y="1460500"/>
            <a:chExt cx="660400" cy="673854"/>
          </a:xfrm>
        </p:grpSpPr>
        <p:sp>
          <p:nvSpPr>
            <p:cNvPr id="30" name="ひし形 29"/>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32" name="テキスト ボックス 31"/>
            <p:cNvSpPr txBox="1"/>
            <p:nvPr/>
          </p:nvSpPr>
          <p:spPr>
            <a:xfrm>
              <a:off x="261937" y="1710079"/>
              <a:ext cx="400050" cy="369332"/>
            </a:xfrm>
            <a:prstGeom prst="rect">
              <a:avLst/>
            </a:prstGeom>
            <a:noFill/>
          </p:spPr>
          <p:txBody>
            <a:bodyPr wrap="square" rtlCol="0">
              <a:spAutoFit/>
            </a:bodyPr>
            <a:lstStyle/>
            <a:p>
              <a:r>
                <a:rPr kumimoji="1" lang="ja-JP" altLang="en-US" b="1" dirty="0">
                  <a:solidFill>
                    <a:schemeClr val="bg1"/>
                  </a:solidFill>
                </a:rPr>
                <a:t>⑥</a:t>
              </a:r>
            </a:p>
          </p:txBody>
        </p:sp>
      </p:grpSp>
      <p:sp>
        <p:nvSpPr>
          <p:cNvPr id="43" name="テキスト ボックス 42"/>
          <p:cNvSpPr txBox="1"/>
          <p:nvPr/>
        </p:nvSpPr>
        <p:spPr>
          <a:xfrm>
            <a:off x="3067048" y="9625568"/>
            <a:ext cx="276038" cy="307777"/>
          </a:xfrm>
          <a:prstGeom prst="rect">
            <a:avLst/>
          </a:prstGeom>
          <a:noFill/>
        </p:spPr>
        <p:txBody>
          <a:bodyPr wrap="none" rtlCol="0">
            <a:spAutoFit/>
          </a:bodyPr>
          <a:lstStyle/>
          <a:p>
            <a:r>
              <a:rPr kumimoji="1" lang="en-US" altLang="ja-JP" sz="1400" b="1" u="sng" dirty="0" smtClean="0">
                <a:solidFill>
                  <a:schemeClr val="accent6">
                    <a:lumMod val="50000"/>
                  </a:schemeClr>
                </a:solidFill>
              </a:rPr>
              <a:t>2</a:t>
            </a:r>
            <a:endParaRPr kumimoji="1" lang="ja-JP" altLang="en-US" sz="1400" b="1" u="sng" dirty="0">
              <a:solidFill>
                <a:schemeClr val="accent6">
                  <a:lumMod val="50000"/>
                </a:schemeClr>
              </a:solidFill>
            </a:endParaRPr>
          </a:p>
        </p:txBody>
      </p:sp>
      <p:grpSp>
        <p:nvGrpSpPr>
          <p:cNvPr id="53" name="グループ化 52"/>
          <p:cNvGrpSpPr/>
          <p:nvPr/>
        </p:nvGrpSpPr>
        <p:grpSpPr>
          <a:xfrm>
            <a:off x="559360" y="1036967"/>
            <a:ext cx="3156415" cy="1268043"/>
            <a:chOff x="491173" y="1125867"/>
            <a:chExt cx="2965976" cy="1268043"/>
          </a:xfrm>
        </p:grpSpPr>
        <p:sp>
          <p:nvSpPr>
            <p:cNvPr id="6" name="テキスト ボックス 5"/>
            <p:cNvSpPr txBox="1"/>
            <p:nvPr/>
          </p:nvSpPr>
          <p:spPr>
            <a:xfrm>
              <a:off x="552025" y="1125867"/>
              <a:ext cx="2905124" cy="1200329"/>
            </a:xfrm>
            <a:prstGeom prst="rect">
              <a:avLst/>
            </a:prstGeom>
            <a:noFill/>
          </p:spPr>
          <p:txBody>
            <a:bodyPr wrap="square" rtlCol="0">
              <a:spAutoFit/>
            </a:bodyPr>
            <a:lstStyle/>
            <a:p>
              <a:r>
                <a:rPr kumimoji="1" lang="ja-JP" altLang="en-US" sz="1200" dirty="0" smtClean="0">
                  <a:solidFill>
                    <a:schemeClr val="tx1">
                      <a:lumMod val="85000"/>
                      <a:lumOff val="15000"/>
                    </a:schemeClr>
                  </a:solidFill>
                </a:rPr>
                <a:t>プラットフォームの入口扉は自動で開閉します。扉の前で停車するとセンサーが反応し、扉が開きます。</a:t>
              </a:r>
              <a:endParaRPr kumimoji="1" lang="en-US" altLang="ja-JP" sz="1200" dirty="0" smtClean="0">
                <a:solidFill>
                  <a:schemeClr val="tx1">
                    <a:lumMod val="85000"/>
                    <a:lumOff val="15000"/>
                  </a:schemeClr>
                </a:solidFill>
              </a:endParaRPr>
            </a:p>
            <a:p>
              <a:r>
                <a:rPr kumimoji="1" lang="ja-JP" altLang="en-US" sz="1200" dirty="0" smtClean="0">
                  <a:solidFill>
                    <a:schemeClr val="tx1">
                      <a:lumMod val="85000"/>
                      <a:lumOff val="15000"/>
                    </a:schemeClr>
                  </a:solidFill>
                </a:rPr>
                <a:t>なお、入場後は扉が閉まりますので、途中で止まらず車が場内に完全に入るまで進んでください。</a:t>
              </a:r>
              <a:endParaRPr kumimoji="1" lang="ja-JP" altLang="en-US" sz="1200" dirty="0">
                <a:solidFill>
                  <a:schemeClr val="tx1">
                    <a:lumMod val="85000"/>
                    <a:lumOff val="15000"/>
                  </a:schemeClr>
                </a:solidFill>
              </a:endParaRPr>
            </a:p>
          </p:txBody>
        </p:sp>
        <p:cxnSp>
          <p:nvCxnSpPr>
            <p:cNvPr id="51" name="直線コネクタ 50"/>
            <p:cNvCxnSpPr/>
            <p:nvPr/>
          </p:nvCxnSpPr>
          <p:spPr>
            <a:xfrm>
              <a:off x="491173" y="1250950"/>
              <a:ext cx="1" cy="1139881"/>
            </a:xfrm>
            <a:prstGeom prst="line">
              <a:avLst/>
            </a:prstGeom>
            <a:ln>
              <a:gradFill>
                <a:gsLst>
                  <a:gs pos="0">
                    <a:schemeClr val="accent6">
                      <a:lumMod val="20000"/>
                      <a:lumOff val="80000"/>
                    </a:schemeClr>
                  </a:gs>
                  <a:gs pos="5000">
                    <a:schemeClr val="accent6">
                      <a:lumMod val="40000"/>
                      <a:lumOff val="6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flipV="1">
              <a:off x="498633" y="2390831"/>
              <a:ext cx="2795483" cy="3079"/>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a:off x="539152" y="3761156"/>
            <a:ext cx="3150300" cy="1459825"/>
            <a:chOff x="448472" y="4200864"/>
            <a:chExt cx="3003986" cy="1431535"/>
          </a:xfrm>
        </p:grpSpPr>
        <p:sp>
          <p:nvSpPr>
            <p:cNvPr id="12" name="テキスト ボックス 11"/>
            <p:cNvSpPr txBox="1"/>
            <p:nvPr/>
          </p:nvSpPr>
          <p:spPr>
            <a:xfrm>
              <a:off x="531458" y="4200864"/>
              <a:ext cx="2921000" cy="1398396"/>
            </a:xfrm>
            <a:prstGeom prst="rect">
              <a:avLst/>
            </a:prstGeom>
            <a:noFill/>
          </p:spPr>
          <p:txBody>
            <a:bodyPr wrap="square" rtlCol="0">
              <a:spAutoFit/>
            </a:bodyPr>
            <a:lstStyle/>
            <a:p>
              <a:pPr>
                <a:lnSpc>
                  <a:spcPts val="1300"/>
                </a:lnSpc>
              </a:pPr>
              <a:r>
                <a:rPr kumimoji="1" lang="ja-JP" altLang="en-US" sz="1200" dirty="0" smtClean="0">
                  <a:solidFill>
                    <a:schemeClr val="tx1">
                      <a:lumMod val="85000"/>
                      <a:lumOff val="15000"/>
                    </a:schemeClr>
                  </a:solidFill>
                </a:rPr>
                <a:t>入場後、使用する番号の</a:t>
              </a:r>
              <a:r>
                <a:rPr kumimoji="1" lang="ja-JP" altLang="en-US" sz="1200" dirty="0">
                  <a:solidFill>
                    <a:schemeClr val="tx1">
                      <a:lumMod val="85000"/>
                      <a:lumOff val="15000"/>
                    </a:schemeClr>
                  </a:solidFill>
                </a:rPr>
                <a:t>投入</a:t>
              </a:r>
              <a:r>
                <a:rPr kumimoji="1" lang="ja-JP" altLang="en-US" sz="1200" dirty="0" smtClean="0">
                  <a:solidFill>
                    <a:schemeClr val="tx1">
                      <a:lumMod val="85000"/>
                      <a:lumOff val="15000"/>
                    </a:schemeClr>
                  </a:solidFill>
                </a:rPr>
                <a:t>扉</a:t>
              </a:r>
              <a:r>
                <a:rPr kumimoji="1" lang="ja-JP" altLang="en-US" sz="1200" dirty="0">
                  <a:solidFill>
                    <a:schemeClr val="tx1">
                      <a:lumMod val="85000"/>
                      <a:lumOff val="15000"/>
                    </a:schemeClr>
                  </a:solidFill>
                </a:rPr>
                <a:t>へ</a:t>
              </a:r>
              <a:r>
                <a:rPr kumimoji="1" lang="ja-JP" altLang="en-US" sz="1200" dirty="0"/>
                <a:t>職員が案内</a:t>
              </a:r>
              <a:r>
                <a:rPr kumimoji="1" lang="ja-JP" altLang="en-US" sz="1200" dirty="0" smtClean="0"/>
                <a:t>しますので、職員の誘導に従ってください</a:t>
              </a:r>
              <a:r>
                <a:rPr kumimoji="1" lang="ja-JP" altLang="en-US" sz="1200" dirty="0" smtClean="0">
                  <a:solidFill>
                    <a:schemeClr val="tx1">
                      <a:lumMod val="85000"/>
                      <a:lumOff val="15000"/>
                    </a:schemeClr>
                  </a:solidFill>
                </a:rPr>
                <a:t>。</a:t>
              </a:r>
              <a:endParaRPr kumimoji="1" lang="en-US" altLang="ja-JP" sz="1200" dirty="0" smtClean="0">
                <a:solidFill>
                  <a:schemeClr val="tx1">
                    <a:lumMod val="85000"/>
                    <a:lumOff val="15000"/>
                  </a:schemeClr>
                </a:solidFill>
              </a:endParaRPr>
            </a:p>
            <a:p>
              <a:pPr>
                <a:lnSpc>
                  <a:spcPts val="1300"/>
                </a:lnSpc>
              </a:pPr>
              <a:r>
                <a:rPr kumimoji="1" lang="ja-JP" altLang="en-US" sz="1200" dirty="0" smtClean="0">
                  <a:solidFill>
                    <a:schemeClr val="tx1">
                      <a:lumMod val="85000"/>
                      <a:lumOff val="15000"/>
                    </a:schemeClr>
                  </a:solidFill>
                </a:rPr>
                <a:t>また、投入扉から</a:t>
              </a:r>
              <a:r>
                <a:rPr kumimoji="1" lang="ja-JP" altLang="en-US" sz="1200" b="1" u="wavyHeavy" dirty="0" smtClean="0">
                  <a:solidFill>
                    <a:schemeClr val="tx1">
                      <a:lumMod val="85000"/>
                      <a:lumOff val="15000"/>
                    </a:schemeClr>
                  </a:solidFill>
                  <a:uFill>
                    <a:solidFill>
                      <a:schemeClr val="bg1">
                        <a:lumMod val="50000"/>
                      </a:schemeClr>
                    </a:solidFill>
                  </a:uFill>
                </a:rPr>
                <a:t>２</a:t>
              </a:r>
              <a:r>
                <a:rPr kumimoji="1" lang="en-US" altLang="ja-JP" sz="1200" b="1" u="wavyHeavy" dirty="0" smtClean="0">
                  <a:solidFill>
                    <a:schemeClr val="tx1">
                      <a:lumMod val="85000"/>
                      <a:lumOff val="15000"/>
                    </a:schemeClr>
                  </a:solidFill>
                  <a:uFill>
                    <a:solidFill>
                      <a:schemeClr val="bg1">
                        <a:lumMod val="50000"/>
                      </a:schemeClr>
                    </a:solidFill>
                  </a:uFill>
                </a:rPr>
                <a:t>m</a:t>
              </a:r>
              <a:r>
                <a:rPr kumimoji="1" lang="ja-JP" altLang="en-US" sz="1200" b="1" u="wavyHeavy" dirty="0" smtClean="0">
                  <a:solidFill>
                    <a:schemeClr val="tx1">
                      <a:lumMod val="85000"/>
                      <a:lumOff val="15000"/>
                    </a:schemeClr>
                  </a:solidFill>
                  <a:uFill>
                    <a:solidFill>
                      <a:schemeClr val="bg1">
                        <a:lumMod val="50000"/>
                      </a:schemeClr>
                    </a:solidFill>
                  </a:uFill>
                </a:rPr>
                <a:t>以上距離を取って</a:t>
              </a:r>
              <a:endParaRPr kumimoji="1" lang="en-US" altLang="ja-JP" sz="1200" b="1" u="wavyHeavy" dirty="0" smtClean="0">
                <a:solidFill>
                  <a:schemeClr val="tx1">
                    <a:lumMod val="85000"/>
                    <a:lumOff val="15000"/>
                  </a:schemeClr>
                </a:solidFill>
                <a:uFill>
                  <a:solidFill>
                    <a:schemeClr val="bg1">
                      <a:lumMod val="50000"/>
                    </a:schemeClr>
                  </a:solidFill>
                </a:uFill>
              </a:endParaRPr>
            </a:p>
            <a:p>
              <a:pPr>
                <a:lnSpc>
                  <a:spcPts val="1300"/>
                </a:lnSpc>
              </a:pPr>
              <a:r>
                <a:rPr kumimoji="1" lang="ja-JP" altLang="en-US" sz="1200" dirty="0" smtClean="0">
                  <a:solidFill>
                    <a:schemeClr val="tx1">
                      <a:lumMod val="85000"/>
                      <a:lumOff val="15000"/>
                    </a:schemeClr>
                  </a:solidFill>
                </a:rPr>
                <a:t>安全な作業スペースを確保したうえ、バックで停車してください。</a:t>
              </a:r>
              <a:endParaRPr kumimoji="1" lang="en-US" altLang="ja-JP" sz="1200" dirty="0" smtClean="0">
                <a:solidFill>
                  <a:schemeClr val="tx1">
                    <a:lumMod val="85000"/>
                    <a:lumOff val="15000"/>
                  </a:schemeClr>
                </a:solidFill>
              </a:endParaRPr>
            </a:p>
            <a:p>
              <a:pPr>
                <a:lnSpc>
                  <a:spcPts val="1300"/>
                </a:lnSpc>
              </a:pPr>
              <a:r>
                <a:rPr kumimoji="1" lang="ja-JP" altLang="en-US" sz="1200" dirty="0" smtClean="0">
                  <a:solidFill>
                    <a:schemeClr val="tx1">
                      <a:lumMod val="85000"/>
                      <a:lumOff val="15000"/>
                    </a:schemeClr>
                  </a:solidFill>
                </a:rPr>
                <a:t>なお、停車後は必ずエンジンを切るようお願いします。</a:t>
              </a:r>
              <a:endParaRPr kumimoji="1" lang="en-US" altLang="ja-JP" sz="1200" dirty="0" smtClean="0">
                <a:solidFill>
                  <a:schemeClr val="tx1">
                    <a:lumMod val="85000"/>
                    <a:lumOff val="15000"/>
                  </a:schemeClr>
                </a:solidFill>
              </a:endParaRPr>
            </a:p>
          </p:txBody>
        </p:sp>
        <p:cxnSp>
          <p:nvCxnSpPr>
            <p:cNvPr id="57" name="直線コネクタ 56"/>
            <p:cNvCxnSpPr/>
            <p:nvPr/>
          </p:nvCxnSpPr>
          <p:spPr>
            <a:xfrm flipH="1">
              <a:off x="448472" y="4301121"/>
              <a:ext cx="6447" cy="1324669"/>
            </a:xfrm>
            <a:prstGeom prst="line">
              <a:avLst/>
            </a:prstGeom>
            <a:ln>
              <a:gradFill>
                <a:gsLst>
                  <a:gs pos="0">
                    <a:schemeClr val="accent6">
                      <a:lumMod val="20000"/>
                      <a:lumOff val="80000"/>
                    </a:schemeClr>
                  </a:gs>
                  <a:gs pos="5000">
                    <a:schemeClr val="accent6">
                      <a:lumMod val="40000"/>
                      <a:lumOff val="6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448472" y="5632399"/>
              <a:ext cx="2901985" cy="0"/>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55" name="グループ化 54"/>
          <p:cNvGrpSpPr/>
          <p:nvPr/>
        </p:nvGrpSpPr>
        <p:grpSpPr>
          <a:xfrm>
            <a:off x="572393" y="6976349"/>
            <a:ext cx="3018658" cy="1211492"/>
            <a:chOff x="417635" y="7345761"/>
            <a:chExt cx="3018658" cy="994255"/>
          </a:xfrm>
        </p:grpSpPr>
        <p:sp>
          <p:nvSpPr>
            <p:cNvPr id="9" name="テキスト ボックス 8"/>
            <p:cNvSpPr txBox="1"/>
            <p:nvPr/>
          </p:nvSpPr>
          <p:spPr>
            <a:xfrm>
              <a:off x="566093" y="7345761"/>
              <a:ext cx="2870200" cy="985094"/>
            </a:xfrm>
            <a:prstGeom prst="rect">
              <a:avLst/>
            </a:prstGeom>
            <a:noFill/>
          </p:spPr>
          <p:txBody>
            <a:bodyPr wrap="square" rtlCol="0">
              <a:spAutoFit/>
            </a:bodyPr>
            <a:lstStyle/>
            <a:p>
              <a:r>
                <a:rPr kumimoji="1" lang="ja-JP" altLang="en-US" sz="1200" dirty="0">
                  <a:solidFill>
                    <a:schemeClr val="tx1">
                      <a:lumMod val="85000"/>
                      <a:lumOff val="15000"/>
                    </a:schemeClr>
                  </a:solidFill>
                </a:rPr>
                <a:t>車両後部にごみを積み込まれている場合、周囲に注意</a:t>
              </a:r>
              <a:r>
                <a:rPr kumimoji="1" lang="ja-JP" altLang="en-US" sz="1200" dirty="0" smtClean="0">
                  <a:solidFill>
                    <a:schemeClr val="tx1">
                      <a:lumMod val="85000"/>
                      <a:lumOff val="15000"/>
                    </a:schemeClr>
                  </a:solidFill>
                </a:rPr>
                <a:t>しながら後部</a:t>
              </a:r>
              <a:r>
                <a:rPr kumimoji="1" lang="ja-JP" altLang="en-US" sz="1200" dirty="0">
                  <a:solidFill>
                    <a:schemeClr val="tx1">
                      <a:lumMod val="85000"/>
                      <a:lumOff val="15000"/>
                    </a:schemeClr>
                  </a:solidFill>
                </a:rPr>
                <a:t>に回り、トランク等を開ける前</a:t>
              </a:r>
              <a:r>
                <a:rPr kumimoji="1" lang="ja-JP" altLang="en-US" sz="1200" dirty="0" smtClean="0">
                  <a:solidFill>
                    <a:schemeClr val="tx1">
                      <a:lumMod val="85000"/>
                      <a:lumOff val="15000"/>
                    </a:schemeClr>
                  </a:solidFill>
                </a:rPr>
                <a:t>に</a:t>
              </a:r>
              <a:r>
                <a:rPr kumimoji="1" lang="ja-JP" altLang="en-US" sz="1200" b="1" dirty="0" smtClean="0">
                  <a:solidFill>
                    <a:schemeClr val="tx1">
                      <a:lumMod val="85000"/>
                      <a:lumOff val="15000"/>
                    </a:schemeClr>
                  </a:solidFill>
                </a:rPr>
                <a:t>必ず安全帯（墜落制止用器具）</a:t>
              </a:r>
              <a:r>
                <a:rPr kumimoji="1" lang="ja-JP" altLang="en-US" sz="1200" b="1" dirty="0">
                  <a:solidFill>
                    <a:schemeClr val="tx1">
                      <a:lumMod val="85000"/>
                      <a:lumOff val="15000"/>
                    </a:schemeClr>
                  </a:solidFill>
                </a:rPr>
                <a:t>を着用</a:t>
              </a:r>
              <a:r>
                <a:rPr kumimoji="1" lang="ja-JP" altLang="en-US" sz="1200" dirty="0">
                  <a:solidFill>
                    <a:schemeClr val="tx1">
                      <a:lumMod val="85000"/>
                      <a:lumOff val="15000"/>
                    </a:schemeClr>
                  </a:solidFill>
                </a:rPr>
                <a:t>してください。着用後</a:t>
              </a:r>
              <a:r>
                <a:rPr kumimoji="1" lang="ja-JP" altLang="en-US" sz="1200" dirty="0" smtClean="0">
                  <a:solidFill>
                    <a:schemeClr val="tx1">
                      <a:lumMod val="85000"/>
                      <a:lumOff val="15000"/>
                    </a:schemeClr>
                  </a:solidFill>
                </a:rPr>
                <a:t>、</a:t>
              </a:r>
              <a:r>
                <a:rPr kumimoji="1" lang="ja-JP" altLang="en-US" sz="1200" dirty="0">
                  <a:solidFill>
                    <a:schemeClr val="tx1">
                      <a:lumMod val="85000"/>
                      <a:lumOff val="15000"/>
                    </a:schemeClr>
                  </a:solidFill>
                </a:rPr>
                <a:t>投入</a:t>
              </a:r>
              <a:r>
                <a:rPr kumimoji="1" lang="ja-JP" altLang="en-US" sz="1200" dirty="0" smtClean="0">
                  <a:solidFill>
                    <a:schemeClr val="tx1">
                      <a:lumMod val="85000"/>
                      <a:lumOff val="15000"/>
                    </a:schemeClr>
                  </a:solidFill>
                </a:rPr>
                <a:t>口</a:t>
              </a:r>
              <a:r>
                <a:rPr kumimoji="1" lang="ja-JP" altLang="en-US" sz="1200" dirty="0">
                  <a:solidFill>
                    <a:schemeClr val="tx1">
                      <a:lumMod val="85000"/>
                      <a:lumOff val="15000"/>
                    </a:schemeClr>
                  </a:solidFill>
                </a:rPr>
                <a:t>へごみ</a:t>
              </a:r>
              <a:r>
                <a:rPr kumimoji="1" lang="ja-JP" altLang="en-US" sz="1200" dirty="0" smtClean="0">
                  <a:solidFill>
                    <a:schemeClr val="tx1">
                      <a:lumMod val="85000"/>
                      <a:lumOff val="15000"/>
                    </a:schemeClr>
                  </a:solidFill>
                </a:rPr>
                <a:t>を</a:t>
              </a:r>
              <a:r>
                <a:rPr kumimoji="1" lang="ja-JP" altLang="en-US" sz="1200" dirty="0">
                  <a:solidFill>
                    <a:schemeClr val="tx1">
                      <a:lumMod val="85000"/>
                      <a:lumOff val="15000"/>
                    </a:schemeClr>
                  </a:solidFill>
                </a:rPr>
                <a:t>投入</a:t>
              </a:r>
              <a:r>
                <a:rPr kumimoji="1" lang="ja-JP" altLang="en-US" sz="1200" dirty="0" smtClean="0">
                  <a:solidFill>
                    <a:schemeClr val="tx1">
                      <a:lumMod val="85000"/>
                      <a:lumOff val="15000"/>
                    </a:schemeClr>
                  </a:solidFill>
                </a:rPr>
                <a:t>して</a:t>
              </a:r>
              <a:r>
                <a:rPr kumimoji="1" lang="ja-JP" altLang="en-US" sz="1200" dirty="0">
                  <a:solidFill>
                    <a:schemeClr val="tx1">
                      <a:lumMod val="85000"/>
                      <a:lumOff val="15000"/>
                    </a:schemeClr>
                  </a:solidFill>
                </a:rPr>
                <a:t>いきます</a:t>
              </a:r>
              <a:r>
                <a:rPr kumimoji="1" lang="ja-JP" altLang="en-US" sz="1200" dirty="0" smtClean="0">
                  <a:solidFill>
                    <a:schemeClr val="tx1">
                      <a:lumMod val="85000"/>
                      <a:lumOff val="15000"/>
                    </a:schemeClr>
                  </a:solidFill>
                </a:rPr>
                <a:t>。</a:t>
              </a:r>
              <a:endParaRPr kumimoji="1" lang="ja-JP" altLang="en-US" sz="1200" dirty="0">
                <a:solidFill>
                  <a:schemeClr val="tx1">
                    <a:lumMod val="85000"/>
                    <a:lumOff val="15000"/>
                  </a:schemeClr>
                </a:solidFill>
              </a:endParaRPr>
            </a:p>
          </p:txBody>
        </p:sp>
        <p:cxnSp>
          <p:nvCxnSpPr>
            <p:cNvPr id="60" name="直線コネクタ 59"/>
            <p:cNvCxnSpPr/>
            <p:nvPr/>
          </p:nvCxnSpPr>
          <p:spPr>
            <a:xfrm>
              <a:off x="417635" y="7448769"/>
              <a:ext cx="0" cy="891247"/>
            </a:xfrm>
            <a:prstGeom prst="line">
              <a:avLst/>
            </a:prstGeom>
            <a:ln>
              <a:gradFill>
                <a:gsLst>
                  <a:gs pos="0">
                    <a:schemeClr val="accent6">
                      <a:lumMod val="20000"/>
                      <a:lumOff val="80000"/>
                    </a:schemeClr>
                  </a:gs>
                  <a:gs pos="5000">
                    <a:schemeClr val="accent6">
                      <a:lumMod val="40000"/>
                      <a:lumOff val="6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417635" y="8340016"/>
              <a:ext cx="2884455" cy="0"/>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44" name="図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135" y="552417"/>
            <a:ext cx="2215331" cy="1663421"/>
          </a:xfrm>
          <a:prstGeom prst="rect">
            <a:avLst/>
          </a:prstGeom>
          <a:ln>
            <a:solidFill>
              <a:schemeClr val="accent6">
                <a:lumMod val="50000"/>
              </a:schemeClr>
            </a:solidFill>
          </a:ln>
        </p:spPr>
      </p:pic>
      <p:grpSp>
        <p:nvGrpSpPr>
          <p:cNvPr id="25" name="グループ化 24"/>
          <p:cNvGrpSpPr/>
          <p:nvPr/>
        </p:nvGrpSpPr>
        <p:grpSpPr>
          <a:xfrm>
            <a:off x="205245" y="3110995"/>
            <a:ext cx="660400" cy="673854"/>
            <a:chOff x="139700" y="1460500"/>
            <a:chExt cx="660400" cy="673854"/>
          </a:xfrm>
        </p:grpSpPr>
        <p:sp>
          <p:nvSpPr>
            <p:cNvPr id="26" name="ひし形 25"/>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28" name="テキスト ボックス 27"/>
            <p:cNvSpPr txBox="1"/>
            <p:nvPr/>
          </p:nvSpPr>
          <p:spPr>
            <a:xfrm>
              <a:off x="261937" y="1710079"/>
              <a:ext cx="400050" cy="369332"/>
            </a:xfrm>
            <a:prstGeom prst="rect">
              <a:avLst/>
            </a:prstGeom>
            <a:noFill/>
          </p:spPr>
          <p:txBody>
            <a:bodyPr wrap="square" rtlCol="0">
              <a:spAutoFit/>
            </a:bodyPr>
            <a:lstStyle/>
            <a:p>
              <a:r>
                <a:rPr kumimoji="1" lang="ja-JP" altLang="en-US" b="1" dirty="0">
                  <a:solidFill>
                    <a:schemeClr val="bg1"/>
                  </a:solidFill>
                </a:rPr>
                <a:t>⑤</a:t>
              </a:r>
            </a:p>
          </p:txBody>
        </p:sp>
      </p:grpSp>
      <p:grpSp>
        <p:nvGrpSpPr>
          <p:cNvPr id="59" name="グループ化 58"/>
          <p:cNvGrpSpPr/>
          <p:nvPr/>
        </p:nvGrpSpPr>
        <p:grpSpPr>
          <a:xfrm>
            <a:off x="706125" y="8362492"/>
            <a:ext cx="5285388" cy="737362"/>
            <a:chOff x="1239209" y="8502818"/>
            <a:chExt cx="4457406" cy="354509"/>
          </a:xfrm>
        </p:grpSpPr>
        <p:sp>
          <p:nvSpPr>
            <p:cNvPr id="64" name="角丸四角形 63"/>
            <p:cNvSpPr/>
            <p:nvPr/>
          </p:nvSpPr>
          <p:spPr>
            <a:xfrm>
              <a:off x="1239209" y="8502818"/>
              <a:ext cx="4457406" cy="354509"/>
            </a:xfrm>
            <a:prstGeom prst="roundRect">
              <a:avLst/>
            </a:prstGeom>
            <a:solidFill>
              <a:srgbClr val="F1F8EC"/>
            </a:solid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70" name="テキスト ボックス 69"/>
            <p:cNvSpPr txBox="1"/>
            <p:nvPr/>
          </p:nvSpPr>
          <p:spPr>
            <a:xfrm>
              <a:off x="1242398" y="8574327"/>
              <a:ext cx="694105" cy="236102"/>
            </a:xfrm>
            <a:prstGeom prst="rect">
              <a:avLst/>
            </a:prstGeom>
            <a:noFill/>
          </p:spPr>
          <p:txBody>
            <a:bodyPr wrap="square" rtlCol="0">
              <a:spAutoFit/>
            </a:bodyPr>
            <a:lstStyle/>
            <a:p>
              <a:r>
                <a:rPr kumimoji="1" lang="en-US" altLang="ja-JP" b="1" dirty="0" smtClean="0">
                  <a:solidFill>
                    <a:schemeClr val="accent6">
                      <a:lumMod val="50000"/>
                    </a:schemeClr>
                  </a:solidFill>
                </a:rPr>
                <a:t>POINT</a:t>
              </a:r>
              <a:endParaRPr kumimoji="1" lang="ja-JP" altLang="en-US" b="1" dirty="0">
                <a:solidFill>
                  <a:schemeClr val="accent6">
                    <a:lumMod val="50000"/>
                  </a:schemeClr>
                </a:solidFill>
              </a:endParaRPr>
            </a:p>
          </p:txBody>
        </p:sp>
        <p:sp>
          <p:nvSpPr>
            <p:cNvPr id="72" name="テキスト ボックス 71"/>
            <p:cNvSpPr txBox="1"/>
            <p:nvPr/>
          </p:nvSpPr>
          <p:spPr>
            <a:xfrm>
              <a:off x="2021615" y="8571141"/>
              <a:ext cx="3606800" cy="275452"/>
            </a:xfrm>
            <a:prstGeom prst="rect">
              <a:avLst/>
            </a:prstGeom>
            <a:noFill/>
          </p:spPr>
          <p:txBody>
            <a:bodyPr wrap="square" rtlCol="0">
              <a:spAutoFit/>
            </a:bodyPr>
            <a:lstStyle/>
            <a:p>
              <a:r>
                <a:rPr kumimoji="1" lang="ja-JP" altLang="en-US" sz="1100" dirty="0" smtClean="0">
                  <a:solidFill>
                    <a:schemeClr val="accent6">
                      <a:lumMod val="50000"/>
                    </a:schemeClr>
                  </a:solidFill>
                </a:rPr>
                <a:t>ごみピットへの転落を防止するため、</a:t>
              </a:r>
              <a:r>
                <a:rPr kumimoji="1" lang="ja-JP" altLang="en-US" sz="1100" b="1" u="heavy" dirty="0" smtClean="0">
                  <a:solidFill>
                    <a:schemeClr val="accent6">
                      <a:lumMod val="50000"/>
                    </a:schemeClr>
                  </a:solidFill>
                </a:rPr>
                <a:t>安全帯は必ず作業前に着用</a:t>
              </a:r>
              <a:r>
                <a:rPr kumimoji="1" lang="ja-JP" altLang="en-US" sz="1100" dirty="0" smtClean="0">
                  <a:solidFill>
                    <a:schemeClr val="accent6">
                      <a:lumMod val="50000"/>
                    </a:schemeClr>
                  </a:solidFill>
                </a:rPr>
                <a:t>してください。</a:t>
              </a:r>
              <a:endParaRPr kumimoji="1" lang="ja-JP" altLang="en-US" sz="1100" b="1" dirty="0">
                <a:solidFill>
                  <a:srgbClr val="FF0000"/>
                </a:solidFill>
              </a:endParaRPr>
            </a:p>
          </p:txBody>
        </p:sp>
      </p:gr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715" y="3291284"/>
            <a:ext cx="2303995" cy="1727997"/>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1039" y="6393297"/>
            <a:ext cx="2340596" cy="1755447"/>
          </a:xfrm>
          <a:prstGeom prst="rect">
            <a:avLst/>
          </a:prstGeom>
        </p:spPr>
      </p:pic>
      <p:cxnSp>
        <p:nvCxnSpPr>
          <p:cNvPr id="63" name="直線矢印コネクタ 62"/>
          <p:cNvCxnSpPr/>
          <p:nvPr/>
        </p:nvCxnSpPr>
        <p:spPr>
          <a:xfrm>
            <a:off x="4562784" y="4105015"/>
            <a:ext cx="644398" cy="365385"/>
          </a:xfrm>
          <a:prstGeom prst="straightConnector1">
            <a:avLst/>
          </a:prstGeom>
          <a:ln w="38100">
            <a:solidFill>
              <a:srgbClr val="FF000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rot="1847373">
            <a:off x="4305144" y="4384099"/>
            <a:ext cx="849641" cy="276999"/>
          </a:xfrm>
          <a:prstGeom prst="rect">
            <a:avLst/>
          </a:prstGeom>
          <a:solidFill>
            <a:srgbClr val="FF0000"/>
          </a:solidFill>
          <a:ln>
            <a:noFill/>
          </a:ln>
        </p:spPr>
        <p:txBody>
          <a:bodyPr wrap="square" rtlCol="0">
            <a:spAutoFit/>
          </a:bodyPr>
          <a:lstStyle/>
          <a:p>
            <a:pPr algn="ctr"/>
            <a:r>
              <a:rPr kumimoji="1" lang="ja-JP" altLang="en-US" sz="1200" b="1" dirty="0" smtClean="0">
                <a:solidFill>
                  <a:schemeClr val="bg1"/>
                </a:solidFill>
              </a:rPr>
              <a:t>２</a:t>
            </a:r>
            <a:r>
              <a:rPr kumimoji="1" lang="en-US" altLang="ja-JP" sz="1200" b="1" dirty="0" smtClean="0">
                <a:solidFill>
                  <a:schemeClr val="bg1"/>
                </a:solidFill>
              </a:rPr>
              <a:t>m</a:t>
            </a:r>
            <a:r>
              <a:rPr kumimoji="1" lang="ja-JP" altLang="en-US" sz="1200" b="1" dirty="0" smtClean="0">
                <a:solidFill>
                  <a:schemeClr val="bg1"/>
                </a:solidFill>
              </a:rPr>
              <a:t>以上</a:t>
            </a:r>
            <a:endParaRPr kumimoji="1" lang="ja-JP" altLang="en-US" sz="1200" b="1" dirty="0">
              <a:solidFill>
                <a:schemeClr val="bg1"/>
              </a:solidFill>
            </a:endParaRPr>
          </a:p>
        </p:txBody>
      </p:sp>
      <p:sp>
        <p:nvSpPr>
          <p:cNvPr id="56" name="角丸四角形吹き出し 55"/>
          <p:cNvSpPr/>
          <p:nvPr/>
        </p:nvSpPr>
        <p:spPr>
          <a:xfrm>
            <a:off x="4067615" y="7670800"/>
            <a:ext cx="952653" cy="292100"/>
          </a:xfrm>
          <a:prstGeom prst="wedgeRoundRectCallout">
            <a:avLst>
              <a:gd name="adj1" fmla="val 59786"/>
              <a:gd name="adj2" fmla="val -201169"/>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安全帯着用</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p:txBody>
      </p:sp>
      <p:cxnSp>
        <p:nvCxnSpPr>
          <p:cNvPr id="7" name="直線コネクタ 6"/>
          <p:cNvCxnSpPr/>
          <p:nvPr/>
        </p:nvCxnSpPr>
        <p:spPr>
          <a:xfrm>
            <a:off x="5078688" y="7141418"/>
            <a:ext cx="256988" cy="6574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362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1"/>
            </a:gs>
            <a:gs pos="0">
              <a:srgbClr val="F1F8EC"/>
            </a:gs>
            <a:gs pos="70000">
              <a:schemeClr val="bg1"/>
            </a:gs>
            <a:gs pos="100000">
              <a:srgbClr val="F1F8EC"/>
            </a:gs>
          </a:gsLst>
          <a:path path="circle">
            <a:fillToRect l="100000" b="100000"/>
          </a:path>
          <a:tileRect t="-100000" r="-100000"/>
        </a:gradFill>
        <a:effectLst/>
      </p:bgPr>
    </p:bg>
    <p:spTree>
      <p:nvGrpSpPr>
        <p:cNvPr id="1" name=""/>
        <p:cNvGrpSpPr/>
        <p:nvPr/>
      </p:nvGrpSpPr>
      <p:grpSpPr>
        <a:xfrm>
          <a:off x="0" y="0"/>
          <a:ext cx="0" cy="0"/>
          <a:chOff x="0" y="0"/>
          <a:chExt cx="0" cy="0"/>
        </a:xfrm>
      </p:grpSpPr>
      <p:cxnSp>
        <p:nvCxnSpPr>
          <p:cNvPr id="36" name="直線コネクタ 3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603811" y="570576"/>
            <a:ext cx="2905124" cy="381681"/>
            <a:chOff x="536576" y="570576"/>
            <a:chExt cx="2905124" cy="381681"/>
          </a:xfrm>
        </p:grpSpPr>
        <p:sp>
          <p:nvSpPr>
            <p:cNvPr id="33" name="正方形/長方形 32"/>
            <p:cNvSpPr/>
            <p:nvPr/>
          </p:nvSpPr>
          <p:spPr>
            <a:xfrm>
              <a:off x="536576" y="570576"/>
              <a:ext cx="2905124" cy="36933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96925" y="582925"/>
              <a:ext cx="1898650" cy="369332"/>
            </a:xfrm>
            <a:prstGeom prst="rect">
              <a:avLst/>
            </a:prstGeom>
            <a:noFill/>
          </p:spPr>
          <p:txBody>
            <a:bodyPr wrap="square" rtlCol="0">
              <a:spAutoFit/>
            </a:bodyPr>
            <a:lstStyle/>
            <a:p>
              <a:r>
                <a:rPr kumimoji="1" lang="ja-JP" altLang="en-US" b="1" dirty="0" smtClean="0">
                  <a:solidFill>
                    <a:schemeClr val="tx1">
                      <a:lumMod val="75000"/>
                      <a:lumOff val="25000"/>
                    </a:schemeClr>
                  </a:solidFill>
                </a:rPr>
                <a:t>清掃・片付け</a:t>
              </a:r>
              <a:endParaRPr kumimoji="1" lang="ja-JP" altLang="en-US" b="1" dirty="0">
                <a:solidFill>
                  <a:schemeClr val="tx1">
                    <a:lumMod val="75000"/>
                    <a:lumOff val="25000"/>
                  </a:schemeClr>
                </a:solidFill>
              </a:endParaRPr>
            </a:p>
          </p:txBody>
        </p:sp>
      </p:grpSp>
      <p:grpSp>
        <p:nvGrpSpPr>
          <p:cNvPr id="13" name="グループ化 12"/>
          <p:cNvGrpSpPr/>
          <p:nvPr/>
        </p:nvGrpSpPr>
        <p:grpSpPr>
          <a:xfrm>
            <a:off x="541897" y="3045550"/>
            <a:ext cx="2967037" cy="404924"/>
            <a:chOff x="536576" y="3283577"/>
            <a:chExt cx="2771353" cy="267753"/>
          </a:xfrm>
        </p:grpSpPr>
        <p:sp>
          <p:nvSpPr>
            <p:cNvPr id="34" name="正方形/長方形 33"/>
            <p:cNvSpPr/>
            <p:nvPr/>
          </p:nvSpPr>
          <p:spPr>
            <a:xfrm>
              <a:off x="536576" y="3283577"/>
              <a:ext cx="2771353" cy="253489"/>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73091" y="3320680"/>
              <a:ext cx="2442730" cy="230650"/>
            </a:xfrm>
            <a:prstGeom prst="rect">
              <a:avLst/>
            </a:prstGeom>
            <a:noFill/>
          </p:spPr>
          <p:txBody>
            <a:bodyPr wrap="square" rtlCol="0">
              <a:spAutoFit/>
            </a:bodyPr>
            <a:lstStyle/>
            <a:p>
              <a:pPr>
                <a:lnSpc>
                  <a:spcPts val="2000"/>
                </a:lnSpc>
              </a:pPr>
              <a:r>
                <a:rPr kumimoji="1" lang="ja-JP" altLang="en-US" b="1" dirty="0" smtClean="0">
                  <a:solidFill>
                    <a:schemeClr val="tx1">
                      <a:lumMod val="75000"/>
                      <a:lumOff val="25000"/>
                    </a:schemeClr>
                  </a:solidFill>
                </a:rPr>
                <a:t>プラットフォーム退場</a:t>
              </a:r>
              <a:endParaRPr kumimoji="1" lang="ja-JP" altLang="en-US" b="1" dirty="0">
                <a:solidFill>
                  <a:schemeClr val="tx1">
                    <a:lumMod val="75000"/>
                    <a:lumOff val="25000"/>
                  </a:schemeClr>
                </a:solidFill>
              </a:endParaRPr>
            </a:p>
          </p:txBody>
        </p:sp>
      </p:grpSp>
      <p:grpSp>
        <p:nvGrpSpPr>
          <p:cNvPr id="14" name="グループ化 13"/>
          <p:cNvGrpSpPr/>
          <p:nvPr/>
        </p:nvGrpSpPr>
        <p:grpSpPr>
          <a:xfrm>
            <a:off x="588296" y="5026116"/>
            <a:ext cx="2905124" cy="388716"/>
            <a:chOff x="536576" y="5320693"/>
            <a:chExt cx="2905124" cy="388716"/>
          </a:xfrm>
        </p:grpSpPr>
        <p:sp>
          <p:nvSpPr>
            <p:cNvPr id="35" name="正方形/長方形 34"/>
            <p:cNvSpPr/>
            <p:nvPr/>
          </p:nvSpPr>
          <p:spPr>
            <a:xfrm>
              <a:off x="536576" y="5320693"/>
              <a:ext cx="2905124" cy="36933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12800" y="5340077"/>
              <a:ext cx="2628900" cy="369332"/>
            </a:xfrm>
            <a:prstGeom prst="rect">
              <a:avLst/>
            </a:prstGeom>
            <a:noFill/>
          </p:spPr>
          <p:txBody>
            <a:bodyPr wrap="square" rtlCol="0">
              <a:spAutoFit/>
            </a:bodyPr>
            <a:lstStyle/>
            <a:p>
              <a:r>
                <a:rPr kumimoji="1" lang="ja-JP" altLang="en-US" b="1" dirty="0" smtClean="0">
                  <a:solidFill>
                    <a:schemeClr val="tx1">
                      <a:lumMod val="75000"/>
                      <a:lumOff val="25000"/>
                    </a:schemeClr>
                  </a:solidFill>
                </a:rPr>
                <a:t>計量（退場時）</a:t>
              </a:r>
              <a:endParaRPr kumimoji="1" lang="ja-JP" altLang="en-US" b="1" dirty="0">
                <a:solidFill>
                  <a:schemeClr val="tx1">
                    <a:lumMod val="75000"/>
                    <a:lumOff val="25000"/>
                  </a:schemeClr>
                </a:solidFill>
              </a:endParaRPr>
            </a:p>
          </p:txBody>
        </p:sp>
      </p:grpSp>
      <p:grpSp>
        <p:nvGrpSpPr>
          <p:cNvPr id="10" name="グループ化 9"/>
          <p:cNvGrpSpPr/>
          <p:nvPr/>
        </p:nvGrpSpPr>
        <p:grpSpPr>
          <a:xfrm>
            <a:off x="708944" y="7630625"/>
            <a:ext cx="5274997" cy="1157849"/>
            <a:chOff x="1155700" y="7195636"/>
            <a:chExt cx="4347955" cy="1093882"/>
          </a:xfrm>
        </p:grpSpPr>
        <p:sp>
          <p:nvSpPr>
            <p:cNvPr id="40" name="角丸四角形 39"/>
            <p:cNvSpPr/>
            <p:nvPr/>
          </p:nvSpPr>
          <p:spPr>
            <a:xfrm>
              <a:off x="1155700" y="7195636"/>
              <a:ext cx="4347955" cy="952652"/>
            </a:xfrm>
            <a:prstGeom prst="roundRect">
              <a:avLst/>
            </a:prstGeom>
            <a:solidFill>
              <a:srgbClr val="F1F8EC"/>
            </a:solid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7" name="テキスト ボックス 16"/>
            <p:cNvSpPr txBox="1"/>
            <p:nvPr/>
          </p:nvSpPr>
          <p:spPr>
            <a:xfrm>
              <a:off x="1220551" y="7333443"/>
              <a:ext cx="876300" cy="369332"/>
            </a:xfrm>
            <a:prstGeom prst="rect">
              <a:avLst/>
            </a:prstGeom>
            <a:noFill/>
          </p:spPr>
          <p:txBody>
            <a:bodyPr wrap="square" rtlCol="0">
              <a:spAutoFit/>
            </a:bodyPr>
            <a:lstStyle/>
            <a:p>
              <a:r>
                <a:rPr kumimoji="1" lang="en-US" altLang="ja-JP" b="1" dirty="0" smtClean="0">
                  <a:solidFill>
                    <a:schemeClr val="accent6">
                      <a:lumMod val="50000"/>
                    </a:schemeClr>
                  </a:solidFill>
                </a:rPr>
                <a:t>POINT</a:t>
              </a:r>
              <a:endParaRPr kumimoji="1" lang="ja-JP" altLang="en-US" b="1" dirty="0">
                <a:solidFill>
                  <a:schemeClr val="accent6">
                    <a:lumMod val="50000"/>
                  </a:schemeClr>
                </a:solidFill>
              </a:endParaRPr>
            </a:p>
          </p:txBody>
        </p:sp>
        <p:sp>
          <p:nvSpPr>
            <p:cNvPr id="18" name="テキスト ボックス 17"/>
            <p:cNvSpPr txBox="1"/>
            <p:nvPr/>
          </p:nvSpPr>
          <p:spPr>
            <a:xfrm>
              <a:off x="1898525" y="7242735"/>
              <a:ext cx="3498196" cy="1046783"/>
            </a:xfrm>
            <a:prstGeom prst="rect">
              <a:avLst/>
            </a:prstGeom>
            <a:noFill/>
          </p:spPr>
          <p:txBody>
            <a:bodyPr wrap="square" rtlCol="0">
              <a:spAutoFit/>
            </a:bodyPr>
            <a:lstStyle/>
            <a:p>
              <a:r>
                <a:rPr kumimoji="1" lang="ja-JP" altLang="en-US" sz="1100" dirty="0" smtClean="0">
                  <a:solidFill>
                    <a:schemeClr val="accent6">
                      <a:lumMod val="50000"/>
                    </a:schemeClr>
                  </a:solidFill>
                </a:rPr>
                <a:t>受付職員の指示に従い、入場時と同じ条件で計量開始するように</a:t>
              </a:r>
              <a:endParaRPr kumimoji="1" lang="en-US" altLang="ja-JP" sz="1100" dirty="0" smtClean="0">
                <a:solidFill>
                  <a:schemeClr val="accent6">
                    <a:lumMod val="50000"/>
                  </a:schemeClr>
                </a:solidFill>
              </a:endParaRPr>
            </a:p>
            <a:p>
              <a:r>
                <a:rPr kumimoji="1" lang="ja-JP" altLang="en-US" sz="1100" dirty="0" smtClean="0">
                  <a:solidFill>
                    <a:schemeClr val="accent6">
                      <a:lumMod val="50000"/>
                    </a:schemeClr>
                  </a:solidFill>
                </a:rPr>
                <a:t>してください。また、全てのタイヤがはみ出すことなく計量器に</a:t>
              </a:r>
              <a:endParaRPr kumimoji="1" lang="en-US" altLang="ja-JP" sz="1100" dirty="0" smtClean="0">
                <a:solidFill>
                  <a:schemeClr val="accent6">
                    <a:lumMod val="50000"/>
                  </a:schemeClr>
                </a:solidFill>
              </a:endParaRPr>
            </a:p>
            <a:p>
              <a:r>
                <a:rPr kumimoji="1" lang="ja-JP" altLang="en-US" sz="1100" dirty="0" smtClean="0">
                  <a:solidFill>
                    <a:schemeClr val="accent6">
                      <a:lumMod val="50000"/>
                    </a:schemeClr>
                  </a:solidFill>
                </a:rPr>
                <a:t>載っていることをお確かめください。</a:t>
              </a:r>
              <a:endParaRPr kumimoji="1" lang="en-US" altLang="ja-JP" sz="1100" dirty="0" smtClean="0">
                <a:solidFill>
                  <a:schemeClr val="accent6">
                    <a:lumMod val="50000"/>
                  </a:schemeClr>
                </a:solidFill>
              </a:endParaRPr>
            </a:p>
            <a:p>
              <a:r>
                <a:rPr kumimoji="1" lang="ja-JP" altLang="en-US" sz="1100" dirty="0">
                  <a:solidFill>
                    <a:schemeClr val="accent6">
                      <a:lumMod val="50000"/>
                    </a:schemeClr>
                  </a:solidFill>
                </a:rPr>
                <a:t>入場</a:t>
              </a:r>
              <a:r>
                <a:rPr kumimoji="1" lang="ja-JP" altLang="en-US" sz="1100" dirty="0" smtClean="0">
                  <a:solidFill>
                    <a:schemeClr val="accent6">
                      <a:lumMod val="50000"/>
                    </a:schemeClr>
                  </a:solidFill>
                </a:rPr>
                <a:t>時との退場時の重量差が精算の対象となるごみの重量になります。</a:t>
              </a:r>
              <a:endParaRPr kumimoji="1" lang="en-US" altLang="ja-JP" sz="1100" dirty="0" smtClean="0">
                <a:solidFill>
                  <a:schemeClr val="accent6">
                    <a:lumMod val="50000"/>
                  </a:schemeClr>
                </a:solidFill>
              </a:endParaRPr>
            </a:p>
            <a:p>
              <a:endParaRPr kumimoji="1" lang="en-US" altLang="ja-JP" sz="1100" dirty="0" smtClean="0">
                <a:solidFill>
                  <a:schemeClr val="accent6">
                    <a:lumMod val="50000"/>
                  </a:schemeClr>
                </a:solidFill>
              </a:endParaRPr>
            </a:p>
          </p:txBody>
        </p:sp>
      </p:grpSp>
      <p:grpSp>
        <p:nvGrpSpPr>
          <p:cNvPr id="7" name="グループ化 6"/>
          <p:cNvGrpSpPr/>
          <p:nvPr/>
        </p:nvGrpSpPr>
        <p:grpSpPr>
          <a:xfrm>
            <a:off x="708943" y="2374540"/>
            <a:ext cx="5274997" cy="393915"/>
            <a:chOff x="1155700" y="2385730"/>
            <a:chExt cx="4514056" cy="525370"/>
          </a:xfrm>
        </p:grpSpPr>
        <p:sp>
          <p:nvSpPr>
            <p:cNvPr id="39" name="角丸四角形 38"/>
            <p:cNvSpPr/>
            <p:nvPr/>
          </p:nvSpPr>
          <p:spPr>
            <a:xfrm>
              <a:off x="1155700" y="2407045"/>
              <a:ext cx="4514056" cy="475423"/>
            </a:xfrm>
            <a:prstGeom prst="roundRect">
              <a:avLst/>
            </a:prstGeom>
            <a:solidFill>
              <a:srgbClr val="F1F8EC"/>
            </a:solid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19" name="テキスト ボックス 18"/>
            <p:cNvSpPr txBox="1"/>
            <p:nvPr/>
          </p:nvSpPr>
          <p:spPr>
            <a:xfrm>
              <a:off x="1951936" y="2480213"/>
              <a:ext cx="3606800" cy="430887"/>
            </a:xfrm>
            <a:prstGeom prst="rect">
              <a:avLst/>
            </a:prstGeom>
            <a:noFill/>
          </p:spPr>
          <p:txBody>
            <a:bodyPr wrap="square" rtlCol="0">
              <a:spAutoFit/>
            </a:bodyPr>
            <a:lstStyle/>
            <a:p>
              <a:r>
                <a:rPr kumimoji="1" lang="ja-JP" altLang="en-US" sz="1100" dirty="0" smtClean="0">
                  <a:solidFill>
                    <a:schemeClr val="accent6">
                      <a:lumMod val="50000"/>
                    </a:schemeClr>
                  </a:solidFill>
                </a:rPr>
                <a:t>用具の破損等ありましたらその場で職員にお申し出ください。</a:t>
              </a:r>
              <a:endParaRPr kumimoji="1" lang="ja-JP" altLang="en-US" sz="1100" dirty="0">
                <a:solidFill>
                  <a:schemeClr val="accent6">
                    <a:lumMod val="50000"/>
                  </a:schemeClr>
                </a:solidFill>
              </a:endParaRPr>
            </a:p>
          </p:txBody>
        </p:sp>
        <p:sp>
          <p:nvSpPr>
            <p:cNvPr id="20" name="テキスト ボックス 19"/>
            <p:cNvSpPr txBox="1"/>
            <p:nvPr/>
          </p:nvSpPr>
          <p:spPr>
            <a:xfrm>
              <a:off x="1203744" y="2385730"/>
              <a:ext cx="876300" cy="369332"/>
            </a:xfrm>
            <a:prstGeom prst="rect">
              <a:avLst/>
            </a:prstGeom>
            <a:noFill/>
          </p:spPr>
          <p:txBody>
            <a:bodyPr wrap="square" rtlCol="0">
              <a:spAutoFit/>
            </a:bodyPr>
            <a:lstStyle/>
            <a:p>
              <a:r>
                <a:rPr kumimoji="1" lang="en-US" altLang="ja-JP" b="1" dirty="0" smtClean="0">
                  <a:solidFill>
                    <a:schemeClr val="accent6">
                      <a:lumMod val="50000"/>
                    </a:schemeClr>
                  </a:solidFill>
                </a:rPr>
                <a:t>POINT</a:t>
              </a:r>
              <a:endParaRPr kumimoji="1" lang="ja-JP" altLang="en-US" b="1" dirty="0">
                <a:solidFill>
                  <a:schemeClr val="accent6">
                    <a:lumMod val="50000"/>
                  </a:schemeClr>
                </a:solidFill>
              </a:endParaRPr>
            </a:p>
          </p:txBody>
        </p:sp>
      </p:grpSp>
      <p:grpSp>
        <p:nvGrpSpPr>
          <p:cNvPr id="21" name="グループ化 20"/>
          <p:cNvGrpSpPr/>
          <p:nvPr/>
        </p:nvGrpSpPr>
        <p:grpSpPr>
          <a:xfrm>
            <a:off x="219635" y="408464"/>
            <a:ext cx="660400" cy="673854"/>
            <a:chOff x="139700" y="1460500"/>
            <a:chExt cx="660400" cy="673854"/>
          </a:xfrm>
        </p:grpSpPr>
        <p:sp>
          <p:nvSpPr>
            <p:cNvPr id="22" name="ひし形 21"/>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24" name="テキスト ボックス 23"/>
            <p:cNvSpPr txBox="1"/>
            <p:nvPr/>
          </p:nvSpPr>
          <p:spPr>
            <a:xfrm>
              <a:off x="261937" y="1710079"/>
              <a:ext cx="400050" cy="369332"/>
            </a:xfrm>
            <a:prstGeom prst="rect">
              <a:avLst/>
            </a:prstGeom>
            <a:noFill/>
          </p:spPr>
          <p:txBody>
            <a:bodyPr wrap="square" rtlCol="0">
              <a:spAutoFit/>
            </a:bodyPr>
            <a:lstStyle/>
            <a:p>
              <a:r>
                <a:rPr kumimoji="1" lang="ja-JP" altLang="en-US" b="1" dirty="0" smtClean="0">
                  <a:solidFill>
                    <a:schemeClr val="bg1"/>
                  </a:solidFill>
                </a:rPr>
                <a:t>⑦</a:t>
              </a:r>
              <a:endParaRPr kumimoji="1" lang="ja-JP" altLang="en-US" b="1" dirty="0">
                <a:solidFill>
                  <a:schemeClr val="bg1"/>
                </a:solidFill>
              </a:endParaRPr>
            </a:p>
          </p:txBody>
        </p:sp>
      </p:grpSp>
      <p:grpSp>
        <p:nvGrpSpPr>
          <p:cNvPr id="25" name="グループ化 24"/>
          <p:cNvGrpSpPr/>
          <p:nvPr/>
        </p:nvGrpSpPr>
        <p:grpSpPr>
          <a:xfrm>
            <a:off x="206149" y="2910378"/>
            <a:ext cx="660400" cy="673854"/>
            <a:chOff x="139700" y="1460500"/>
            <a:chExt cx="660400" cy="673854"/>
          </a:xfrm>
        </p:grpSpPr>
        <p:sp>
          <p:nvSpPr>
            <p:cNvPr id="26" name="ひし形 25"/>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28" name="テキスト ボックス 27"/>
            <p:cNvSpPr txBox="1"/>
            <p:nvPr/>
          </p:nvSpPr>
          <p:spPr>
            <a:xfrm>
              <a:off x="261937" y="1710079"/>
              <a:ext cx="400050" cy="369332"/>
            </a:xfrm>
            <a:prstGeom prst="rect">
              <a:avLst/>
            </a:prstGeom>
            <a:noFill/>
          </p:spPr>
          <p:txBody>
            <a:bodyPr wrap="square" rtlCol="0">
              <a:spAutoFit/>
            </a:bodyPr>
            <a:lstStyle/>
            <a:p>
              <a:r>
                <a:rPr kumimoji="1" lang="ja-JP" altLang="en-US" b="1" dirty="0" smtClean="0">
                  <a:solidFill>
                    <a:schemeClr val="bg1"/>
                  </a:solidFill>
                </a:rPr>
                <a:t>⑧</a:t>
              </a:r>
              <a:endParaRPr kumimoji="1" lang="ja-JP" altLang="en-US" b="1" dirty="0">
                <a:solidFill>
                  <a:schemeClr val="bg1"/>
                </a:solidFill>
              </a:endParaRPr>
            </a:p>
          </p:txBody>
        </p:sp>
      </p:grpSp>
      <p:sp>
        <p:nvSpPr>
          <p:cNvPr id="41" name="テキスト ボックス 40"/>
          <p:cNvSpPr txBox="1"/>
          <p:nvPr/>
        </p:nvSpPr>
        <p:spPr>
          <a:xfrm>
            <a:off x="3067048" y="9625568"/>
            <a:ext cx="276038" cy="307777"/>
          </a:xfrm>
          <a:prstGeom prst="rect">
            <a:avLst/>
          </a:prstGeom>
          <a:noFill/>
        </p:spPr>
        <p:txBody>
          <a:bodyPr wrap="none" rtlCol="0">
            <a:spAutoFit/>
          </a:bodyPr>
          <a:lstStyle/>
          <a:p>
            <a:r>
              <a:rPr kumimoji="1" lang="en-US" altLang="ja-JP" sz="1400" b="1" u="sng" dirty="0" smtClean="0">
                <a:solidFill>
                  <a:schemeClr val="accent6">
                    <a:lumMod val="50000"/>
                  </a:schemeClr>
                </a:solidFill>
              </a:rPr>
              <a:t>3</a:t>
            </a:r>
            <a:endParaRPr kumimoji="1" lang="ja-JP" altLang="en-US" sz="1400" b="1" u="sng" dirty="0">
              <a:solidFill>
                <a:schemeClr val="accent6">
                  <a:lumMod val="50000"/>
                </a:schemeClr>
              </a:solidFill>
            </a:endParaRPr>
          </a:p>
        </p:txBody>
      </p:sp>
      <p:grpSp>
        <p:nvGrpSpPr>
          <p:cNvPr id="16" name="グループ化 15"/>
          <p:cNvGrpSpPr/>
          <p:nvPr/>
        </p:nvGrpSpPr>
        <p:grpSpPr>
          <a:xfrm>
            <a:off x="549835" y="1049971"/>
            <a:ext cx="2825750" cy="1059570"/>
            <a:chOff x="482600" y="1049971"/>
            <a:chExt cx="2825750" cy="1059570"/>
          </a:xfrm>
        </p:grpSpPr>
        <p:sp>
          <p:nvSpPr>
            <p:cNvPr id="6" name="テキスト ボックス 5"/>
            <p:cNvSpPr txBox="1"/>
            <p:nvPr/>
          </p:nvSpPr>
          <p:spPr>
            <a:xfrm>
              <a:off x="536040" y="1049971"/>
              <a:ext cx="2717800" cy="1015663"/>
            </a:xfrm>
            <a:prstGeom prst="rect">
              <a:avLst/>
            </a:prstGeom>
            <a:noFill/>
          </p:spPr>
          <p:txBody>
            <a:bodyPr wrap="square" rtlCol="0">
              <a:spAutoFit/>
            </a:bodyPr>
            <a:lstStyle/>
            <a:p>
              <a:r>
                <a:rPr kumimoji="1" lang="ja-JP" altLang="en-US" sz="1200" dirty="0" smtClean="0">
                  <a:solidFill>
                    <a:schemeClr val="tx1">
                      <a:lumMod val="85000"/>
                      <a:lumOff val="15000"/>
                    </a:schemeClr>
                  </a:solidFill>
                </a:rPr>
                <a:t>ごみの投入終了後、備え付けの掃除用具で</a:t>
              </a:r>
              <a:r>
                <a:rPr kumimoji="1" lang="ja-JP" altLang="en-US" sz="1200" b="1" dirty="0" smtClean="0"/>
                <a:t>床に散らばったごみ等の</a:t>
              </a:r>
              <a:r>
                <a:rPr kumimoji="1" lang="ja-JP" altLang="en-US" sz="1200" dirty="0" smtClean="0">
                  <a:solidFill>
                    <a:schemeClr val="tx1">
                      <a:lumMod val="85000"/>
                      <a:lumOff val="15000"/>
                    </a:schemeClr>
                  </a:solidFill>
                </a:rPr>
                <a:t>清掃を行ってください。</a:t>
              </a:r>
              <a:endParaRPr kumimoji="1" lang="en-US" altLang="ja-JP" sz="1200" dirty="0" smtClean="0">
                <a:solidFill>
                  <a:schemeClr val="tx1">
                    <a:lumMod val="85000"/>
                    <a:lumOff val="15000"/>
                  </a:schemeClr>
                </a:solidFill>
              </a:endParaRPr>
            </a:p>
            <a:p>
              <a:r>
                <a:rPr kumimoji="1" lang="ja-JP" altLang="en-US" sz="1200" dirty="0" smtClean="0">
                  <a:solidFill>
                    <a:schemeClr val="tx1">
                      <a:lumMod val="85000"/>
                      <a:lumOff val="15000"/>
                    </a:schemeClr>
                  </a:solidFill>
                </a:rPr>
                <a:t>終了後は、用具や安全帯を所定の位置に戻してください。</a:t>
              </a:r>
              <a:endParaRPr kumimoji="1" lang="ja-JP" altLang="en-US" sz="1200" dirty="0">
                <a:solidFill>
                  <a:schemeClr val="tx1">
                    <a:lumMod val="85000"/>
                    <a:lumOff val="15000"/>
                  </a:schemeClr>
                </a:solidFill>
              </a:endParaRPr>
            </a:p>
          </p:txBody>
        </p:sp>
        <p:cxnSp>
          <p:nvCxnSpPr>
            <p:cNvPr id="42" name="直線コネクタ 41"/>
            <p:cNvCxnSpPr/>
            <p:nvPr/>
          </p:nvCxnSpPr>
          <p:spPr>
            <a:xfrm>
              <a:off x="482600" y="1162050"/>
              <a:ext cx="0" cy="947491"/>
            </a:xfrm>
            <a:prstGeom prst="line">
              <a:avLst/>
            </a:prstGeom>
            <a:ln>
              <a:gradFill>
                <a:gsLst>
                  <a:gs pos="5000">
                    <a:schemeClr val="accent6">
                      <a:lumMod val="40000"/>
                      <a:lumOff val="60000"/>
                    </a:schemeClr>
                  </a:gs>
                  <a:gs pos="0">
                    <a:schemeClr val="accent6">
                      <a:lumMod val="20000"/>
                      <a:lumOff val="8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482600" y="2109541"/>
              <a:ext cx="2825750" cy="0"/>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45" name="グループ化 44"/>
          <p:cNvGrpSpPr/>
          <p:nvPr/>
        </p:nvGrpSpPr>
        <p:grpSpPr>
          <a:xfrm>
            <a:off x="543485" y="3638682"/>
            <a:ext cx="3000376" cy="857747"/>
            <a:chOff x="457200" y="3857834"/>
            <a:chExt cx="3000376" cy="857747"/>
          </a:xfrm>
        </p:grpSpPr>
        <p:sp>
          <p:nvSpPr>
            <p:cNvPr id="12" name="テキスト ボックス 11"/>
            <p:cNvSpPr txBox="1"/>
            <p:nvPr/>
          </p:nvSpPr>
          <p:spPr>
            <a:xfrm>
              <a:off x="536576" y="3857834"/>
              <a:ext cx="2921000" cy="830997"/>
            </a:xfrm>
            <a:prstGeom prst="rect">
              <a:avLst/>
            </a:prstGeom>
            <a:noFill/>
          </p:spPr>
          <p:txBody>
            <a:bodyPr wrap="square" rtlCol="0">
              <a:spAutoFit/>
            </a:bodyPr>
            <a:lstStyle/>
            <a:p>
              <a:r>
                <a:rPr kumimoji="1" lang="ja-JP" altLang="en-US" sz="1200" dirty="0" smtClean="0">
                  <a:solidFill>
                    <a:schemeClr val="tx1">
                      <a:lumMod val="85000"/>
                      <a:lumOff val="15000"/>
                    </a:schemeClr>
                  </a:solidFill>
                </a:rPr>
                <a:t>片付け終了後、周囲の</a:t>
              </a:r>
              <a:r>
                <a:rPr kumimoji="1" lang="ja-JP" altLang="en-US" sz="1200" dirty="0">
                  <a:solidFill>
                    <a:schemeClr val="tx1">
                      <a:lumMod val="85000"/>
                      <a:lumOff val="15000"/>
                    </a:schemeClr>
                  </a:solidFill>
                </a:rPr>
                <a:t>車両</a:t>
              </a:r>
              <a:r>
                <a:rPr kumimoji="1" lang="ja-JP" altLang="en-US" sz="1200" dirty="0" smtClean="0">
                  <a:solidFill>
                    <a:schemeClr val="tx1">
                      <a:lumMod val="85000"/>
                      <a:lumOff val="15000"/>
                    </a:schemeClr>
                  </a:solidFill>
                </a:rPr>
                <a:t>に注意して出口扉まで進んでください。</a:t>
              </a:r>
              <a:endParaRPr kumimoji="1" lang="en-US" altLang="ja-JP" sz="1200" dirty="0" smtClean="0">
                <a:solidFill>
                  <a:schemeClr val="tx1">
                    <a:lumMod val="85000"/>
                    <a:lumOff val="15000"/>
                  </a:schemeClr>
                </a:solidFill>
              </a:endParaRPr>
            </a:p>
            <a:p>
              <a:r>
                <a:rPr kumimoji="1" lang="ja-JP" altLang="en-US" sz="1200" dirty="0" smtClean="0">
                  <a:solidFill>
                    <a:schemeClr val="tx1">
                      <a:lumMod val="85000"/>
                      <a:lumOff val="15000"/>
                    </a:schemeClr>
                  </a:solidFill>
                </a:rPr>
                <a:t>入口と同じく扉前まで近づくと自動で開きます。</a:t>
              </a:r>
              <a:endParaRPr kumimoji="1" lang="en-US" altLang="ja-JP" sz="1200" dirty="0" smtClean="0">
                <a:solidFill>
                  <a:schemeClr val="tx1">
                    <a:lumMod val="85000"/>
                    <a:lumOff val="15000"/>
                  </a:schemeClr>
                </a:solidFill>
              </a:endParaRPr>
            </a:p>
          </p:txBody>
        </p:sp>
        <p:cxnSp>
          <p:nvCxnSpPr>
            <p:cNvPr id="44" name="直線コネクタ 43"/>
            <p:cNvCxnSpPr/>
            <p:nvPr/>
          </p:nvCxnSpPr>
          <p:spPr>
            <a:xfrm>
              <a:off x="457200" y="3884584"/>
              <a:ext cx="0" cy="830997"/>
            </a:xfrm>
            <a:prstGeom prst="line">
              <a:avLst/>
            </a:prstGeom>
            <a:ln>
              <a:gradFill>
                <a:gsLst>
                  <a:gs pos="5000">
                    <a:schemeClr val="accent6">
                      <a:lumMod val="40000"/>
                      <a:lumOff val="60000"/>
                    </a:schemeClr>
                  </a:gs>
                  <a:gs pos="0">
                    <a:schemeClr val="accent6">
                      <a:lumMod val="20000"/>
                      <a:lumOff val="8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457200" y="4715581"/>
              <a:ext cx="2825750" cy="0"/>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538723" y="5505856"/>
            <a:ext cx="3151909" cy="1933862"/>
            <a:chOff x="511198" y="5963864"/>
            <a:chExt cx="3151909" cy="642994"/>
          </a:xfrm>
        </p:grpSpPr>
        <p:sp>
          <p:nvSpPr>
            <p:cNvPr id="9" name="テキスト ボックス 8"/>
            <p:cNvSpPr txBox="1"/>
            <p:nvPr/>
          </p:nvSpPr>
          <p:spPr>
            <a:xfrm>
              <a:off x="562720" y="5963864"/>
              <a:ext cx="3100387" cy="642994"/>
            </a:xfrm>
            <a:prstGeom prst="rect">
              <a:avLst/>
            </a:prstGeom>
            <a:noFill/>
          </p:spPr>
          <p:txBody>
            <a:bodyPr wrap="square" rtlCol="0">
              <a:spAutoFit/>
            </a:bodyPr>
            <a:lstStyle/>
            <a:p>
              <a:pPr>
                <a:lnSpc>
                  <a:spcPts val="1400"/>
                </a:lnSpc>
              </a:pPr>
              <a:r>
                <a:rPr kumimoji="1" lang="ja-JP" altLang="en-US" sz="1200" dirty="0" smtClean="0">
                  <a:solidFill>
                    <a:schemeClr val="tx1">
                      <a:lumMod val="85000"/>
                      <a:lumOff val="15000"/>
                    </a:schemeClr>
                  </a:solidFill>
                </a:rPr>
                <a:t>退場</a:t>
              </a:r>
              <a:r>
                <a:rPr kumimoji="1" lang="ja-JP" altLang="en-US" sz="1200" dirty="0">
                  <a:solidFill>
                    <a:schemeClr val="tx1">
                      <a:lumMod val="85000"/>
                      <a:lumOff val="15000"/>
                    </a:schemeClr>
                  </a:solidFill>
                </a:rPr>
                <a:t>時</a:t>
              </a:r>
              <a:r>
                <a:rPr kumimoji="1" lang="ja-JP" altLang="en-US" sz="1200" dirty="0" smtClean="0">
                  <a:solidFill>
                    <a:schemeClr val="tx1">
                      <a:lumMod val="85000"/>
                      <a:lumOff val="15000"/>
                    </a:schemeClr>
                  </a:solidFill>
                </a:rPr>
                <a:t>に再度</a:t>
              </a:r>
              <a:r>
                <a:rPr kumimoji="1" lang="ja-JP" altLang="en-US" sz="1200" dirty="0">
                  <a:solidFill>
                    <a:schemeClr val="tx1">
                      <a:lumMod val="85000"/>
                      <a:lumOff val="15000"/>
                    </a:schemeClr>
                  </a:solidFill>
                </a:rPr>
                <a:t>重さを量ります。</a:t>
              </a:r>
            </a:p>
            <a:p>
              <a:pPr>
                <a:lnSpc>
                  <a:spcPts val="1400"/>
                </a:lnSpc>
              </a:pPr>
              <a:r>
                <a:rPr kumimoji="1" lang="ja-JP" altLang="en-US" sz="1200" dirty="0" smtClean="0">
                  <a:solidFill>
                    <a:schemeClr val="tx1">
                      <a:lumMod val="85000"/>
                      <a:lumOff val="15000"/>
                    </a:schemeClr>
                  </a:solidFill>
                </a:rPr>
                <a:t>ゲート</a:t>
              </a:r>
              <a:r>
                <a:rPr kumimoji="1" lang="ja-JP" altLang="en-US" sz="1200" dirty="0">
                  <a:solidFill>
                    <a:schemeClr val="tx1">
                      <a:lumMod val="85000"/>
                      <a:lumOff val="15000"/>
                    </a:schemeClr>
                  </a:solidFill>
                </a:rPr>
                <a:t>が開いてから進み</a:t>
              </a:r>
              <a:r>
                <a:rPr kumimoji="1" lang="ja-JP" altLang="en-US" sz="1200" dirty="0" smtClean="0">
                  <a:solidFill>
                    <a:schemeClr val="tx1">
                      <a:lumMod val="85000"/>
                      <a:lumOff val="15000"/>
                    </a:schemeClr>
                  </a:solidFill>
                </a:rPr>
                <a:t>、計量器</a:t>
              </a:r>
              <a:r>
                <a:rPr kumimoji="1" lang="ja-JP" altLang="en-US" sz="1200" dirty="0">
                  <a:solidFill>
                    <a:schemeClr val="tx1">
                      <a:lumMod val="85000"/>
                      <a:lumOff val="15000"/>
                    </a:schemeClr>
                  </a:solidFill>
                </a:rPr>
                <a:t>に車両を載せて</a:t>
              </a:r>
              <a:r>
                <a:rPr kumimoji="1" lang="ja-JP" altLang="en-US" sz="1200" dirty="0" smtClean="0">
                  <a:solidFill>
                    <a:schemeClr val="tx1">
                      <a:lumMod val="85000"/>
                      <a:lumOff val="15000"/>
                    </a:schemeClr>
                  </a:solidFill>
                </a:rPr>
                <a:t>ください。</a:t>
              </a:r>
              <a:endParaRPr kumimoji="1" lang="en-US" altLang="ja-JP" sz="1200" dirty="0" smtClean="0">
                <a:solidFill>
                  <a:schemeClr val="tx1">
                    <a:lumMod val="85000"/>
                    <a:lumOff val="15000"/>
                  </a:schemeClr>
                </a:solidFill>
              </a:endParaRPr>
            </a:p>
            <a:p>
              <a:pPr>
                <a:lnSpc>
                  <a:spcPts val="500"/>
                </a:lnSpc>
              </a:pPr>
              <a:endParaRPr kumimoji="1" lang="ja-JP" altLang="en-US" sz="1200" dirty="0">
                <a:solidFill>
                  <a:schemeClr val="tx1">
                    <a:lumMod val="85000"/>
                    <a:lumOff val="15000"/>
                  </a:schemeClr>
                </a:solidFill>
              </a:endParaRPr>
            </a:p>
            <a:p>
              <a:pPr>
                <a:lnSpc>
                  <a:spcPts val="1400"/>
                </a:lnSpc>
              </a:pPr>
              <a:r>
                <a:rPr kumimoji="1" lang="en-US" altLang="ja-JP" sz="1200" dirty="0" smtClean="0">
                  <a:solidFill>
                    <a:schemeClr val="tx1">
                      <a:lumMod val="85000"/>
                      <a:lumOff val="15000"/>
                    </a:schemeClr>
                  </a:solidFill>
                </a:rPr>
                <a:t>※</a:t>
              </a:r>
              <a:r>
                <a:rPr kumimoji="1" lang="ja-JP" altLang="en-US" sz="1200" dirty="0" smtClean="0">
                  <a:solidFill>
                    <a:schemeClr val="tx1">
                      <a:lumMod val="85000"/>
                      <a:lumOff val="15000"/>
                    </a:schemeClr>
                  </a:solidFill>
                </a:rPr>
                <a:t>これ以降は、料金精算機の有無により</a:t>
              </a:r>
              <a:endParaRPr kumimoji="1" lang="en-US" altLang="ja-JP" sz="1200" dirty="0" smtClean="0">
                <a:solidFill>
                  <a:schemeClr val="tx1">
                    <a:lumMod val="85000"/>
                    <a:lumOff val="15000"/>
                  </a:schemeClr>
                </a:solidFill>
              </a:endParaRPr>
            </a:p>
            <a:p>
              <a:pPr>
                <a:lnSpc>
                  <a:spcPts val="1400"/>
                </a:lnSpc>
              </a:pPr>
              <a:r>
                <a:rPr kumimoji="1" lang="ja-JP" altLang="en-US" sz="1200" dirty="0">
                  <a:solidFill>
                    <a:schemeClr val="tx1">
                      <a:lumMod val="85000"/>
                      <a:lumOff val="15000"/>
                    </a:schemeClr>
                  </a:solidFill>
                </a:rPr>
                <a:t>　</a:t>
              </a:r>
              <a:r>
                <a:rPr kumimoji="1" lang="ja-JP" altLang="en-US" sz="1200" dirty="0" smtClean="0">
                  <a:solidFill>
                    <a:schemeClr val="tx1">
                      <a:lumMod val="85000"/>
                      <a:lumOff val="15000"/>
                    </a:schemeClr>
                  </a:solidFill>
                </a:rPr>
                <a:t>精算の方法が異なります。</a:t>
              </a:r>
              <a:endParaRPr kumimoji="1" lang="en-US" altLang="ja-JP" sz="1200" dirty="0" smtClean="0">
                <a:solidFill>
                  <a:schemeClr val="tx1">
                    <a:lumMod val="85000"/>
                    <a:lumOff val="15000"/>
                  </a:schemeClr>
                </a:solidFill>
              </a:endParaRPr>
            </a:p>
            <a:p>
              <a:pPr>
                <a:lnSpc>
                  <a:spcPts val="700"/>
                </a:lnSpc>
              </a:pPr>
              <a:endParaRPr kumimoji="1" lang="en-US" altLang="ja-JP" sz="1200" dirty="0">
                <a:solidFill>
                  <a:schemeClr val="tx1">
                    <a:lumMod val="85000"/>
                    <a:lumOff val="15000"/>
                  </a:schemeClr>
                </a:solidFill>
              </a:endParaRPr>
            </a:p>
            <a:p>
              <a:r>
                <a:rPr kumimoji="1" lang="ja-JP" altLang="en-US" sz="1200" dirty="0" smtClean="0">
                  <a:solidFill>
                    <a:schemeClr val="tx1">
                      <a:lumMod val="85000"/>
                      <a:lumOff val="15000"/>
                    </a:schemeClr>
                  </a:solidFill>
                </a:rPr>
                <a:t>　　精算機あり：臨海工場、東部工場</a:t>
              </a:r>
              <a:endParaRPr kumimoji="1" lang="en-US" altLang="ja-JP" sz="1200" dirty="0" smtClean="0">
                <a:solidFill>
                  <a:schemeClr val="tx1">
                    <a:lumMod val="85000"/>
                    <a:lumOff val="15000"/>
                  </a:schemeClr>
                </a:solidFill>
              </a:endParaRPr>
            </a:p>
            <a:p>
              <a:r>
                <a:rPr kumimoji="1" lang="ja-JP" altLang="en-US" sz="1200" dirty="0">
                  <a:solidFill>
                    <a:schemeClr val="tx1">
                      <a:lumMod val="85000"/>
                      <a:lumOff val="15000"/>
                    </a:schemeClr>
                  </a:solidFill>
                </a:rPr>
                <a:t>　</a:t>
              </a:r>
              <a:r>
                <a:rPr kumimoji="1" lang="ja-JP" altLang="en-US" sz="1200" dirty="0" smtClean="0">
                  <a:solidFill>
                    <a:schemeClr val="tx1">
                      <a:lumMod val="85000"/>
                      <a:lumOff val="15000"/>
                    </a:schemeClr>
                  </a:solidFill>
                </a:rPr>
                <a:t>　　　　⇒</a:t>
              </a:r>
              <a:r>
                <a:rPr kumimoji="1" lang="en-US" altLang="ja-JP" sz="1200" dirty="0" smtClean="0">
                  <a:solidFill>
                    <a:schemeClr val="tx1">
                      <a:lumMod val="85000"/>
                      <a:lumOff val="15000"/>
                    </a:schemeClr>
                  </a:solidFill>
                </a:rPr>
                <a:t>STEP</a:t>
              </a:r>
              <a:r>
                <a:rPr kumimoji="1" lang="ja-JP" altLang="en-US" sz="1200" dirty="0" smtClean="0">
                  <a:solidFill>
                    <a:schemeClr val="tx1">
                      <a:lumMod val="85000"/>
                      <a:lumOff val="15000"/>
                    </a:schemeClr>
                  </a:solidFill>
                </a:rPr>
                <a:t>⑩</a:t>
              </a:r>
              <a:r>
                <a:rPr kumimoji="1" lang="en-US" altLang="ja-JP" sz="1200" dirty="0" smtClean="0">
                  <a:solidFill>
                    <a:schemeClr val="tx1">
                      <a:lumMod val="85000"/>
                      <a:lumOff val="15000"/>
                    </a:schemeClr>
                  </a:solidFill>
                </a:rPr>
                <a:t>-1</a:t>
              </a:r>
              <a:r>
                <a:rPr kumimoji="1" lang="ja-JP" altLang="en-US" sz="1200" dirty="0" smtClean="0">
                  <a:solidFill>
                    <a:schemeClr val="tx1">
                      <a:lumMod val="85000"/>
                      <a:lumOff val="15000"/>
                    </a:schemeClr>
                  </a:solidFill>
                </a:rPr>
                <a:t>へ</a:t>
              </a:r>
              <a:endParaRPr kumimoji="1" lang="en-US" altLang="ja-JP" sz="1200" dirty="0" smtClean="0">
                <a:solidFill>
                  <a:schemeClr val="tx1">
                    <a:lumMod val="85000"/>
                    <a:lumOff val="15000"/>
                  </a:schemeClr>
                </a:solidFill>
              </a:endParaRPr>
            </a:p>
            <a:p>
              <a:pPr>
                <a:lnSpc>
                  <a:spcPts val="400"/>
                </a:lnSpc>
              </a:pPr>
              <a:endParaRPr kumimoji="1" lang="en-US" altLang="ja-JP" sz="1200" dirty="0" smtClean="0">
                <a:solidFill>
                  <a:schemeClr val="tx1">
                    <a:lumMod val="85000"/>
                    <a:lumOff val="15000"/>
                  </a:schemeClr>
                </a:solidFill>
              </a:endParaRPr>
            </a:p>
            <a:p>
              <a:r>
                <a:rPr kumimoji="1" lang="ja-JP" altLang="en-US" sz="1200" dirty="0">
                  <a:solidFill>
                    <a:schemeClr val="tx1">
                      <a:lumMod val="85000"/>
                      <a:lumOff val="15000"/>
                    </a:schemeClr>
                  </a:solidFill>
                </a:rPr>
                <a:t>　</a:t>
              </a:r>
              <a:r>
                <a:rPr kumimoji="1" lang="ja-JP" altLang="en-US" sz="1200" dirty="0" smtClean="0">
                  <a:solidFill>
                    <a:schemeClr val="tx1">
                      <a:lumMod val="85000"/>
                      <a:lumOff val="15000"/>
                    </a:schemeClr>
                  </a:solidFill>
                </a:rPr>
                <a:t>　精算機なし：西部工場</a:t>
              </a:r>
              <a:endParaRPr kumimoji="1" lang="en-US" altLang="ja-JP" sz="1200" dirty="0" smtClean="0">
                <a:solidFill>
                  <a:schemeClr val="tx1">
                    <a:lumMod val="85000"/>
                    <a:lumOff val="15000"/>
                  </a:schemeClr>
                </a:solidFill>
              </a:endParaRPr>
            </a:p>
            <a:p>
              <a:r>
                <a:rPr kumimoji="1" lang="ja-JP" altLang="en-US" sz="1200" dirty="0">
                  <a:solidFill>
                    <a:schemeClr val="tx1">
                      <a:lumMod val="85000"/>
                      <a:lumOff val="15000"/>
                    </a:schemeClr>
                  </a:solidFill>
                </a:rPr>
                <a:t>　</a:t>
              </a:r>
              <a:r>
                <a:rPr kumimoji="1" lang="ja-JP" altLang="en-US" sz="1200" dirty="0" smtClean="0">
                  <a:solidFill>
                    <a:schemeClr val="tx1">
                      <a:lumMod val="85000"/>
                      <a:lumOff val="15000"/>
                    </a:schemeClr>
                  </a:solidFill>
                </a:rPr>
                <a:t>　　　　⇒</a:t>
              </a:r>
              <a:r>
                <a:rPr kumimoji="1" lang="en-US" altLang="ja-JP" sz="1200" dirty="0" smtClean="0">
                  <a:solidFill>
                    <a:schemeClr val="tx1">
                      <a:lumMod val="85000"/>
                      <a:lumOff val="15000"/>
                    </a:schemeClr>
                  </a:solidFill>
                </a:rPr>
                <a:t>STEP</a:t>
              </a:r>
              <a:r>
                <a:rPr kumimoji="1" lang="ja-JP" altLang="en-US" sz="1200" dirty="0" smtClean="0">
                  <a:solidFill>
                    <a:schemeClr val="tx1">
                      <a:lumMod val="85000"/>
                      <a:lumOff val="15000"/>
                    </a:schemeClr>
                  </a:solidFill>
                </a:rPr>
                <a:t>⑩</a:t>
              </a:r>
              <a:r>
                <a:rPr kumimoji="1" lang="en-US" altLang="ja-JP" sz="1200" dirty="0" smtClean="0">
                  <a:solidFill>
                    <a:schemeClr val="tx1">
                      <a:lumMod val="85000"/>
                      <a:lumOff val="15000"/>
                    </a:schemeClr>
                  </a:solidFill>
                </a:rPr>
                <a:t>-2</a:t>
              </a:r>
              <a:r>
                <a:rPr kumimoji="1" lang="ja-JP" altLang="en-US" sz="1200" dirty="0" smtClean="0">
                  <a:solidFill>
                    <a:schemeClr val="tx1">
                      <a:lumMod val="85000"/>
                      <a:lumOff val="15000"/>
                    </a:schemeClr>
                  </a:solidFill>
                </a:rPr>
                <a:t>へ</a:t>
              </a:r>
              <a:endParaRPr kumimoji="1" lang="ja-JP" altLang="en-US" sz="1200" dirty="0">
                <a:solidFill>
                  <a:schemeClr val="tx1">
                    <a:lumMod val="85000"/>
                    <a:lumOff val="15000"/>
                  </a:schemeClr>
                </a:solidFill>
              </a:endParaRPr>
            </a:p>
          </p:txBody>
        </p:sp>
        <p:cxnSp>
          <p:nvCxnSpPr>
            <p:cNvPr id="46" name="直線コネクタ 45"/>
            <p:cNvCxnSpPr/>
            <p:nvPr/>
          </p:nvCxnSpPr>
          <p:spPr>
            <a:xfrm>
              <a:off x="511198" y="6008064"/>
              <a:ext cx="11112" cy="594339"/>
            </a:xfrm>
            <a:prstGeom prst="line">
              <a:avLst/>
            </a:prstGeom>
            <a:ln>
              <a:gradFill>
                <a:gsLst>
                  <a:gs pos="5000">
                    <a:schemeClr val="accent6">
                      <a:lumMod val="40000"/>
                      <a:lumOff val="60000"/>
                    </a:schemeClr>
                  </a:gs>
                  <a:gs pos="0">
                    <a:schemeClr val="accent6">
                      <a:lumMod val="20000"/>
                      <a:lumOff val="8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flipV="1">
              <a:off x="525485" y="6602403"/>
              <a:ext cx="2982913" cy="1856"/>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685" y="3033517"/>
            <a:ext cx="2211864" cy="1658898"/>
          </a:xfrm>
          <a:prstGeom prst="rect">
            <a:avLst/>
          </a:prstGeom>
          <a:ln>
            <a:solidFill>
              <a:schemeClr val="accent6">
                <a:lumMod val="50000"/>
              </a:schemeClr>
            </a:solidFill>
          </a:ln>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524" y="5069731"/>
            <a:ext cx="2199025" cy="1648791"/>
          </a:xfrm>
          <a:prstGeom prst="rect">
            <a:avLst/>
          </a:prstGeom>
          <a:ln>
            <a:solidFill>
              <a:schemeClr val="accent6">
                <a:lumMod val="50000"/>
              </a:schemeClr>
            </a:solidFill>
          </a:ln>
        </p:spPr>
      </p:pic>
      <p:grpSp>
        <p:nvGrpSpPr>
          <p:cNvPr id="29" name="グループ化 28"/>
          <p:cNvGrpSpPr/>
          <p:nvPr/>
        </p:nvGrpSpPr>
        <p:grpSpPr>
          <a:xfrm>
            <a:off x="206149" y="4893239"/>
            <a:ext cx="660400" cy="673854"/>
            <a:chOff x="139700" y="1460500"/>
            <a:chExt cx="660400" cy="673854"/>
          </a:xfrm>
        </p:grpSpPr>
        <p:sp>
          <p:nvSpPr>
            <p:cNvPr id="30" name="ひし形 29"/>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32" name="テキスト ボックス 31"/>
            <p:cNvSpPr txBox="1"/>
            <p:nvPr/>
          </p:nvSpPr>
          <p:spPr>
            <a:xfrm>
              <a:off x="261937" y="1710079"/>
              <a:ext cx="400050" cy="369332"/>
            </a:xfrm>
            <a:prstGeom prst="rect">
              <a:avLst/>
            </a:prstGeom>
            <a:noFill/>
          </p:spPr>
          <p:txBody>
            <a:bodyPr wrap="square" rtlCol="0">
              <a:spAutoFit/>
            </a:bodyPr>
            <a:lstStyle/>
            <a:p>
              <a:r>
                <a:rPr kumimoji="1" lang="ja-JP" altLang="en-US" b="1" dirty="0" smtClean="0">
                  <a:solidFill>
                    <a:schemeClr val="bg1"/>
                  </a:solidFill>
                </a:rPr>
                <a:t>⑨</a:t>
              </a:r>
              <a:endParaRPr kumimoji="1" lang="ja-JP" altLang="en-US" b="1" dirty="0">
                <a:solidFill>
                  <a:schemeClr val="bg1"/>
                </a:solidFill>
              </a:endParaRPr>
            </a:p>
          </p:txBody>
        </p:sp>
      </p:grpSp>
      <p:pic>
        <p:nvPicPr>
          <p:cNvPr id="2" name="図 1"/>
          <p:cNvPicPr>
            <a:picLocks noChangeAspect="1"/>
          </p:cNvPicPr>
          <p:nvPr/>
        </p:nvPicPr>
        <p:blipFill>
          <a:blip r:embed="rId5"/>
          <a:stretch>
            <a:fillRect/>
          </a:stretch>
        </p:blipFill>
        <p:spPr>
          <a:xfrm>
            <a:off x="3801037" y="581325"/>
            <a:ext cx="2235512" cy="1673441"/>
          </a:xfrm>
          <a:prstGeom prst="rect">
            <a:avLst/>
          </a:prstGeom>
        </p:spPr>
      </p:pic>
    </p:spTree>
    <p:extLst>
      <p:ext uri="{BB962C8B-B14F-4D97-AF65-F5344CB8AC3E}">
        <p14:creationId xmlns:p14="http://schemas.microsoft.com/office/powerpoint/2010/main" val="3058238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bg1"/>
            </a:gs>
            <a:gs pos="0">
              <a:srgbClr val="F1F8EC"/>
            </a:gs>
            <a:gs pos="70000">
              <a:schemeClr val="bg1"/>
            </a:gs>
            <a:gs pos="100000">
              <a:srgbClr val="F1F8EC"/>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1362" r="6465" b="5103"/>
          <a:stretch/>
        </p:blipFill>
        <p:spPr>
          <a:xfrm>
            <a:off x="4057032" y="2772151"/>
            <a:ext cx="2196000" cy="1647000"/>
          </a:xfrm>
          <a:prstGeom prst="rect">
            <a:avLst/>
          </a:prstGeom>
          <a:ln>
            <a:solidFill>
              <a:schemeClr val="tx1"/>
            </a:solidFill>
          </a:ln>
        </p:spPr>
      </p:pic>
      <p:cxnSp>
        <p:nvCxnSpPr>
          <p:cNvPr id="60" name="直線コネクタ 59"/>
          <p:cNvCxnSpPr/>
          <p:nvPr/>
        </p:nvCxnSpPr>
        <p:spPr>
          <a:xfrm>
            <a:off x="201705"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577687" y="5841795"/>
            <a:ext cx="2905124" cy="389747"/>
            <a:chOff x="533400" y="3606279"/>
            <a:chExt cx="2905124" cy="389747"/>
          </a:xfrm>
        </p:grpSpPr>
        <p:sp>
          <p:nvSpPr>
            <p:cNvPr id="23" name="正方形/長方形 22"/>
            <p:cNvSpPr/>
            <p:nvPr/>
          </p:nvSpPr>
          <p:spPr>
            <a:xfrm>
              <a:off x="533400" y="3606279"/>
              <a:ext cx="2905124" cy="36933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12800" y="3626694"/>
              <a:ext cx="1676400" cy="369332"/>
            </a:xfrm>
            <a:prstGeom prst="rect">
              <a:avLst/>
            </a:prstGeom>
            <a:noFill/>
          </p:spPr>
          <p:txBody>
            <a:bodyPr wrap="square" rtlCol="0">
              <a:spAutoFit/>
            </a:bodyPr>
            <a:lstStyle/>
            <a:p>
              <a:r>
                <a:rPr kumimoji="1" lang="ja-JP" altLang="en-US" b="1" dirty="0" smtClean="0">
                  <a:solidFill>
                    <a:schemeClr val="tx1">
                      <a:lumMod val="75000"/>
                      <a:lumOff val="25000"/>
                    </a:schemeClr>
                  </a:solidFill>
                </a:rPr>
                <a:t>退場</a:t>
              </a:r>
              <a:endParaRPr kumimoji="1" lang="ja-JP" altLang="en-US" b="1" dirty="0">
                <a:solidFill>
                  <a:schemeClr val="tx1">
                    <a:lumMod val="75000"/>
                    <a:lumOff val="25000"/>
                  </a:schemeClr>
                </a:solidFill>
              </a:endParaRPr>
            </a:p>
          </p:txBody>
        </p:sp>
      </p:grpSp>
      <p:grpSp>
        <p:nvGrpSpPr>
          <p:cNvPr id="11" name="グループ化 10"/>
          <p:cNvGrpSpPr/>
          <p:nvPr/>
        </p:nvGrpSpPr>
        <p:grpSpPr>
          <a:xfrm>
            <a:off x="196687" y="5709949"/>
            <a:ext cx="660400" cy="673854"/>
            <a:chOff x="139700" y="1460500"/>
            <a:chExt cx="660400" cy="673854"/>
          </a:xfrm>
        </p:grpSpPr>
        <p:sp>
          <p:nvSpPr>
            <p:cNvPr id="13" name="ひし形 12"/>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15" name="テキスト ボックス 14"/>
            <p:cNvSpPr txBox="1"/>
            <p:nvPr/>
          </p:nvSpPr>
          <p:spPr>
            <a:xfrm>
              <a:off x="261937" y="1710079"/>
              <a:ext cx="400050" cy="369332"/>
            </a:xfrm>
            <a:prstGeom prst="rect">
              <a:avLst/>
            </a:prstGeom>
            <a:noFill/>
          </p:spPr>
          <p:txBody>
            <a:bodyPr wrap="square" rtlCol="0">
              <a:spAutoFit/>
            </a:bodyPr>
            <a:lstStyle/>
            <a:p>
              <a:r>
                <a:rPr kumimoji="1" lang="ja-JP" altLang="en-US" b="1" dirty="0">
                  <a:solidFill>
                    <a:schemeClr val="bg1"/>
                  </a:solidFill>
                </a:rPr>
                <a:t>⑪</a:t>
              </a:r>
            </a:p>
          </p:txBody>
        </p:sp>
      </p:grpSp>
      <p:sp>
        <p:nvSpPr>
          <p:cNvPr id="27" name="テキスト ボックス 26"/>
          <p:cNvSpPr txBox="1"/>
          <p:nvPr/>
        </p:nvSpPr>
        <p:spPr>
          <a:xfrm>
            <a:off x="3067048" y="9625568"/>
            <a:ext cx="276038" cy="307777"/>
          </a:xfrm>
          <a:prstGeom prst="rect">
            <a:avLst/>
          </a:prstGeom>
          <a:noFill/>
        </p:spPr>
        <p:txBody>
          <a:bodyPr wrap="none" rtlCol="0">
            <a:spAutoFit/>
          </a:bodyPr>
          <a:lstStyle/>
          <a:p>
            <a:r>
              <a:rPr kumimoji="1" lang="en-US" altLang="ja-JP" sz="1400" b="1" u="sng" dirty="0" smtClean="0">
                <a:solidFill>
                  <a:schemeClr val="accent6">
                    <a:lumMod val="50000"/>
                  </a:schemeClr>
                </a:solidFill>
              </a:rPr>
              <a:t>4</a:t>
            </a:r>
            <a:endParaRPr kumimoji="1" lang="ja-JP" altLang="en-US" sz="1400" b="1" u="sng" dirty="0">
              <a:solidFill>
                <a:schemeClr val="accent6">
                  <a:lumMod val="50000"/>
                </a:schemeClr>
              </a:solidFill>
            </a:endParaRPr>
          </a:p>
        </p:txBody>
      </p:sp>
      <p:grpSp>
        <p:nvGrpSpPr>
          <p:cNvPr id="32" name="グループ化 31"/>
          <p:cNvGrpSpPr/>
          <p:nvPr/>
        </p:nvGrpSpPr>
        <p:grpSpPr>
          <a:xfrm>
            <a:off x="518949" y="6355188"/>
            <a:ext cx="3152805" cy="735231"/>
            <a:chOff x="460375" y="4199970"/>
            <a:chExt cx="3152805" cy="735231"/>
          </a:xfrm>
        </p:grpSpPr>
        <p:sp>
          <p:nvSpPr>
            <p:cNvPr id="12" name="テキスト ボックス 11"/>
            <p:cNvSpPr txBox="1"/>
            <p:nvPr/>
          </p:nvSpPr>
          <p:spPr>
            <a:xfrm>
              <a:off x="520699" y="4199970"/>
              <a:ext cx="3092481" cy="646331"/>
            </a:xfrm>
            <a:prstGeom prst="rect">
              <a:avLst/>
            </a:prstGeom>
            <a:noFill/>
          </p:spPr>
          <p:txBody>
            <a:bodyPr wrap="square" rtlCol="0">
              <a:spAutoFit/>
            </a:bodyPr>
            <a:lstStyle/>
            <a:p>
              <a:r>
                <a:rPr kumimoji="1" lang="ja-JP" altLang="en-US" sz="1200" dirty="0" smtClean="0">
                  <a:solidFill>
                    <a:schemeClr val="tx1">
                      <a:lumMod val="85000"/>
                      <a:lumOff val="15000"/>
                    </a:schemeClr>
                  </a:solidFill>
                </a:rPr>
                <a:t>料金精算後、退場ゲートが開きましたら</a:t>
              </a:r>
              <a:endParaRPr kumimoji="1" lang="en-US" altLang="ja-JP" sz="1200" dirty="0" smtClean="0">
                <a:solidFill>
                  <a:schemeClr val="tx1">
                    <a:lumMod val="85000"/>
                    <a:lumOff val="15000"/>
                  </a:schemeClr>
                </a:solidFill>
              </a:endParaRPr>
            </a:p>
            <a:p>
              <a:r>
                <a:rPr kumimoji="1" lang="ja-JP" altLang="en-US" sz="1200" dirty="0" smtClean="0">
                  <a:solidFill>
                    <a:schemeClr val="tx1">
                      <a:lumMod val="85000"/>
                      <a:lumOff val="15000"/>
                    </a:schemeClr>
                  </a:solidFill>
                </a:rPr>
                <a:t>退場してください。</a:t>
              </a:r>
              <a:endParaRPr kumimoji="1" lang="en-US" altLang="ja-JP" sz="1200" dirty="0" smtClean="0">
                <a:solidFill>
                  <a:schemeClr val="tx1">
                    <a:lumMod val="85000"/>
                    <a:lumOff val="15000"/>
                  </a:schemeClr>
                </a:solidFill>
              </a:endParaRPr>
            </a:p>
            <a:p>
              <a:r>
                <a:rPr kumimoji="1" lang="ja-JP" altLang="en-US" sz="1200" dirty="0" smtClean="0">
                  <a:solidFill>
                    <a:schemeClr val="tx1">
                      <a:lumMod val="85000"/>
                      <a:lumOff val="15000"/>
                    </a:schemeClr>
                  </a:solidFill>
                </a:rPr>
                <a:t>なお、場内では徐行をお願いします。</a:t>
              </a:r>
              <a:endParaRPr kumimoji="1" lang="en-US" altLang="ja-JP" sz="1200" dirty="0" smtClean="0">
                <a:solidFill>
                  <a:schemeClr val="tx1">
                    <a:lumMod val="85000"/>
                    <a:lumOff val="15000"/>
                  </a:schemeClr>
                </a:solidFill>
              </a:endParaRPr>
            </a:p>
          </p:txBody>
        </p:sp>
        <p:cxnSp>
          <p:nvCxnSpPr>
            <p:cNvPr id="30" name="直線コネクタ 29"/>
            <p:cNvCxnSpPr/>
            <p:nvPr/>
          </p:nvCxnSpPr>
          <p:spPr>
            <a:xfrm>
              <a:off x="460375" y="4290080"/>
              <a:ext cx="0" cy="645121"/>
            </a:xfrm>
            <a:prstGeom prst="line">
              <a:avLst/>
            </a:prstGeom>
            <a:ln>
              <a:gradFill>
                <a:gsLst>
                  <a:gs pos="5000">
                    <a:schemeClr val="accent6">
                      <a:lumMod val="40000"/>
                      <a:lumOff val="60000"/>
                    </a:schemeClr>
                  </a:gs>
                  <a:gs pos="0">
                    <a:schemeClr val="accent6">
                      <a:lumMod val="20000"/>
                      <a:lumOff val="8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460375" y="4935201"/>
              <a:ext cx="2787650" cy="0"/>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566" y="5841795"/>
            <a:ext cx="2194931" cy="1646198"/>
          </a:xfrm>
          <a:prstGeom prst="rect">
            <a:avLst/>
          </a:prstGeom>
          <a:ln>
            <a:solidFill>
              <a:schemeClr val="accent6">
                <a:lumMod val="50000"/>
              </a:schemeClr>
            </a:solidFill>
          </a:ln>
        </p:spPr>
      </p:pic>
      <p:sp>
        <p:nvSpPr>
          <p:cNvPr id="76" name="テキスト ボックス 75"/>
          <p:cNvSpPr txBox="1"/>
          <p:nvPr/>
        </p:nvSpPr>
        <p:spPr>
          <a:xfrm>
            <a:off x="1316928" y="8105640"/>
            <a:ext cx="3776277" cy="1295226"/>
          </a:xfrm>
          <a:prstGeom prst="rect">
            <a:avLst/>
          </a:prstGeom>
          <a:noFill/>
          <a:ln w="38100">
            <a:solidFill>
              <a:schemeClr val="tx1"/>
            </a:solidFill>
          </a:ln>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問い合わせ</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b="1" dirty="0" smtClean="0">
                <a:latin typeface="ＭＳ ゴシック" panose="020B0609070205080204" pitchFamily="49" charset="-128"/>
                <a:ea typeface="ＭＳ ゴシック" panose="020B0609070205080204" pitchFamily="49" charset="-128"/>
              </a:rPr>
              <a:t>福岡市環境局</a:t>
            </a:r>
            <a:r>
              <a:rPr kumimoji="1" lang="ja-JP" altLang="en-US" b="1" dirty="0" smtClean="0">
                <a:latin typeface="ＭＳ ゴシック" panose="020B0609070205080204" pitchFamily="49" charset="-128"/>
                <a:ea typeface="ＭＳ ゴシック" panose="020B0609070205080204" pitchFamily="49" charset="-128"/>
              </a:rPr>
              <a:t>施設部</a:t>
            </a:r>
            <a:r>
              <a:rPr kumimoji="1" lang="ja-JP" altLang="en-US" b="1" dirty="0" smtClean="0">
                <a:latin typeface="ＭＳ ゴシック" panose="020B0609070205080204" pitchFamily="49" charset="-128"/>
                <a:ea typeface="ＭＳ ゴシック" panose="020B0609070205080204" pitchFamily="49" charset="-128"/>
              </a:rPr>
              <a:t>事業推進課</a:t>
            </a:r>
            <a:endParaRPr kumimoji="1" lang="en-US" altLang="ja-JP" b="1" dirty="0" smtClean="0">
              <a:latin typeface="ＭＳ ゴシック" panose="020B0609070205080204" pitchFamily="49" charset="-128"/>
              <a:ea typeface="ＭＳ ゴシック" panose="020B0609070205080204" pitchFamily="49" charset="-128"/>
            </a:endParaRPr>
          </a:p>
          <a:p>
            <a:pPr algn="ctr">
              <a:lnSpc>
                <a:spcPts val="500"/>
              </a:lnSpc>
            </a:pPr>
            <a:endParaRPr kumimoji="1" lang="en-US" altLang="ja-JP" b="1"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福岡市中央区天神１－８－１</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電話　</a:t>
            </a:r>
            <a:r>
              <a:rPr kumimoji="1" lang="en-US" altLang="ja-JP" sz="1400" dirty="0" smtClean="0">
                <a:latin typeface="ＭＳ ゴシック" panose="020B0609070205080204" pitchFamily="49" charset="-128"/>
                <a:ea typeface="ＭＳ ゴシック" panose="020B0609070205080204" pitchFamily="49" charset="-128"/>
              </a:rPr>
              <a:t>092-711-4316</a:t>
            </a:r>
          </a:p>
          <a:p>
            <a:pPr algn="ctr"/>
            <a:r>
              <a:rPr kumimoji="1" lang="en-US" altLang="ja-JP" sz="1400" dirty="0" smtClean="0">
                <a:latin typeface="ＭＳ ゴシック" panose="020B0609070205080204" pitchFamily="49" charset="-128"/>
                <a:ea typeface="ＭＳ ゴシック" panose="020B0609070205080204" pitchFamily="49" charset="-128"/>
              </a:rPr>
              <a:t>FAX</a:t>
            </a:r>
            <a:r>
              <a:rPr kumimoji="1" lang="ja-JP" altLang="en-US" sz="1400" dirty="0" smtClean="0">
                <a:latin typeface="ＭＳ ゴシック" panose="020B0609070205080204" pitchFamily="49" charset="-128"/>
                <a:ea typeface="ＭＳ ゴシック" panose="020B0609070205080204" pitchFamily="49" charset="-128"/>
              </a:rPr>
              <a:t>　 </a:t>
            </a:r>
            <a:r>
              <a:rPr kumimoji="1" lang="en-US" altLang="ja-JP" sz="1400" dirty="0" smtClean="0">
                <a:latin typeface="ＭＳ ゴシック" panose="020B0609070205080204" pitchFamily="49" charset="-128"/>
                <a:ea typeface="ＭＳ ゴシック" panose="020B0609070205080204" pitchFamily="49" charset="-128"/>
              </a:rPr>
              <a:t>092-733-5599</a:t>
            </a:r>
            <a:endParaRPr kumimoji="1" lang="ja-JP" altLang="en-US" sz="1400" dirty="0"/>
          </a:p>
        </p:txBody>
      </p:sp>
      <p:sp>
        <p:nvSpPr>
          <p:cNvPr id="77" name="テキスト ボックス 76"/>
          <p:cNvSpPr txBox="1"/>
          <p:nvPr/>
        </p:nvSpPr>
        <p:spPr>
          <a:xfrm>
            <a:off x="2313090" y="7727049"/>
            <a:ext cx="1783951" cy="307777"/>
          </a:xfrm>
          <a:prstGeom prst="rect">
            <a:avLst/>
          </a:prstGeom>
          <a:noFill/>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令和４年</a:t>
            </a:r>
            <a:r>
              <a:rPr kumimoji="1" lang="en-US" altLang="ja-JP" sz="1400" dirty="0" smtClean="0">
                <a:latin typeface="ＭＳ ゴシック" panose="020B0609070205080204" pitchFamily="49" charset="-128"/>
                <a:ea typeface="ＭＳ ゴシック" panose="020B0609070205080204" pitchFamily="49" charset="-128"/>
              </a:rPr>
              <a:t>10</a:t>
            </a:r>
            <a:r>
              <a:rPr kumimoji="1" lang="ja-JP" altLang="en-US" sz="1400" dirty="0" smtClean="0">
                <a:latin typeface="ＭＳ ゴシック" panose="020B0609070205080204" pitchFamily="49" charset="-128"/>
                <a:ea typeface="ＭＳ ゴシック" panose="020B0609070205080204" pitchFamily="49" charset="-128"/>
              </a:rPr>
              <a:t>月発行</a:t>
            </a:r>
            <a:endParaRPr kumimoji="1" lang="ja-JP" altLang="en-US" sz="1400" dirty="0">
              <a:latin typeface="ＭＳ ゴシック" panose="020B0609070205080204" pitchFamily="49" charset="-128"/>
              <a:ea typeface="ＭＳ ゴシック" panose="020B0609070205080204" pitchFamily="49" charset="-128"/>
            </a:endParaRPr>
          </a:p>
        </p:txBody>
      </p:sp>
      <p:grpSp>
        <p:nvGrpSpPr>
          <p:cNvPr id="52" name="グループ化 51"/>
          <p:cNvGrpSpPr/>
          <p:nvPr/>
        </p:nvGrpSpPr>
        <p:grpSpPr>
          <a:xfrm>
            <a:off x="805516" y="570576"/>
            <a:ext cx="2905124" cy="394381"/>
            <a:chOff x="536576" y="570576"/>
            <a:chExt cx="2905124" cy="394381"/>
          </a:xfrm>
        </p:grpSpPr>
        <p:sp>
          <p:nvSpPr>
            <p:cNvPr id="53" name="正方形/長方形 52"/>
            <p:cNvSpPr/>
            <p:nvPr/>
          </p:nvSpPr>
          <p:spPr>
            <a:xfrm>
              <a:off x="536576" y="570576"/>
              <a:ext cx="2905124" cy="369332"/>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796924" y="595625"/>
              <a:ext cx="2397126" cy="369332"/>
            </a:xfrm>
            <a:prstGeom prst="rect">
              <a:avLst/>
            </a:prstGeom>
            <a:noFill/>
          </p:spPr>
          <p:txBody>
            <a:bodyPr wrap="square" rtlCol="0">
              <a:spAutoFit/>
            </a:bodyPr>
            <a:lstStyle/>
            <a:p>
              <a:r>
                <a:rPr kumimoji="1" lang="ja-JP" altLang="en-US" b="1" dirty="0" smtClean="0">
                  <a:solidFill>
                    <a:schemeClr val="tx1">
                      <a:lumMod val="75000"/>
                      <a:lumOff val="25000"/>
                    </a:schemeClr>
                  </a:solidFill>
                </a:rPr>
                <a:t>精算</a:t>
              </a:r>
              <a:r>
                <a:rPr kumimoji="1" lang="ja-JP" altLang="en-US" b="1" dirty="0">
                  <a:solidFill>
                    <a:schemeClr val="tx1">
                      <a:lumMod val="75000"/>
                      <a:lumOff val="25000"/>
                    </a:schemeClr>
                  </a:solidFill>
                </a:rPr>
                <a:t>（</a:t>
              </a:r>
              <a:r>
                <a:rPr kumimoji="1" lang="ja-JP" altLang="en-US" b="1" dirty="0" smtClean="0">
                  <a:solidFill>
                    <a:schemeClr val="tx1">
                      <a:lumMod val="75000"/>
                      <a:lumOff val="25000"/>
                    </a:schemeClr>
                  </a:solidFill>
                </a:rPr>
                <a:t>精算機あり</a:t>
              </a:r>
              <a:r>
                <a:rPr kumimoji="1" lang="ja-JP" altLang="en-US" b="1" dirty="0">
                  <a:solidFill>
                    <a:schemeClr val="tx1">
                      <a:lumMod val="75000"/>
                      <a:lumOff val="25000"/>
                    </a:schemeClr>
                  </a:solidFill>
                </a:rPr>
                <a:t>）</a:t>
              </a:r>
            </a:p>
          </p:txBody>
        </p:sp>
      </p:grpSp>
      <p:grpSp>
        <p:nvGrpSpPr>
          <p:cNvPr id="58" name="グループ化 57"/>
          <p:cNvGrpSpPr/>
          <p:nvPr/>
        </p:nvGrpSpPr>
        <p:grpSpPr>
          <a:xfrm>
            <a:off x="793678" y="4830908"/>
            <a:ext cx="5332053" cy="682113"/>
            <a:chOff x="1155700" y="2407045"/>
            <a:chExt cx="4514056" cy="909744"/>
          </a:xfrm>
        </p:grpSpPr>
        <p:sp>
          <p:nvSpPr>
            <p:cNvPr id="78" name="角丸四角形 77"/>
            <p:cNvSpPr/>
            <p:nvPr/>
          </p:nvSpPr>
          <p:spPr>
            <a:xfrm>
              <a:off x="1155700" y="2407045"/>
              <a:ext cx="4514056" cy="909744"/>
            </a:xfrm>
            <a:prstGeom prst="roundRect">
              <a:avLst/>
            </a:prstGeom>
            <a:solidFill>
              <a:srgbClr val="F1F8EC"/>
            </a:solid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79" name="テキスト ボックス 78"/>
            <p:cNvSpPr txBox="1"/>
            <p:nvPr/>
          </p:nvSpPr>
          <p:spPr>
            <a:xfrm>
              <a:off x="1930432" y="2463274"/>
              <a:ext cx="3606800" cy="841496"/>
            </a:xfrm>
            <a:prstGeom prst="rect">
              <a:avLst/>
            </a:prstGeom>
            <a:noFill/>
          </p:spPr>
          <p:txBody>
            <a:bodyPr wrap="square" rtlCol="0">
              <a:spAutoFit/>
            </a:bodyPr>
            <a:lstStyle/>
            <a:p>
              <a:pPr>
                <a:lnSpc>
                  <a:spcPts val="1400"/>
                </a:lnSpc>
              </a:pPr>
              <a:r>
                <a:rPr kumimoji="1" lang="ja-JP" altLang="en-US" sz="1100" dirty="0">
                  <a:solidFill>
                    <a:schemeClr val="accent6">
                      <a:lumMod val="50000"/>
                    </a:schemeClr>
                  </a:solidFill>
                </a:rPr>
                <a:t>料金精算後、領収書が発行されますので忘れずにお受け取りください</a:t>
              </a:r>
              <a:r>
                <a:rPr kumimoji="1" lang="ja-JP" altLang="en-US" sz="1100" dirty="0" smtClean="0">
                  <a:solidFill>
                    <a:schemeClr val="accent6">
                      <a:lumMod val="50000"/>
                    </a:schemeClr>
                  </a:solidFill>
                </a:rPr>
                <a:t>。なお料金はごみ</a:t>
              </a:r>
              <a:r>
                <a:rPr kumimoji="1" lang="ja-JP" altLang="en-US" sz="1100" dirty="0">
                  <a:solidFill>
                    <a:schemeClr val="accent6">
                      <a:lumMod val="50000"/>
                    </a:schemeClr>
                  </a:solidFill>
                </a:rPr>
                <a:t>重量</a:t>
              </a:r>
              <a:r>
                <a:rPr kumimoji="1" lang="en-US" altLang="ja-JP" sz="1100" dirty="0">
                  <a:solidFill>
                    <a:schemeClr val="accent6">
                      <a:lumMod val="50000"/>
                    </a:schemeClr>
                  </a:solidFill>
                </a:rPr>
                <a:t>10kg</a:t>
              </a:r>
              <a:r>
                <a:rPr kumimoji="1" lang="ja-JP" altLang="en-US" sz="1100" dirty="0">
                  <a:solidFill>
                    <a:schemeClr val="accent6">
                      <a:lumMod val="50000"/>
                    </a:schemeClr>
                  </a:solidFill>
                </a:rPr>
                <a:t>までごとに</a:t>
              </a:r>
              <a:r>
                <a:rPr kumimoji="1" lang="en-US" altLang="ja-JP" sz="1100" dirty="0">
                  <a:solidFill>
                    <a:schemeClr val="accent6">
                      <a:lumMod val="50000"/>
                    </a:schemeClr>
                  </a:solidFill>
                </a:rPr>
                <a:t>140</a:t>
              </a:r>
              <a:r>
                <a:rPr kumimoji="1" lang="ja-JP" altLang="en-US" sz="1100" dirty="0" smtClean="0">
                  <a:solidFill>
                    <a:schemeClr val="accent6">
                      <a:lumMod val="50000"/>
                    </a:schemeClr>
                  </a:solidFill>
                </a:rPr>
                <a:t>円です。</a:t>
              </a:r>
              <a:endParaRPr kumimoji="1" lang="en-US" altLang="ja-JP" sz="1100" dirty="0">
                <a:solidFill>
                  <a:schemeClr val="accent6">
                    <a:lumMod val="50000"/>
                  </a:schemeClr>
                </a:solidFill>
              </a:endParaRPr>
            </a:p>
            <a:p>
              <a:pPr>
                <a:lnSpc>
                  <a:spcPts val="1400"/>
                </a:lnSpc>
              </a:pPr>
              <a:r>
                <a:rPr kumimoji="1" lang="ja-JP" altLang="en-US" sz="1100" dirty="0">
                  <a:solidFill>
                    <a:schemeClr val="accent6">
                      <a:lumMod val="50000"/>
                    </a:schemeClr>
                  </a:solidFill>
                </a:rPr>
                <a:t>　　　　</a:t>
              </a:r>
              <a:r>
                <a:rPr kumimoji="1" lang="ja-JP" altLang="en-US" sz="1100" dirty="0" smtClean="0">
                  <a:solidFill>
                    <a:schemeClr val="accent6">
                      <a:lumMod val="50000"/>
                    </a:schemeClr>
                  </a:solidFill>
                </a:rPr>
                <a:t>  （</a:t>
              </a:r>
              <a:r>
                <a:rPr kumimoji="1" lang="ja-JP" altLang="en-US" sz="1100" dirty="0">
                  <a:solidFill>
                    <a:schemeClr val="accent6">
                      <a:lumMod val="50000"/>
                    </a:schemeClr>
                  </a:solidFill>
                </a:rPr>
                <a:t>例　</a:t>
              </a:r>
              <a:r>
                <a:rPr kumimoji="1" lang="en-US" altLang="ja-JP" sz="1100" dirty="0">
                  <a:solidFill>
                    <a:schemeClr val="accent6">
                      <a:lumMod val="50000"/>
                    </a:schemeClr>
                  </a:solidFill>
                </a:rPr>
                <a:t>100kg → 1,400</a:t>
              </a:r>
              <a:r>
                <a:rPr kumimoji="1" lang="ja-JP" altLang="en-US" sz="1100" dirty="0">
                  <a:solidFill>
                    <a:schemeClr val="accent6">
                      <a:lumMod val="50000"/>
                    </a:schemeClr>
                  </a:solidFill>
                </a:rPr>
                <a:t>円</a:t>
              </a:r>
              <a:r>
                <a:rPr kumimoji="1" lang="ja-JP" altLang="en-US" sz="1100" dirty="0" smtClean="0">
                  <a:solidFill>
                    <a:schemeClr val="tx1">
                      <a:lumMod val="85000"/>
                      <a:lumOff val="15000"/>
                    </a:schemeClr>
                  </a:solidFill>
                </a:rPr>
                <a:t>）</a:t>
              </a:r>
              <a:endParaRPr kumimoji="1" lang="ja-JP" altLang="en-US" sz="1100" dirty="0">
                <a:solidFill>
                  <a:schemeClr val="tx1">
                    <a:lumMod val="85000"/>
                    <a:lumOff val="15000"/>
                  </a:schemeClr>
                </a:solidFill>
              </a:endParaRPr>
            </a:p>
          </p:txBody>
        </p:sp>
        <p:sp>
          <p:nvSpPr>
            <p:cNvPr id="80" name="テキスト ボックス 79"/>
            <p:cNvSpPr txBox="1"/>
            <p:nvPr/>
          </p:nvSpPr>
          <p:spPr>
            <a:xfrm>
              <a:off x="1175667" y="2602027"/>
              <a:ext cx="876300" cy="369332"/>
            </a:xfrm>
            <a:prstGeom prst="rect">
              <a:avLst/>
            </a:prstGeom>
            <a:noFill/>
          </p:spPr>
          <p:txBody>
            <a:bodyPr wrap="square" rtlCol="0">
              <a:spAutoFit/>
            </a:bodyPr>
            <a:lstStyle/>
            <a:p>
              <a:r>
                <a:rPr kumimoji="1" lang="en-US" altLang="ja-JP" b="1" dirty="0" smtClean="0">
                  <a:solidFill>
                    <a:schemeClr val="accent6">
                      <a:lumMod val="50000"/>
                    </a:schemeClr>
                  </a:solidFill>
                </a:rPr>
                <a:t>POINT</a:t>
              </a:r>
              <a:endParaRPr kumimoji="1" lang="ja-JP" altLang="en-US" b="1" dirty="0">
                <a:solidFill>
                  <a:schemeClr val="accent6">
                    <a:lumMod val="50000"/>
                  </a:schemeClr>
                </a:solidFill>
              </a:endParaRPr>
            </a:p>
          </p:txBody>
        </p:sp>
      </p:grpSp>
      <p:grpSp>
        <p:nvGrpSpPr>
          <p:cNvPr id="81" name="グループ化 80"/>
          <p:cNvGrpSpPr/>
          <p:nvPr/>
        </p:nvGrpSpPr>
        <p:grpSpPr>
          <a:xfrm>
            <a:off x="421340" y="408464"/>
            <a:ext cx="660400" cy="673854"/>
            <a:chOff x="139700" y="1460500"/>
            <a:chExt cx="660400" cy="673854"/>
          </a:xfrm>
        </p:grpSpPr>
        <p:sp>
          <p:nvSpPr>
            <p:cNvPr id="82" name="ひし形 81"/>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84" name="テキスト ボックス 83"/>
            <p:cNvSpPr txBox="1"/>
            <p:nvPr/>
          </p:nvSpPr>
          <p:spPr>
            <a:xfrm>
              <a:off x="163930" y="1698368"/>
              <a:ext cx="400050" cy="369332"/>
            </a:xfrm>
            <a:prstGeom prst="rect">
              <a:avLst/>
            </a:prstGeom>
            <a:noFill/>
          </p:spPr>
          <p:txBody>
            <a:bodyPr wrap="square" rtlCol="0">
              <a:spAutoFit/>
            </a:bodyPr>
            <a:lstStyle/>
            <a:p>
              <a:r>
                <a:rPr kumimoji="1" lang="ja-JP" altLang="en-US" b="1" dirty="0" smtClean="0">
                  <a:solidFill>
                    <a:schemeClr val="bg1"/>
                  </a:solidFill>
                </a:rPr>
                <a:t>⑩</a:t>
              </a:r>
              <a:endParaRPr kumimoji="1" lang="ja-JP" altLang="en-US" b="1" dirty="0">
                <a:solidFill>
                  <a:schemeClr val="bg1"/>
                </a:solidFill>
              </a:endParaRPr>
            </a:p>
          </p:txBody>
        </p:sp>
      </p:grpSp>
      <p:grpSp>
        <p:nvGrpSpPr>
          <p:cNvPr id="85" name="グループ化 84"/>
          <p:cNvGrpSpPr/>
          <p:nvPr/>
        </p:nvGrpSpPr>
        <p:grpSpPr>
          <a:xfrm>
            <a:off x="751540" y="1048405"/>
            <a:ext cx="2825750" cy="1212195"/>
            <a:chOff x="482600" y="1048405"/>
            <a:chExt cx="2825750" cy="1212195"/>
          </a:xfrm>
        </p:grpSpPr>
        <p:sp>
          <p:nvSpPr>
            <p:cNvPr id="86" name="テキスト ボックス 85"/>
            <p:cNvSpPr txBox="1"/>
            <p:nvPr/>
          </p:nvSpPr>
          <p:spPr>
            <a:xfrm>
              <a:off x="536040" y="1048405"/>
              <a:ext cx="2717800" cy="1169551"/>
            </a:xfrm>
            <a:prstGeom prst="rect">
              <a:avLst/>
            </a:prstGeom>
            <a:noFill/>
          </p:spPr>
          <p:txBody>
            <a:bodyPr wrap="square" rtlCol="0">
              <a:spAutoFit/>
            </a:bodyPr>
            <a:lstStyle/>
            <a:p>
              <a:pPr>
                <a:lnSpc>
                  <a:spcPts val="1400"/>
                </a:lnSpc>
              </a:pPr>
              <a:r>
                <a:rPr kumimoji="1" lang="ja-JP" altLang="en-US" sz="1200" dirty="0">
                  <a:solidFill>
                    <a:schemeClr val="tx1">
                      <a:lumMod val="85000"/>
                      <a:lumOff val="15000"/>
                    </a:schemeClr>
                  </a:solidFill>
                </a:rPr>
                <a:t>搬入票を料金精算機に挿入すると自動で計量が始まります。表示された金額の手数料を料金精算機に入れてください（破れたお札やシワの多いものは紙詰まりの原因となりますので使わないでください）。</a:t>
              </a:r>
            </a:p>
          </p:txBody>
        </p:sp>
        <p:cxnSp>
          <p:nvCxnSpPr>
            <p:cNvPr id="87" name="直線コネクタ 86"/>
            <p:cNvCxnSpPr/>
            <p:nvPr/>
          </p:nvCxnSpPr>
          <p:spPr>
            <a:xfrm>
              <a:off x="482600" y="1153180"/>
              <a:ext cx="6350" cy="1107420"/>
            </a:xfrm>
            <a:prstGeom prst="line">
              <a:avLst/>
            </a:prstGeom>
            <a:ln>
              <a:gradFill>
                <a:gsLst>
                  <a:gs pos="5000">
                    <a:schemeClr val="accent6">
                      <a:lumMod val="40000"/>
                      <a:lumOff val="60000"/>
                    </a:schemeClr>
                  </a:gs>
                  <a:gs pos="0">
                    <a:schemeClr val="accent6">
                      <a:lumMod val="20000"/>
                      <a:lumOff val="8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482600" y="2258766"/>
              <a:ext cx="2825750" cy="0"/>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89" name="図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1952" y="585001"/>
            <a:ext cx="2200780" cy="1650585"/>
          </a:xfrm>
          <a:prstGeom prst="rect">
            <a:avLst/>
          </a:prstGeom>
          <a:ln>
            <a:solidFill>
              <a:schemeClr val="accent6">
                <a:lumMod val="50000"/>
              </a:schemeClr>
            </a:solidFill>
          </a:ln>
        </p:spPr>
      </p:pic>
      <p:sp>
        <p:nvSpPr>
          <p:cNvPr id="90" name="角丸四角形 89"/>
          <p:cNvSpPr/>
          <p:nvPr/>
        </p:nvSpPr>
        <p:spPr>
          <a:xfrm rot="21266897">
            <a:off x="5487050" y="1344086"/>
            <a:ext cx="175462" cy="45719"/>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p:cNvGrpSpPr/>
          <p:nvPr/>
        </p:nvGrpSpPr>
        <p:grpSpPr>
          <a:xfrm>
            <a:off x="743602" y="2756625"/>
            <a:ext cx="2967037" cy="404924"/>
            <a:chOff x="536576" y="3283577"/>
            <a:chExt cx="2771353" cy="267753"/>
          </a:xfrm>
        </p:grpSpPr>
        <p:sp>
          <p:nvSpPr>
            <p:cNvPr id="92" name="正方形/長方形 91"/>
            <p:cNvSpPr/>
            <p:nvPr/>
          </p:nvSpPr>
          <p:spPr>
            <a:xfrm>
              <a:off x="536576" y="3283577"/>
              <a:ext cx="2771353" cy="253489"/>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796816" y="3320680"/>
              <a:ext cx="2442730" cy="230650"/>
            </a:xfrm>
            <a:prstGeom prst="rect">
              <a:avLst/>
            </a:prstGeom>
            <a:noFill/>
          </p:spPr>
          <p:txBody>
            <a:bodyPr wrap="square" rtlCol="0">
              <a:spAutoFit/>
            </a:bodyPr>
            <a:lstStyle/>
            <a:p>
              <a:pPr>
                <a:lnSpc>
                  <a:spcPts val="2000"/>
                </a:lnSpc>
              </a:pPr>
              <a:r>
                <a:rPr kumimoji="1" lang="ja-JP" altLang="en-US" b="1" dirty="0" smtClean="0">
                  <a:solidFill>
                    <a:schemeClr val="tx1">
                      <a:lumMod val="75000"/>
                      <a:lumOff val="25000"/>
                    </a:schemeClr>
                  </a:solidFill>
                </a:rPr>
                <a:t>精算（精算機なし）</a:t>
              </a:r>
              <a:endParaRPr kumimoji="1" lang="ja-JP" altLang="en-US" b="1" dirty="0">
                <a:solidFill>
                  <a:schemeClr val="tx1">
                    <a:lumMod val="75000"/>
                    <a:lumOff val="25000"/>
                  </a:schemeClr>
                </a:solidFill>
              </a:endParaRPr>
            </a:p>
          </p:txBody>
        </p:sp>
      </p:grpSp>
      <p:grpSp>
        <p:nvGrpSpPr>
          <p:cNvPr id="98" name="グループ化 97"/>
          <p:cNvGrpSpPr/>
          <p:nvPr/>
        </p:nvGrpSpPr>
        <p:grpSpPr>
          <a:xfrm>
            <a:off x="732490" y="3311657"/>
            <a:ext cx="3013076" cy="1211455"/>
            <a:chOff x="444500" y="3819734"/>
            <a:chExt cx="3013076" cy="1211455"/>
          </a:xfrm>
        </p:grpSpPr>
        <p:sp>
          <p:nvSpPr>
            <p:cNvPr id="99" name="テキスト ボックス 98"/>
            <p:cNvSpPr txBox="1"/>
            <p:nvPr/>
          </p:nvSpPr>
          <p:spPr>
            <a:xfrm>
              <a:off x="536576" y="3819734"/>
              <a:ext cx="2921000" cy="1169551"/>
            </a:xfrm>
            <a:prstGeom prst="rect">
              <a:avLst/>
            </a:prstGeom>
            <a:noFill/>
          </p:spPr>
          <p:txBody>
            <a:bodyPr wrap="square" rtlCol="0">
              <a:spAutoFit/>
            </a:bodyPr>
            <a:lstStyle/>
            <a:p>
              <a:pPr>
                <a:lnSpc>
                  <a:spcPts val="1400"/>
                </a:lnSpc>
              </a:pPr>
              <a:r>
                <a:rPr kumimoji="1" lang="ja-JP" altLang="en-US" sz="1200" dirty="0">
                  <a:solidFill>
                    <a:schemeClr val="tx1">
                      <a:lumMod val="85000"/>
                      <a:lumOff val="15000"/>
                    </a:schemeClr>
                  </a:solidFill>
                </a:rPr>
                <a:t>入場時に受付を行われた方が車両を降り、窓口で受付職員に搬入票を渡してください。</a:t>
              </a:r>
            </a:p>
            <a:p>
              <a:pPr>
                <a:lnSpc>
                  <a:spcPts val="1400"/>
                </a:lnSpc>
              </a:pPr>
              <a:r>
                <a:rPr kumimoji="1" lang="ja-JP" altLang="en-US" sz="1200" dirty="0">
                  <a:solidFill>
                    <a:schemeClr val="tx1">
                      <a:lumMod val="85000"/>
                      <a:lumOff val="15000"/>
                    </a:schemeClr>
                  </a:solidFill>
                </a:rPr>
                <a:t>その際、計量機に乗らないよう注意してください。計量確定後、受付職員が申し上げる手数料をお支払いください。</a:t>
              </a:r>
              <a:endParaRPr kumimoji="1" lang="en-US" altLang="ja-JP" sz="1200" dirty="0">
                <a:solidFill>
                  <a:schemeClr val="tx1">
                    <a:lumMod val="85000"/>
                    <a:lumOff val="15000"/>
                  </a:schemeClr>
                </a:solidFill>
              </a:endParaRPr>
            </a:p>
          </p:txBody>
        </p:sp>
        <p:cxnSp>
          <p:nvCxnSpPr>
            <p:cNvPr id="100" name="直線コネクタ 99"/>
            <p:cNvCxnSpPr/>
            <p:nvPr/>
          </p:nvCxnSpPr>
          <p:spPr>
            <a:xfrm>
              <a:off x="444500" y="3884584"/>
              <a:ext cx="8802" cy="1142801"/>
            </a:xfrm>
            <a:prstGeom prst="line">
              <a:avLst/>
            </a:prstGeom>
            <a:ln>
              <a:gradFill>
                <a:gsLst>
                  <a:gs pos="5000">
                    <a:schemeClr val="accent6">
                      <a:lumMod val="40000"/>
                      <a:lumOff val="60000"/>
                    </a:schemeClr>
                  </a:gs>
                  <a:gs pos="0">
                    <a:schemeClr val="accent6">
                      <a:lumMod val="20000"/>
                      <a:lumOff val="80000"/>
                    </a:schemeClr>
                  </a:gs>
                  <a:gs pos="100000">
                    <a:schemeClr val="accent6">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a:off x="457200" y="5031189"/>
              <a:ext cx="2825750" cy="0"/>
            </a:xfrm>
            <a:prstGeom prst="line">
              <a:avLst/>
            </a:prstGeom>
            <a:ln>
              <a:gradFill flip="none" rotWithShape="1">
                <a:gsLst>
                  <a:gs pos="0">
                    <a:schemeClr val="accent6">
                      <a:lumMod val="20000"/>
                      <a:lumOff val="80000"/>
                    </a:schemeClr>
                  </a:gs>
                  <a:gs pos="5000">
                    <a:schemeClr val="accent6">
                      <a:lumMod val="40000"/>
                      <a:lumOff val="60000"/>
                    </a:schemeClr>
                  </a:gs>
                  <a:gs pos="100000">
                    <a:schemeClr val="accent6">
                      <a:lumMod val="75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03" name="テキスト ボックス 102"/>
          <p:cNvSpPr txBox="1"/>
          <p:nvPr/>
        </p:nvSpPr>
        <p:spPr>
          <a:xfrm>
            <a:off x="680594" y="673049"/>
            <a:ext cx="403831" cy="307777"/>
          </a:xfrm>
          <a:prstGeom prst="rect">
            <a:avLst/>
          </a:prstGeom>
          <a:noFill/>
        </p:spPr>
        <p:txBody>
          <a:bodyPr wrap="square" rtlCol="0">
            <a:spAutoFit/>
          </a:bodyPr>
          <a:lstStyle/>
          <a:p>
            <a:r>
              <a:rPr kumimoji="1" lang="en-US" altLang="ja-JP" sz="1400" b="1" dirty="0">
                <a:solidFill>
                  <a:schemeClr val="bg1"/>
                </a:solidFill>
                <a:latin typeface="+mn-ea"/>
              </a:rPr>
              <a:t>-1</a:t>
            </a:r>
            <a:endParaRPr kumimoji="1" lang="ja-JP" altLang="en-US" sz="1400" b="1" dirty="0">
              <a:solidFill>
                <a:schemeClr val="bg1"/>
              </a:solidFill>
              <a:latin typeface="+mn-ea"/>
            </a:endParaRPr>
          </a:p>
        </p:txBody>
      </p:sp>
      <p:grpSp>
        <p:nvGrpSpPr>
          <p:cNvPr id="104" name="グループ化 103"/>
          <p:cNvGrpSpPr/>
          <p:nvPr/>
        </p:nvGrpSpPr>
        <p:grpSpPr>
          <a:xfrm>
            <a:off x="400406" y="2603806"/>
            <a:ext cx="660400" cy="673854"/>
            <a:chOff x="139700" y="1460500"/>
            <a:chExt cx="660400" cy="673854"/>
          </a:xfrm>
        </p:grpSpPr>
        <p:sp>
          <p:nvSpPr>
            <p:cNvPr id="105" name="ひし形 104"/>
            <p:cNvSpPr/>
            <p:nvPr/>
          </p:nvSpPr>
          <p:spPr>
            <a:xfrm>
              <a:off x="139700" y="1460500"/>
              <a:ext cx="660400" cy="673854"/>
            </a:xfrm>
            <a:prstGeom prst="diamon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p:cNvSpPr txBox="1"/>
            <p:nvPr/>
          </p:nvSpPr>
          <p:spPr>
            <a:xfrm>
              <a:off x="231775" y="1565884"/>
              <a:ext cx="511175" cy="276999"/>
            </a:xfrm>
            <a:prstGeom prst="rect">
              <a:avLst/>
            </a:prstGeom>
            <a:noFill/>
          </p:spPr>
          <p:txBody>
            <a:bodyPr wrap="square" rtlCol="0">
              <a:spAutoFit/>
            </a:bodyPr>
            <a:lstStyle/>
            <a:p>
              <a:r>
                <a:rPr kumimoji="1" lang="en-US" altLang="ja-JP" sz="1200" dirty="0" smtClean="0">
                  <a:solidFill>
                    <a:schemeClr val="bg1"/>
                  </a:solidFill>
                </a:rPr>
                <a:t>STEP</a:t>
              </a:r>
              <a:endParaRPr kumimoji="1" lang="ja-JP" altLang="en-US" sz="1200" dirty="0">
                <a:solidFill>
                  <a:schemeClr val="bg1"/>
                </a:solidFill>
              </a:endParaRPr>
            </a:p>
          </p:txBody>
        </p:sp>
        <p:sp>
          <p:nvSpPr>
            <p:cNvPr id="107" name="テキスト ボックス 106"/>
            <p:cNvSpPr txBox="1"/>
            <p:nvPr/>
          </p:nvSpPr>
          <p:spPr>
            <a:xfrm>
              <a:off x="163930" y="1698368"/>
              <a:ext cx="400050" cy="369332"/>
            </a:xfrm>
            <a:prstGeom prst="rect">
              <a:avLst/>
            </a:prstGeom>
            <a:noFill/>
          </p:spPr>
          <p:txBody>
            <a:bodyPr wrap="square" rtlCol="0">
              <a:spAutoFit/>
            </a:bodyPr>
            <a:lstStyle/>
            <a:p>
              <a:r>
                <a:rPr kumimoji="1" lang="ja-JP" altLang="en-US" b="1" dirty="0" smtClean="0">
                  <a:solidFill>
                    <a:schemeClr val="bg1"/>
                  </a:solidFill>
                </a:rPr>
                <a:t>⑩</a:t>
              </a:r>
              <a:endParaRPr kumimoji="1" lang="ja-JP" altLang="en-US" b="1" dirty="0">
                <a:solidFill>
                  <a:schemeClr val="bg1"/>
                </a:solidFill>
              </a:endParaRPr>
            </a:p>
          </p:txBody>
        </p:sp>
      </p:grpSp>
      <p:sp>
        <p:nvSpPr>
          <p:cNvPr id="108" name="テキスト ボックス 107"/>
          <p:cNvSpPr txBox="1"/>
          <p:nvPr/>
        </p:nvSpPr>
        <p:spPr>
          <a:xfrm>
            <a:off x="659660" y="2868391"/>
            <a:ext cx="403831" cy="307777"/>
          </a:xfrm>
          <a:prstGeom prst="rect">
            <a:avLst/>
          </a:prstGeom>
          <a:noFill/>
        </p:spPr>
        <p:txBody>
          <a:bodyPr wrap="square" rtlCol="0">
            <a:spAutoFit/>
          </a:bodyPr>
          <a:lstStyle/>
          <a:p>
            <a:r>
              <a:rPr kumimoji="1" lang="en-US" altLang="ja-JP" sz="1400" b="1" dirty="0" smtClean="0">
                <a:solidFill>
                  <a:schemeClr val="bg1"/>
                </a:solidFill>
                <a:latin typeface="+mn-ea"/>
              </a:rPr>
              <a:t>-2</a:t>
            </a:r>
          </a:p>
        </p:txBody>
      </p:sp>
      <p:sp>
        <p:nvSpPr>
          <p:cNvPr id="6" name="テキスト ボックス 5"/>
          <p:cNvSpPr txBox="1"/>
          <p:nvPr/>
        </p:nvSpPr>
        <p:spPr>
          <a:xfrm>
            <a:off x="2224740" y="283566"/>
            <a:ext cx="1485899" cy="261610"/>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100" dirty="0" smtClean="0"/>
              <a:t>臨海工場、東部工場</a:t>
            </a:r>
            <a:endParaRPr kumimoji="1" lang="ja-JP" altLang="en-US" sz="1100" dirty="0"/>
          </a:p>
        </p:txBody>
      </p:sp>
      <p:sp>
        <p:nvSpPr>
          <p:cNvPr id="109" name="テキスト ボックス 108"/>
          <p:cNvSpPr txBox="1"/>
          <p:nvPr/>
        </p:nvSpPr>
        <p:spPr>
          <a:xfrm>
            <a:off x="2840315" y="2469615"/>
            <a:ext cx="871188" cy="261610"/>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100" dirty="0" smtClean="0"/>
              <a:t>西部工場</a:t>
            </a:r>
            <a:endParaRPr kumimoji="1" lang="ja-JP" altLang="en-US" sz="1100" dirty="0"/>
          </a:p>
        </p:txBody>
      </p:sp>
      <p:cxnSp>
        <p:nvCxnSpPr>
          <p:cNvPr id="110" name="直線コネクタ 109"/>
          <p:cNvCxnSpPr/>
          <p:nvPr/>
        </p:nvCxnSpPr>
        <p:spPr>
          <a:xfrm>
            <a:off x="318924" y="238424"/>
            <a:ext cx="0" cy="4444567"/>
          </a:xfrm>
          <a:prstGeom prst="line">
            <a:avLst/>
          </a:prstGeom>
          <a:ln w="12700">
            <a:gradFill>
              <a:gsLst>
                <a:gs pos="1000">
                  <a:schemeClr val="accent6">
                    <a:lumMod val="40000"/>
                    <a:lumOff val="60000"/>
                  </a:schemeClr>
                </a:gs>
                <a:gs pos="100000">
                  <a:schemeClr val="accent6">
                    <a:lumMod val="40000"/>
                    <a:lumOff val="60000"/>
                  </a:schemeClr>
                </a:gs>
                <a:gs pos="50000">
                  <a:schemeClr val="accent6">
                    <a:lumMod val="40000"/>
                    <a:lumOff val="60000"/>
                  </a:schemeClr>
                </a:gs>
                <a:gs pos="25000">
                  <a:schemeClr val="accent6">
                    <a:lumMod val="60000"/>
                    <a:lumOff val="40000"/>
                  </a:schemeClr>
                </a:gs>
                <a:gs pos="75000">
                  <a:schemeClr val="accent6">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323285" y="4682152"/>
            <a:ext cx="208938" cy="840"/>
          </a:xfrm>
          <a:prstGeom prst="line">
            <a:avLst/>
          </a:prstGeom>
          <a:ln w="12700">
            <a:gradFill>
              <a:gsLst>
                <a:gs pos="1000">
                  <a:schemeClr val="accent6">
                    <a:lumMod val="40000"/>
                    <a:lumOff val="60000"/>
                  </a:schemeClr>
                </a:gs>
                <a:gs pos="100000">
                  <a:schemeClr val="accent6">
                    <a:lumMod val="40000"/>
                    <a:lumOff val="60000"/>
                  </a:schemeClr>
                </a:gs>
                <a:gs pos="50000">
                  <a:schemeClr val="accent6">
                    <a:lumMod val="40000"/>
                    <a:lumOff val="60000"/>
                  </a:schemeClr>
                </a:gs>
                <a:gs pos="25000">
                  <a:schemeClr val="accent6">
                    <a:lumMod val="60000"/>
                    <a:lumOff val="40000"/>
                  </a:schemeClr>
                </a:gs>
                <a:gs pos="75000">
                  <a:schemeClr val="accent6">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323285" y="238424"/>
            <a:ext cx="208938" cy="840"/>
          </a:xfrm>
          <a:prstGeom prst="line">
            <a:avLst/>
          </a:prstGeom>
          <a:ln w="12700">
            <a:gradFill>
              <a:gsLst>
                <a:gs pos="1000">
                  <a:schemeClr val="accent6">
                    <a:lumMod val="40000"/>
                    <a:lumOff val="60000"/>
                  </a:schemeClr>
                </a:gs>
                <a:gs pos="100000">
                  <a:schemeClr val="accent6">
                    <a:lumMod val="40000"/>
                    <a:lumOff val="60000"/>
                  </a:schemeClr>
                </a:gs>
                <a:gs pos="50000">
                  <a:schemeClr val="accent6">
                    <a:lumMod val="40000"/>
                    <a:lumOff val="60000"/>
                  </a:schemeClr>
                </a:gs>
                <a:gs pos="25000">
                  <a:schemeClr val="accent6">
                    <a:lumMod val="60000"/>
                    <a:lumOff val="40000"/>
                  </a:schemeClr>
                </a:gs>
                <a:gs pos="75000">
                  <a:schemeClr val="accent6">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513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1766</TotalTime>
  <Words>1041</Words>
  <Application>Microsoft Office PowerPoint</Application>
  <PresentationFormat>A4 210 x 297 mm</PresentationFormat>
  <Paragraphs>127</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ＭＳ Ｐゴシック</vt:lpstr>
      <vt:lpstr>ＭＳ ゴシック</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福岡市役所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梶原　鉄矢</dc:creator>
  <cp:lastModifiedBy>管理課　山田</cp:lastModifiedBy>
  <cp:revision>192</cp:revision>
  <cp:lastPrinted>2023-12-11T02:29:26Z</cp:lastPrinted>
  <dcterms:created xsi:type="dcterms:W3CDTF">2022-05-27T07:33:53Z</dcterms:created>
  <dcterms:modified xsi:type="dcterms:W3CDTF">2023-12-11T02:40:25Z</dcterms:modified>
</cp:coreProperties>
</file>