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0" r:id="rId2"/>
  </p:sldMasterIdLst>
  <p:notesMasterIdLst>
    <p:notesMasterId r:id="rId22"/>
  </p:notesMasterIdLst>
  <p:handoutMasterIdLst>
    <p:handoutMasterId r:id="rId23"/>
  </p:handoutMasterIdLst>
  <p:sldIdLst>
    <p:sldId id="515" r:id="rId3"/>
    <p:sldId id="511" r:id="rId4"/>
    <p:sldId id="510" r:id="rId5"/>
    <p:sldId id="495" r:id="rId6"/>
    <p:sldId id="504" r:id="rId7"/>
    <p:sldId id="505" r:id="rId8"/>
    <p:sldId id="516" r:id="rId9"/>
    <p:sldId id="492" r:id="rId10"/>
    <p:sldId id="506" r:id="rId11"/>
    <p:sldId id="498" r:id="rId12"/>
    <p:sldId id="513" r:id="rId13"/>
    <p:sldId id="508" r:id="rId14"/>
    <p:sldId id="509" r:id="rId15"/>
    <p:sldId id="514" r:id="rId16"/>
    <p:sldId id="500" r:id="rId17"/>
    <p:sldId id="507" r:id="rId18"/>
    <p:sldId id="499" r:id="rId19"/>
    <p:sldId id="494" r:id="rId20"/>
    <p:sldId id="517" r:id="rId21"/>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F34D35-414C-7251-30E3-DB9B6C5A9F23}" name="長野　貴之" initials="貴長" userId="S::nagano.t10@city.fukuoka.lg.jp::b6f6c2d6-7c49-4d60-a3b2-d7de441e7ce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7"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F2F2F2"/>
    <a:srgbClr val="0000CC"/>
    <a:srgbClr val="E7E7E7"/>
    <a:srgbClr val="333333"/>
    <a:srgbClr val="B6DCDF"/>
    <a:srgbClr val="A6A6A6"/>
    <a:srgbClr val="E7E6E6"/>
    <a:srgbClr val="FFF2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57F9F3-896E-441C-BB79-BE0F194484EA}" v="99" dt="2022-02-26T08:19:26.5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88" autoAdjust="0"/>
    <p:restoredTop sz="97418" autoAdjust="0"/>
  </p:normalViewPr>
  <p:slideViewPr>
    <p:cSldViewPr>
      <p:cViewPr varScale="1">
        <p:scale>
          <a:sx n="111" d="100"/>
          <a:sy n="111" d="100"/>
        </p:scale>
        <p:origin x="198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2" y="2"/>
            <a:ext cx="2926445"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50586" y="2"/>
            <a:ext cx="2926444"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2" y="9442452"/>
            <a:ext cx="2926445"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50586" y="9442452"/>
            <a:ext cx="2926444"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2"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55350"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9163" y="746125"/>
            <a:ext cx="4967287" cy="3727450"/>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9609" y="4721227"/>
            <a:ext cx="5447983" cy="44735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2"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55350"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企画提案書　　　　　　　　　　　　　　　　　　　　　　　　　　　　　　　　 　　　　　 様式２－２</a:t>
            </a:r>
          </a:p>
        </p:txBody>
      </p:sp>
      <p:sp>
        <p:nvSpPr>
          <p:cNvPr id="6" name="テキスト 751">
            <a:extLst>
              <a:ext uri="{FF2B5EF4-FFF2-40B4-BE49-F238E27FC236}">
                <a16:creationId xmlns:a16="http://schemas.microsoft.com/office/drawing/2014/main" id="{89202DC3-DC69-EC55-AC1D-2F59BD7FD548}"/>
              </a:ext>
            </a:extLst>
          </p:cNvPr>
          <p:cNvSpPr txBox="1"/>
          <p:nvPr/>
        </p:nvSpPr>
        <p:spPr>
          <a:xfrm>
            <a:off x="107504" y="620688"/>
            <a:ext cx="7776418" cy="307777"/>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代表企業を記入してください。</a:t>
            </a:r>
            <a:endParaRPr lang="en-US" altLang="ja-JP" sz="1400" i="1" dirty="0">
              <a:solidFill>
                <a:srgbClr val="FF0000"/>
              </a:solidFill>
            </a:endParaRPr>
          </a:p>
        </p:txBody>
      </p:sp>
      <p:graphicFrame>
        <p:nvGraphicFramePr>
          <p:cNvPr id="7" name="表 6">
            <a:extLst>
              <a:ext uri="{FF2B5EF4-FFF2-40B4-BE49-F238E27FC236}">
                <a16:creationId xmlns:a16="http://schemas.microsoft.com/office/drawing/2014/main" id="{1A9627AB-183A-4AF8-DF27-635E4090136D}"/>
              </a:ext>
            </a:extLst>
          </p:cNvPr>
          <p:cNvGraphicFramePr>
            <a:graphicFrameLocks noGrp="1"/>
          </p:cNvGraphicFramePr>
          <p:nvPr>
            <p:extLst>
              <p:ext uri="{D42A27DB-BD31-4B8C-83A1-F6EECF244321}">
                <p14:modId xmlns:p14="http://schemas.microsoft.com/office/powerpoint/2010/main" val="2958881751"/>
              </p:ext>
            </p:extLst>
          </p:nvPr>
        </p:nvGraphicFramePr>
        <p:xfrm>
          <a:off x="467544" y="3860855"/>
          <a:ext cx="8208912" cy="2295118"/>
        </p:xfrm>
        <a:graphic>
          <a:graphicData uri="http://schemas.openxmlformats.org/drawingml/2006/table">
            <a:tbl>
              <a:tblPr>
                <a:tableStyleId>{616DA210-FB5B-4158-B5E0-FEB733F419BA}</a:tableStyleId>
              </a:tblPr>
              <a:tblGrid>
                <a:gridCol w="3384376">
                  <a:extLst>
                    <a:ext uri="{9D8B030D-6E8A-4147-A177-3AD203B41FA5}">
                      <a16:colId xmlns:a16="http://schemas.microsoft.com/office/drawing/2014/main" val="1481066008"/>
                    </a:ext>
                  </a:extLst>
                </a:gridCol>
                <a:gridCol w="4824536">
                  <a:extLst>
                    <a:ext uri="{9D8B030D-6E8A-4147-A177-3AD203B41FA5}">
                      <a16:colId xmlns:a16="http://schemas.microsoft.com/office/drawing/2014/main" val="1106056304"/>
                    </a:ext>
                  </a:extLst>
                </a:gridCol>
              </a:tblGrid>
              <a:tr h="427072">
                <a:tc>
                  <a:txBody>
                    <a:bodyPr/>
                    <a:lstStyle/>
                    <a:p>
                      <a:pPr algn="ctr">
                        <a:spcAft>
                          <a:spcPts val="0"/>
                        </a:spcAft>
                      </a:pPr>
                      <a:r>
                        <a:rPr kumimoji="1" lang="ja-JP" altLang="en-US" sz="1800" kern="1200" dirty="0">
                          <a:solidFill>
                            <a:schemeClr val="tx1"/>
                          </a:solidFill>
                        </a:rPr>
                        <a:t>項目</a:t>
                      </a:r>
                      <a:endParaRPr kumimoji="1" lang="ja-JP" sz="18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800" kern="100" dirty="0">
                          <a:solidFill>
                            <a:schemeClr val="tx1"/>
                          </a:solidFill>
                          <a:effectLst/>
                        </a:rPr>
                        <a:t>記入欄</a:t>
                      </a:r>
                      <a:endParaRPr lang="ja-JP" sz="1800"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代表企業</a:t>
                      </a:r>
                      <a:endParaRPr kumimoji="1" lang="en-US" altLang="ja-JP" sz="1800" b="0"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（応募者）</a:t>
                      </a:r>
                    </a:p>
                  </a:txBody>
                  <a:tcPr marL="54002" marR="54002" marT="0" marB="0" anchor="ctr">
                    <a:solidFill>
                      <a:schemeClr val="bg1">
                        <a:lumMod val="95000"/>
                      </a:schemeClr>
                    </a:solidFill>
                  </a:tcPr>
                </a:tc>
                <a:tc>
                  <a:txBody>
                    <a:bodyPr/>
                    <a:lstStyle/>
                    <a:p>
                      <a:pPr algn="just">
                        <a:spcAft>
                          <a:spcPts val="0"/>
                        </a:spcAft>
                      </a:pP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32813331"/>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rPr>
                        <a:t>対象地域</a:t>
                      </a:r>
                      <a:endParaRPr kumimoji="1" lang="ja-JP" altLang="en-US" sz="1800" b="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l">
                        <a:spcAft>
                          <a:spcPts val="0"/>
                        </a:spcAft>
                      </a:pPr>
                      <a:r>
                        <a:rPr lang="ja-JP" altLang="en-US" sz="1800" b="0" kern="100" dirty="0">
                          <a:solidFill>
                            <a:schemeClr val="tx1"/>
                          </a:solidFill>
                          <a:effectLst/>
                          <a:latin typeface="+mn-ea"/>
                          <a:ea typeface="+mn-ea"/>
                          <a:cs typeface="Times New Roman" panose="02020603050405020304" pitchFamily="18" charset="0"/>
                        </a:rPr>
                        <a:t>　エリア●○○区</a:t>
                      </a: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bl>
          </a:graphicData>
        </a:graphic>
      </p:graphicFrame>
      <p:sp>
        <p:nvSpPr>
          <p:cNvPr id="9" name="テキスト 751">
            <a:extLst>
              <a:ext uri="{FF2B5EF4-FFF2-40B4-BE49-F238E27FC236}">
                <a16:creationId xmlns:a16="http://schemas.microsoft.com/office/drawing/2014/main" id="{7C41ED47-6BC1-A293-3D9C-40D8E7A36046}"/>
              </a:ext>
            </a:extLst>
          </p:cNvPr>
          <p:cNvSpPr txBox="1"/>
          <p:nvPr/>
        </p:nvSpPr>
        <p:spPr>
          <a:xfrm>
            <a:off x="7092280" y="1006163"/>
            <a:ext cx="1944216" cy="307777"/>
          </a:xfrm>
          <a:prstGeom prst="rect">
            <a:avLst/>
          </a:prstGeom>
        </p:spPr>
        <p:txBody>
          <a:bodyPr wrap="square">
            <a:spAutoFit/>
          </a:bodyPr>
          <a:lstStyle/>
          <a:p>
            <a:pPr lvl="0">
              <a:defRPr lang="ja-JP" altLang="en-US"/>
            </a:pPr>
            <a:r>
              <a:rPr lang="ja-JP" altLang="en-US" sz="1400" dirty="0">
                <a:latin typeface="+mj-ea"/>
                <a:ea typeface="+mj-ea"/>
              </a:rPr>
              <a:t>令和　　年　　月　　日</a:t>
            </a:r>
            <a:endParaRPr lang="en-US" altLang="ja-JP" sz="1400" dirty="0">
              <a:latin typeface="+mj-ea"/>
              <a:ea typeface="+mj-ea"/>
            </a:endParaRPr>
          </a:p>
        </p:txBody>
      </p:sp>
      <p:sp>
        <p:nvSpPr>
          <p:cNvPr id="10" name="テキスト 751">
            <a:extLst>
              <a:ext uri="{FF2B5EF4-FFF2-40B4-BE49-F238E27FC236}">
                <a16:creationId xmlns:a16="http://schemas.microsoft.com/office/drawing/2014/main" id="{C22CA165-DEB7-FB02-4CCB-4867A2A7A957}"/>
              </a:ext>
            </a:extLst>
          </p:cNvPr>
          <p:cNvSpPr txBox="1"/>
          <p:nvPr/>
        </p:nvSpPr>
        <p:spPr>
          <a:xfrm>
            <a:off x="266977" y="1102795"/>
            <a:ext cx="1944216" cy="523220"/>
          </a:xfrm>
          <a:prstGeom prst="rect">
            <a:avLst/>
          </a:prstGeom>
        </p:spPr>
        <p:txBody>
          <a:bodyPr wrap="square">
            <a:spAutoFit/>
          </a:bodyPr>
          <a:lstStyle/>
          <a:p>
            <a:pPr lvl="0">
              <a:defRPr lang="ja-JP" altLang="en-US"/>
            </a:pPr>
            <a:r>
              <a:rPr lang="ja-JP" altLang="en-US" sz="1400" dirty="0">
                <a:latin typeface="+mj-ea"/>
                <a:ea typeface="+mj-ea"/>
              </a:rPr>
              <a:t>（宛先）</a:t>
            </a:r>
            <a:endParaRPr lang="en-US" altLang="ja-JP" sz="1400" dirty="0">
              <a:latin typeface="+mj-ea"/>
              <a:ea typeface="+mj-ea"/>
            </a:endParaRPr>
          </a:p>
          <a:p>
            <a:pPr lvl="0">
              <a:defRPr lang="ja-JP" altLang="en-US"/>
            </a:pPr>
            <a:r>
              <a:rPr lang="ja-JP" altLang="en-US" sz="1400" dirty="0">
                <a:latin typeface="+mj-ea"/>
                <a:ea typeface="+mj-ea"/>
              </a:rPr>
              <a:t>　福岡市長</a:t>
            </a:r>
            <a:endParaRPr lang="en-US" altLang="ja-JP" sz="1400" dirty="0">
              <a:latin typeface="+mj-ea"/>
              <a:ea typeface="+mj-ea"/>
            </a:endParaRPr>
          </a:p>
        </p:txBody>
      </p:sp>
      <p:graphicFrame>
        <p:nvGraphicFramePr>
          <p:cNvPr id="11" name="表 2">
            <a:extLst>
              <a:ext uri="{FF2B5EF4-FFF2-40B4-BE49-F238E27FC236}">
                <a16:creationId xmlns:a16="http://schemas.microsoft.com/office/drawing/2014/main" id="{133433DC-3B05-A4D0-BECF-C610714F1AC0}"/>
              </a:ext>
            </a:extLst>
          </p:cNvPr>
          <p:cNvGraphicFramePr>
            <a:graphicFrameLocks noGrp="1"/>
          </p:cNvGraphicFramePr>
          <p:nvPr>
            <p:extLst>
              <p:ext uri="{D42A27DB-BD31-4B8C-83A1-F6EECF244321}">
                <p14:modId xmlns:p14="http://schemas.microsoft.com/office/powerpoint/2010/main" val="3286232923"/>
              </p:ext>
            </p:extLst>
          </p:nvPr>
        </p:nvGraphicFramePr>
        <p:xfrm>
          <a:off x="4530477" y="1557499"/>
          <a:ext cx="4392488" cy="1483360"/>
        </p:xfrm>
        <a:graphic>
          <a:graphicData uri="http://schemas.openxmlformats.org/drawingml/2006/table">
            <a:tbl>
              <a:tblPr firstRow="1" bandRow="1">
                <a:tableStyleId>{2D5ABB26-0587-4C30-8999-92F81FD0307C}</a:tableStyleId>
              </a:tblPr>
              <a:tblGrid>
                <a:gridCol w="1804058">
                  <a:extLst>
                    <a:ext uri="{9D8B030D-6E8A-4147-A177-3AD203B41FA5}">
                      <a16:colId xmlns:a16="http://schemas.microsoft.com/office/drawing/2014/main" val="2003319902"/>
                    </a:ext>
                  </a:extLst>
                </a:gridCol>
                <a:gridCol w="2588430">
                  <a:extLst>
                    <a:ext uri="{9D8B030D-6E8A-4147-A177-3AD203B41FA5}">
                      <a16:colId xmlns:a16="http://schemas.microsoft.com/office/drawing/2014/main" val="3356443423"/>
                    </a:ext>
                  </a:extLst>
                </a:gridCol>
              </a:tblGrid>
              <a:tr h="370840">
                <a:tc>
                  <a:txBody>
                    <a:bodyPr/>
                    <a:lstStyle/>
                    <a:p>
                      <a:pPr algn="dist"/>
                      <a:r>
                        <a:rPr kumimoji="1" lang="ja-JP" altLang="en-US" sz="1400" dirty="0"/>
                        <a:t>応募者（グループ）名</a:t>
                      </a:r>
                    </a:p>
                  </a:txBody>
                  <a:tcPr/>
                </a:tc>
                <a:tc>
                  <a:txBody>
                    <a:bodyPr/>
                    <a:lstStyle/>
                    <a:p>
                      <a:endParaRPr kumimoji="1" lang="ja-JP" altLang="en-US" sz="1400" dirty="0"/>
                    </a:p>
                  </a:txBody>
                  <a:tcPr/>
                </a:tc>
                <a:extLst>
                  <a:ext uri="{0D108BD9-81ED-4DB2-BD59-A6C34878D82A}">
                    <a16:rowId xmlns:a16="http://schemas.microsoft.com/office/drawing/2014/main" val="2508241731"/>
                  </a:ext>
                </a:extLst>
              </a:tr>
              <a:tr h="370840">
                <a:tc>
                  <a:txBody>
                    <a:bodyPr/>
                    <a:lstStyle/>
                    <a:p>
                      <a:pPr algn="l"/>
                      <a:r>
                        <a:rPr kumimoji="1" lang="ja-JP" altLang="en-US" sz="1400" dirty="0"/>
                        <a:t>（代表企業）</a:t>
                      </a:r>
                    </a:p>
                  </a:txBody>
                  <a:tcPr/>
                </a:tc>
                <a:tc>
                  <a:txBody>
                    <a:bodyPr/>
                    <a:lstStyle/>
                    <a:p>
                      <a:endParaRPr kumimoji="1" lang="ja-JP" altLang="en-US" sz="1400" dirty="0"/>
                    </a:p>
                  </a:txBody>
                  <a:tcPr/>
                </a:tc>
                <a:extLst>
                  <a:ext uri="{0D108BD9-81ED-4DB2-BD59-A6C34878D82A}">
                    <a16:rowId xmlns:a16="http://schemas.microsoft.com/office/drawing/2014/main" val="1686373195"/>
                  </a:ext>
                </a:extLst>
              </a:tr>
              <a:tr h="370840">
                <a:tc>
                  <a:txBody>
                    <a:bodyPr/>
                    <a:lstStyle/>
                    <a:p>
                      <a:pPr algn="dist"/>
                      <a:r>
                        <a:rPr kumimoji="1" lang="ja-JP" altLang="en-US" sz="1400" dirty="0"/>
                        <a:t>商号又は名称</a:t>
                      </a:r>
                    </a:p>
                  </a:txBody>
                  <a:tcPr/>
                </a:tc>
                <a:tc>
                  <a:txBody>
                    <a:bodyPr/>
                    <a:lstStyle/>
                    <a:p>
                      <a:endParaRPr kumimoji="1" lang="ja-JP" altLang="en-US" sz="1400" dirty="0"/>
                    </a:p>
                  </a:txBody>
                  <a:tcPr/>
                </a:tc>
                <a:extLst>
                  <a:ext uri="{0D108BD9-81ED-4DB2-BD59-A6C34878D82A}">
                    <a16:rowId xmlns:a16="http://schemas.microsoft.com/office/drawing/2014/main" val="1982096931"/>
                  </a:ext>
                </a:extLst>
              </a:tr>
              <a:tr h="370840">
                <a:tc>
                  <a:txBody>
                    <a:bodyPr/>
                    <a:lstStyle/>
                    <a:p>
                      <a:pPr algn="dist"/>
                      <a:r>
                        <a:rPr kumimoji="1" lang="ja-JP" altLang="en-US" sz="1400" dirty="0"/>
                        <a:t>代表者役職・氏名</a:t>
                      </a:r>
                    </a:p>
                  </a:txBody>
                  <a:tcPr/>
                </a:tc>
                <a:tc>
                  <a:txBody>
                    <a:bodyPr/>
                    <a:lstStyle/>
                    <a:p>
                      <a:endParaRPr kumimoji="1" lang="ja-JP" altLang="en-US" sz="1400" dirty="0"/>
                    </a:p>
                  </a:txBody>
                  <a:tcPr/>
                </a:tc>
                <a:extLst>
                  <a:ext uri="{0D108BD9-81ED-4DB2-BD59-A6C34878D82A}">
                    <a16:rowId xmlns:a16="http://schemas.microsoft.com/office/drawing/2014/main" val="364518283"/>
                  </a:ext>
                </a:extLst>
              </a:tr>
            </a:tbl>
          </a:graphicData>
        </a:graphic>
      </p:graphicFrame>
      <p:sp>
        <p:nvSpPr>
          <p:cNvPr id="12" name="テキスト ボックス 11">
            <a:extLst>
              <a:ext uri="{FF2B5EF4-FFF2-40B4-BE49-F238E27FC236}">
                <a16:creationId xmlns:a16="http://schemas.microsoft.com/office/drawing/2014/main" id="{39CE8282-A995-4B95-7C19-6AE8D6EBA9E8}"/>
              </a:ext>
            </a:extLst>
          </p:cNvPr>
          <p:cNvSpPr txBox="1"/>
          <p:nvPr/>
        </p:nvSpPr>
        <p:spPr>
          <a:xfrm>
            <a:off x="246001" y="3264907"/>
            <a:ext cx="8568952" cy="307777"/>
          </a:xfrm>
          <a:prstGeom prst="rect">
            <a:avLst/>
          </a:prstGeom>
          <a:noFill/>
        </p:spPr>
        <p:txBody>
          <a:bodyPr wrap="square">
            <a:spAutoFit/>
          </a:bodyPr>
          <a:lstStyle/>
          <a:p>
            <a:r>
              <a:rPr lang="ja-JP" altLang="en-US" sz="1400" dirty="0"/>
              <a:t>　 「福岡市公共交通不便地対策事業（オンデマンド交通）」について、企画提案書を提出します。</a:t>
            </a:r>
          </a:p>
        </p:txBody>
      </p:sp>
      <p:sp>
        <p:nvSpPr>
          <p:cNvPr id="15" name="テキスト 751">
            <a:extLst>
              <a:ext uri="{FF2B5EF4-FFF2-40B4-BE49-F238E27FC236}">
                <a16:creationId xmlns:a16="http://schemas.microsoft.com/office/drawing/2014/main" id="{100C40F9-A835-1189-4676-ED0BC2CF5507}"/>
              </a:ext>
            </a:extLst>
          </p:cNvPr>
          <p:cNvSpPr txBox="1"/>
          <p:nvPr/>
        </p:nvSpPr>
        <p:spPr>
          <a:xfrm>
            <a:off x="246001" y="6309320"/>
            <a:ext cx="7776418" cy="523220"/>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企画提案書を通じて、図表や写真など用いて分かりやすく記載してください。</a:t>
            </a:r>
            <a:endParaRPr lang="en-US" altLang="ja-JP" sz="1400" i="1" dirty="0">
              <a:solidFill>
                <a:srgbClr val="FF0000"/>
              </a:solidFill>
            </a:endParaRPr>
          </a:p>
          <a:p>
            <a:pPr lvl="0">
              <a:defRPr lang="ja-JP" altLang="en-US"/>
            </a:pPr>
            <a:r>
              <a:rPr lang="en-US" altLang="ja-JP" sz="1400" i="1" dirty="0">
                <a:solidFill>
                  <a:srgbClr val="FF0000"/>
                </a:solidFill>
              </a:rPr>
              <a:t>※</a:t>
            </a:r>
            <a:r>
              <a:rPr lang="ja-JP" altLang="en-US" sz="1400" i="1" dirty="0">
                <a:solidFill>
                  <a:srgbClr val="FF0000"/>
                </a:solidFill>
              </a:rPr>
              <a:t>必要に応じてページを追加してください。（総数２０ページ以内）</a:t>
            </a:r>
            <a:endParaRPr lang="en-US" altLang="ja-JP" sz="1400" i="1" dirty="0">
              <a:solidFill>
                <a:srgbClr val="FF0000"/>
              </a:solidFill>
            </a:endParaRPr>
          </a:p>
        </p:txBody>
      </p:sp>
    </p:spTree>
    <p:extLst>
      <p:ext uri="{BB962C8B-B14F-4D97-AF65-F5344CB8AC3E}">
        <p14:creationId xmlns:p14="http://schemas.microsoft.com/office/powerpoint/2010/main" val="1698175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graphicFrame>
        <p:nvGraphicFramePr>
          <p:cNvPr id="3" name="表 2">
            <a:extLst>
              <a:ext uri="{FF2B5EF4-FFF2-40B4-BE49-F238E27FC236}">
                <a16:creationId xmlns:a16="http://schemas.microsoft.com/office/drawing/2014/main" id="{1F13F3D8-807C-3459-72BB-1A64DD0C6D99}"/>
              </a:ext>
            </a:extLst>
          </p:cNvPr>
          <p:cNvGraphicFramePr>
            <a:graphicFrameLocks noGrp="1"/>
          </p:cNvGraphicFramePr>
          <p:nvPr>
            <p:extLst>
              <p:ext uri="{D42A27DB-BD31-4B8C-83A1-F6EECF244321}">
                <p14:modId xmlns:p14="http://schemas.microsoft.com/office/powerpoint/2010/main" val="3050792062"/>
              </p:ext>
            </p:extLst>
          </p:nvPr>
        </p:nvGraphicFramePr>
        <p:xfrm>
          <a:off x="418475" y="1197173"/>
          <a:ext cx="8424940" cy="5328000"/>
        </p:xfrm>
        <a:graphic>
          <a:graphicData uri="http://schemas.openxmlformats.org/drawingml/2006/table">
            <a:tbl>
              <a:tblPr>
                <a:tableStyleId>{616DA210-FB5B-4158-B5E0-FEB733F419BA}</a:tableStyleId>
              </a:tblPr>
              <a:tblGrid>
                <a:gridCol w="1561237">
                  <a:extLst>
                    <a:ext uri="{9D8B030D-6E8A-4147-A177-3AD203B41FA5}">
                      <a16:colId xmlns:a16="http://schemas.microsoft.com/office/drawing/2014/main" val="1328433221"/>
                    </a:ext>
                  </a:extLst>
                </a:gridCol>
                <a:gridCol w="6863703">
                  <a:extLst>
                    <a:ext uri="{9D8B030D-6E8A-4147-A177-3AD203B41FA5}">
                      <a16:colId xmlns:a16="http://schemas.microsoft.com/office/drawing/2014/main" val="1481066008"/>
                    </a:ext>
                  </a:extLst>
                </a:gridCol>
              </a:tblGrid>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受付方法</a:t>
                      </a: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受付時間</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104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bl>
          </a:graphicData>
        </a:graphic>
      </p:graphicFrame>
      <p:sp>
        <p:nvSpPr>
          <p:cNvPr id="4" name="テキスト 751">
            <a:extLst>
              <a:ext uri="{FF2B5EF4-FFF2-40B4-BE49-F238E27FC236}">
                <a16:creationId xmlns:a16="http://schemas.microsoft.com/office/drawing/2014/main" id="{D5545B0B-DDF5-CE5E-5585-133DFC442B65}"/>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乗車受付方法</a:t>
            </a:r>
            <a:r>
              <a:rPr lang="en-US" altLang="ja-JP" sz="1400" b="1" dirty="0"/>
              <a:t>】</a:t>
            </a:r>
          </a:p>
        </p:txBody>
      </p:sp>
      <p:sp>
        <p:nvSpPr>
          <p:cNvPr id="5" name="テキスト 751">
            <a:extLst>
              <a:ext uri="{FF2B5EF4-FFF2-40B4-BE49-F238E27FC236}">
                <a16:creationId xmlns:a16="http://schemas.microsoft.com/office/drawing/2014/main" id="{35ABED66-97F0-DEAA-E2C1-23F29268405D}"/>
              </a:ext>
            </a:extLst>
          </p:cNvPr>
          <p:cNvSpPr txBox="1"/>
          <p:nvPr/>
        </p:nvSpPr>
        <p:spPr>
          <a:xfrm>
            <a:off x="1557224" y="867490"/>
            <a:ext cx="7286191"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乗車受付方法（電話・インターネット）、受付時間、電話受付の回線数等を記入してください。</a:t>
            </a:r>
            <a:endParaRPr lang="en-US" altLang="ja-JP" sz="1200" i="1" dirty="0">
              <a:solidFill>
                <a:srgbClr val="FF0000"/>
              </a:solidFill>
            </a:endParaRPr>
          </a:p>
        </p:txBody>
      </p:sp>
      <p:sp>
        <p:nvSpPr>
          <p:cNvPr id="12" name="スライド番号プレースホルダー 1">
            <a:extLst>
              <a:ext uri="{FF2B5EF4-FFF2-40B4-BE49-F238E27FC236}">
                <a16:creationId xmlns:a16="http://schemas.microsoft.com/office/drawing/2014/main" id="{3CD62EFB-BE92-2FFF-3360-E8D291F717CC}"/>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9</a:t>
            </a:fld>
            <a:endParaRPr kumimoji="1" lang="ja-JP" altLang="en-US" sz="2000" b="1" dirty="0">
              <a:solidFill>
                <a:schemeClr val="bg1"/>
              </a:solidFill>
            </a:endParaRPr>
          </a:p>
        </p:txBody>
      </p:sp>
      <p:sp>
        <p:nvSpPr>
          <p:cNvPr id="18" name="テキスト 751">
            <a:extLst>
              <a:ext uri="{FF2B5EF4-FFF2-40B4-BE49-F238E27FC236}">
                <a16:creationId xmlns:a16="http://schemas.microsoft.com/office/drawing/2014/main" id="{3C421AA5-1CA7-6012-87C0-D191C3468B91}"/>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（１）乗車受付</a:t>
            </a:r>
            <a:endParaRPr lang="en-US" altLang="ja-JP" sz="1400" b="1" dirty="0"/>
          </a:p>
        </p:txBody>
      </p:sp>
      <p:sp>
        <p:nvSpPr>
          <p:cNvPr id="19" name="テキスト 751">
            <a:extLst>
              <a:ext uri="{FF2B5EF4-FFF2-40B4-BE49-F238E27FC236}">
                <a16:creationId xmlns:a16="http://schemas.microsoft.com/office/drawing/2014/main" id="{98779A6D-B170-C695-3E8E-B21EE1E1CF50}"/>
              </a:ext>
            </a:extLst>
          </p:cNvPr>
          <p:cNvSpPr txBox="1"/>
          <p:nvPr/>
        </p:nvSpPr>
        <p:spPr>
          <a:xfrm>
            <a:off x="1979712" y="2420888"/>
            <a:ext cx="7286191"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乗車受付フローや利用者の端末操作フロー等を記入してください。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希望の時間の乗車受付が取れない利用者に対しての対応等を記入してください。</a:t>
            </a:r>
            <a:endParaRPr lang="en-US" altLang="ja-JP" sz="1200" i="1" dirty="0">
              <a:solidFill>
                <a:srgbClr val="FF0000"/>
              </a:solidFill>
            </a:endParaRPr>
          </a:p>
        </p:txBody>
      </p:sp>
    </p:spTree>
    <p:extLst>
      <p:ext uri="{BB962C8B-B14F-4D97-AF65-F5344CB8AC3E}">
        <p14:creationId xmlns:p14="http://schemas.microsoft.com/office/powerpoint/2010/main" val="3277467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51520" y="2756887"/>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運行車両</a:t>
            </a:r>
            <a:r>
              <a:rPr lang="en-US" altLang="ja-JP" sz="1400" b="1" dirty="0"/>
              <a:t>】</a:t>
            </a:r>
          </a:p>
        </p:txBody>
      </p:sp>
      <p:graphicFrame>
        <p:nvGraphicFramePr>
          <p:cNvPr id="9" name="表 8">
            <a:extLst>
              <a:ext uri="{FF2B5EF4-FFF2-40B4-BE49-F238E27FC236}">
                <a16:creationId xmlns:a16="http://schemas.microsoft.com/office/drawing/2014/main" id="{E12A2ACE-C546-D1AC-FB85-CD42E6754578}"/>
              </a:ext>
            </a:extLst>
          </p:cNvPr>
          <p:cNvGraphicFramePr>
            <a:graphicFrameLocks noGrp="1"/>
          </p:cNvGraphicFramePr>
          <p:nvPr>
            <p:extLst>
              <p:ext uri="{D42A27DB-BD31-4B8C-83A1-F6EECF244321}">
                <p14:modId xmlns:p14="http://schemas.microsoft.com/office/powerpoint/2010/main" val="1134801285"/>
              </p:ext>
            </p:extLst>
          </p:nvPr>
        </p:nvGraphicFramePr>
        <p:xfrm>
          <a:off x="418475" y="3179410"/>
          <a:ext cx="8388136" cy="3492000"/>
        </p:xfrm>
        <a:graphic>
          <a:graphicData uri="http://schemas.openxmlformats.org/drawingml/2006/table">
            <a:tbl>
              <a:tblPr>
                <a:tableStyleId>{616DA210-FB5B-4158-B5E0-FEB733F419BA}</a:tableStyleId>
              </a:tblPr>
              <a:tblGrid>
                <a:gridCol w="1224136">
                  <a:extLst>
                    <a:ext uri="{9D8B030D-6E8A-4147-A177-3AD203B41FA5}">
                      <a16:colId xmlns:a16="http://schemas.microsoft.com/office/drawing/2014/main" val="2284839113"/>
                    </a:ext>
                  </a:extLst>
                </a:gridCol>
                <a:gridCol w="7164000">
                  <a:extLst>
                    <a:ext uri="{9D8B030D-6E8A-4147-A177-3AD203B41FA5}">
                      <a16:colId xmlns:a16="http://schemas.microsoft.com/office/drawing/2014/main" val="1481066008"/>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使用車両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乗車定員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導入方法</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r h="219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172858759"/>
                  </a:ext>
                </a:extLst>
              </a:tr>
            </a:tbl>
          </a:graphicData>
        </a:graphic>
      </p:graphicFrame>
      <p:sp>
        <p:nvSpPr>
          <p:cNvPr id="12" name="スライド番号プレースホルダー 1">
            <a:extLst>
              <a:ext uri="{FF2B5EF4-FFF2-40B4-BE49-F238E27FC236}">
                <a16:creationId xmlns:a16="http://schemas.microsoft.com/office/drawing/2014/main" id="{3CD62EFB-BE92-2FFF-3360-E8D291F717CC}"/>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10</a:t>
            </a:fld>
            <a:endParaRPr kumimoji="1" lang="ja-JP" altLang="en-US" sz="2000" b="1" dirty="0">
              <a:solidFill>
                <a:schemeClr val="bg1"/>
              </a:solidFill>
            </a:endParaRPr>
          </a:p>
        </p:txBody>
      </p:sp>
      <p:sp>
        <p:nvSpPr>
          <p:cNvPr id="18" name="テキスト 751">
            <a:extLst>
              <a:ext uri="{FF2B5EF4-FFF2-40B4-BE49-F238E27FC236}">
                <a16:creationId xmlns:a16="http://schemas.microsoft.com/office/drawing/2014/main" id="{3C421AA5-1CA7-6012-87C0-D191C3468B91}"/>
              </a:ext>
            </a:extLst>
          </p:cNvPr>
          <p:cNvSpPr txBox="1"/>
          <p:nvPr/>
        </p:nvSpPr>
        <p:spPr>
          <a:xfrm>
            <a:off x="28248" y="2468855"/>
            <a:ext cx="5164838" cy="307777"/>
          </a:xfrm>
          <a:prstGeom prst="rect">
            <a:avLst/>
          </a:prstGeom>
        </p:spPr>
        <p:txBody>
          <a:bodyPr wrap="square">
            <a:spAutoFit/>
          </a:bodyPr>
          <a:lstStyle/>
          <a:p>
            <a:pPr lvl="0">
              <a:defRPr lang="ja-JP" altLang="en-US"/>
            </a:pPr>
            <a:r>
              <a:rPr lang="ja-JP" altLang="en-US" sz="1400" b="1" dirty="0"/>
              <a:t>（３）車両</a:t>
            </a:r>
            <a:endParaRPr lang="en-US" altLang="ja-JP" sz="1400" b="1" dirty="0"/>
          </a:p>
        </p:txBody>
      </p:sp>
      <p:sp>
        <p:nvSpPr>
          <p:cNvPr id="2" name="テキスト 751">
            <a:extLst>
              <a:ext uri="{FF2B5EF4-FFF2-40B4-BE49-F238E27FC236}">
                <a16:creationId xmlns:a16="http://schemas.microsoft.com/office/drawing/2014/main" id="{F14CB5F3-EE51-CEE7-A34B-351527945CC1}"/>
              </a:ext>
            </a:extLst>
          </p:cNvPr>
          <p:cNvSpPr txBox="1"/>
          <p:nvPr/>
        </p:nvSpPr>
        <p:spPr>
          <a:xfrm>
            <a:off x="1632242" y="4089538"/>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購入やリース、タクシー車両と併用するなど導入方法を記入してください。</a:t>
            </a:r>
            <a:endParaRPr lang="en-US" altLang="ja-JP" sz="1200" i="1" dirty="0">
              <a:solidFill>
                <a:srgbClr val="FF0000"/>
              </a:solidFill>
            </a:endParaRPr>
          </a:p>
        </p:txBody>
      </p:sp>
      <p:sp>
        <p:nvSpPr>
          <p:cNvPr id="11" name="テキスト 751">
            <a:extLst>
              <a:ext uri="{FF2B5EF4-FFF2-40B4-BE49-F238E27FC236}">
                <a16:creationId xmlns:a16="http://schemas.microsoft.com/office/drawing/2014/main" id="{3D8DCA19-348A-330D-8C1C-C4AC8BC6A7EC}"/>
              </a:ext>
            </a:extLst>
          </p:cNvPr>
          <p:cNvSpPr txBox="1"/>
          <p:nvPr/>
        </p:nvSpPr>
        <p:spPr>
          <a:xfrm>
            <a:off x="1602873" y="4534318"/>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使用する車両の外装や内装のイメージ写真などを記載してください。</a:t>
            </a:r>
            <a:endParaRPr lang="en-US" altLang="ja-JP" sz="1200" i="1" dirty="0">
              <a:solidFill>
                <a:srgbClr val="FF0000"/>
              </a:solidFill>
            </a:endParaRPr>
          </a:p>
        </p:txBody>
      </p:sp>
      <p:graphicFrame>
        <p:nvGraphicFramePr>
          <p:cNvPr id="3" name="表 2">
            <a:extLst>
              <a:ext uri="{FF2B5EF4-FFF2-40B4-BE49-F238E27FC236}">
                <a16:creationId xmlns:a16="http://schemas.microsoft.com/office/drawing/2014/main" id="{2E64F8E2-F19E-C6E7-93C3-859D24FA01C0}"/>
              </a:ext>
            </a:extLst>
          </p:cNvPr>
          <p:cNvGraphicFramePr>
            <a:graphicFrameLocks noGrp="1"/>
          </p:cNvGraphicFramePr>
          <p:nvPr>
            <p:extLst>
              <p:ext uri="{D42A27DB-BD31-4B8C-83A1-F6EECF244321}">
                <p14:modId xmlns:p14="http://schemas.microsoft.com/office/powerpoint/2010/main" val="2728478681"/>
              </p:ext>
            </p:extLst>
          </p:nvPr>
        </p:nvGraphicFramePr>
        <p:xfrm>
          <a:off x="418475" y="1216497"/>
          <a:ext cx="8424939" cy="1132383"/>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132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5" name="テキスト 751">
            <a:extLst>
              <a:ext uri="{FF2B5EF4-FFF2-40B4-BE49-F238E27FC236}">
                <a16:creationId xmlns:a16="http://schemas.microsoft.com/office/drawing/2014/main" id="{346A189A-8982-FA7C-343C-B661C9875987}"/>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決済方法</a:t>
            </a:r>
            <a:r>
              <a:rPr lang="en-US" altLang="ja-JP" sz="1400" b="1" dirty="0"/>
              <a:t>】</a:t>
            </a:r>
          </a:p>
        </p:txBody>
      </p:sp>
      <p:sp>
        <p:nvSpPr>
          <p:cNvPr id="6" name="テキスト 751">
            <a:extLst>
              <a:ext uri="{FF2B5EF4-FFF2-40B4-BE49-F238E27FC236}">
                <a16:creationId xmlns:a16="http://schemas.microsoft.com/office/drawing/2014/main" id="{F0374A2A-F951-8038-0561-95571FA02688}"/>
              </a:ext>
            </a:extLst>
          </p:cNvPr>
          <p:cNvSpPr txBox="1"/>
          <p:nvPr/>
        </p:nvSpPr>
        <p:spPr>
          <a:xfrm>
            <a:off x="404783" y="1272079"/>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交通系</a:t>
            </a:r>
            <a:r>
              <a:rPr lang="en-US" altLang="ja-JP" sz="1200" i="1" dirty="0">
                <a:solidFill>
                  <a:srgbClr val="FF0000"/>
                </a:solidFill>
              </a:rPr>
              <a:t>IC</a:t>
            </a:r>
            <a:r>
              <a:rPr lang="ja-JP" altLang="en-US" sz="1200" i="1" dirty="0">
                <a:solidFill>
                  <a:srgbClr val="FF0000"/>
                </a:solidFill>
              </a:rPr>
              <a:t>カードなど決済方法について記入してください。</a:t>
            </a:r>
            <a:endParaRPr lang="en-US" altLang="ja-JP" sz="1200" i="1" dirty="0">
              <a:solidFill>
                <a:srgbClr val="FF0000"/>
              </a:solidFill>
            </a:endParaRPr>
          </a:p>
        </p:txBody>
      </p:sp>
      <p:sp>
        <p:nvSpPr>
          <p:cNvPr id="7" name="テキスト 751">
            <a:extLst>
              <a:ext uri="{FF2B5EF4-FFF2-40B4-BE49-F238E27FC236}">
                <a16:creationId xmlns:a16="http://schemas.microsoft.com/office/drawing/2014/main" id="{916E5402-A542-2CF0-4FA6-37341EDBCF87}"/>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（２）決済</a:t>
            </a:r>
            <a:endParaRPr lang="en-US" altLang="ja-JP" sz="1400" b="1" dirty="0"/>
          </a:p>
        </p:txBody>
      </p:sp>
    </p:spTree>
    <p:extLst>
      <p:ext uri="{BB962C8B-B14F-4D97-AF65-F5344CB8AC3E}">
        <p14:creationId xmlns:p14="http://schemas.microsoft.com/office/powerpoint/2010/main" val="3511718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利便性向上の取組み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59809522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 name="スライド番号プレースホルダー 1">
            <a:extLst>
              <a:ext uri="{FF2B5EF4-FFF2-40B4-BE49-F238E27FC236}">
                <a16:creationId xmlns:a16="http://schemas.microsoft.com/office/drawing/2014/main" id="{63F2203F-8EE3-9F3E-F72D-06C72967C7E0}"/>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11</a:t>
            </a:fld>
            <a:endParaRPr kumimoji="1" lang="ja-JP" altLang="en-US" sz="2000" b="1" dirty="0">
              <a:solidFill>
                <a:schemeClr val="bg1"/>
              </a:solidFill>
            </a:endParaRPr>
          </a:p>
        </p:txBody>
      </p:sp>
      <p:sp>
        <p:nvSpPr>
          <p:cNvPr id="6" name="テキスト 751">
            <a:extLst>
              <a:ext uri="{FF2B5EF4-FFF2-40B4-BE49-F238E27FC236}">
                <a16:creationId xmlns:a16="http://schemas.microsoft.com/office/drawing/2014/main" id="{793760AF-DF42-D52E-28B4-DFE656B4F3D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（４）利便性向上策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18475" y="1215711"/>
            <a:ext cx="8307050"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運行内容の工夫や既存公共交通との連携など利便性向上に向けた民間事業者のノウハウ・アイデアを活用した取組みを記載してください。</a:t>
            </a:r>
            <a:endParaRPr lang="en-US" altLang="ja-JP" sz="1200" i="1" dirty="0">
              <a:solidFill>
                <a:srgbClr val="FF0000"/>
              </a:solidFill>
            </a:endParaRPr>
          </a:p>
        </p:txBody>
      </p:sp>
    </p:spTree>
    <p:extLst>
      <p:ext uri="{BB962C8B-B14F-4D97-AF65-F5344CB8AC3E}">
        <p14:creationId xmlns:p14="http://schemas.microsoft.com/office/powerpoint/2010/main" val="3118850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利用促進の取組み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351426705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0" name="スライド番号プレースホルダー 1">
            <a:extLst>
              <a:ext uri="{FF2B5EF4-FFF2-40B4-BE49-F238E27FC236}">
                <a16:creationId xmlns:a16="http://schemas.microsoft.com/office/drawing/2014/main" id="{A5A731B7-0567-192E-498C-BDA8D3B37E9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12</a:t>
            </a:fld>
            <a:endParaRPr kumimoji="1" lang="ja-JP" altLang="en-US" sz="2000" b="1" dirty="0">
              <a:solidFill>
                <a:schemeClr val="bg1"/>
              </a:solidFill>
            </a:endParaRPr>
          </a:p>
        </p:txBody>
      </p:sp>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（１）利用促進策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22667" y="1193246"/>
            <a:ext cx="8302858"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ホームページの開設やチラシ配布、試乗会等のイベント実施、車体のラッピング等など認知度向上による利用促進の取組みを記入してください。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回数券やポイントカードなど利用者が繰り返し利用したくなるような利用促進の取組みを記入してください。</a:t>
            </a:r>
            <a:endParaRPr lang="en-US" altLang="ja-JP" sz="1200" i="1" dirty="0">
              <a:solidFill>
                <a:srgbClr val="FF0000"/>
              </a:solidFill>
            </a:endParaRPr>
          </a:p>
        </p:txBody>
      </p:sp>
    </p:spTree>
    <p:extLst>
      <p:ext uri="{BB962C8B-B14F-4D97-AF65-F5344CB8AC3E}">
        <p14:creationId xmlns:p14="http://schemas.microsoft.com/office/powerpoint/2010/main" val="2544254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利用状況の把握・分析</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326373909"/>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7" name="テキスト 751">
            <a:extLst>
              <a:ext uri="{FF2B5EF4-FFF2-40B4-BE49-F238E27FC236}">
                <a16:creationId xmlns:a16="http://schemas.microsoft.com/office/drawing/2014/main" id="{B7D94AB1-7ECA-9A61-A17B-AC1DB261045B}"/>
              </a:ext>
            </a:extLst>
          </p:cNvPr>
          <p:cNvSpPr txBox="1"/>
          <p:nvPr/>
        </p:nvSpPr>
        <p:spPr>
          <a:xfrm>
            <a:off x="418475" y="1193246"/>
            <a:ext cx="8307050"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改善に向け、分析に必要な項目（利用者数や利用時間帯、乗合率等）とその把握の手法（システム、アンケート等）を記入してください。そのうち導入するシステムで把握可能な項目も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得られるデータの分析によって</a:t>
            </a:r>
            <a:r>
              <a:rPr lang="ja-JP" altLang="en-US" sz="1200" i="1">
                <a:solidFill>
                  <a:srgbClr val="FF0000"/>
                </a:solidFill>
              </a:rPr>
              <a:t>、どのよう</a:t>
            </a:r>
            <a:r>
              <a:rPr lang="ja-JP" altLang="en-US" sz="1200" i="1" dirty="0">
                <a:solidFill>
                  <a:srgbClr val="FF0000"/>
                </a:solidFill>
              </a:rPr>
              <a:t>な利用者サービス向上につなげることが可能か記入してください。</a:t>
            </a:r>
            <a:endParaRPr lang="en-US" altLang="ja-JP" sz="1200" i="1" dirty="0">
              <a:solidFill>
                <a:srgbClr val="FF0000"/>
              </a:solidFill>
            </a:endParaRPr>
          </a:p>
        </p:txBody>
      </p:sp>
      <p:sp>
        <p:nvSpPr>
          <p:cNvPr id="10" name="スライド番号プレースホルダー 1">
            <a:extLst>
              <a:ext uri="{FF2B5EF4-FFF2-40B4-BE49-F238E27FC236}">
                <a16:creationId xmlns:a16="http://schemas.microsoft.com/office/drawing/2014/main" id="{A5A731B7-0567-192E-498C-BDA8D3B37E9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13</a:t>
            </a:fld>
            <a:endParaRPr kumimoji="1" lang="ja-JP" altLang="en-US" sz="2000" b="1" dirty="0">
              <a:solidFill>
                <a:schemeClr val="bg1"/>
              </a:solidFill>
            </a:endParaRPr>
          </a:p>
        </p:txBody>
      </p:sp>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（２）利用の把握・分析</a:t>
            </a:r>
            <a:endParaRPr lang="en-US" altLang="ja-JP" sz="1400" b="1" dirty="0"/>
          </a:p>
        </p:txBody>
      </p:sp>
    </p:spTree>
    <p:extLst>
      <p:ext uri="{BB962C8B-B14F-4D97-AF65-F5344CB8AC3E}">
        <p14:creationId xmlns:p14="http://schemas.microsoft.com/office/powerpoint/2010/main" val="4246559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４．価格</a:t>
            </a:r>
          </a:p>
        </p:txBody>
      </p:sp>
      <p:sp>
        <p:nvSpPr>
          <p:cNvPr id="9" name="テキスト 751">
            <a:extLst>
              <a:ext uri="{FF2B5EF4-FFF2-40B4-BE49-F238E27FC236}">
                <a16:creationId xmlns:a16="http://schemas.microsoft.com/office/drawing/2014/main" id="{749F6C61-2A60-4231-8B6F-81BE68D3978C}"/>
              </a:ext>
            </a:extLst>
          </p:cNvPr>
          <p:cNvSpPr txBox="1"/>
          <p:nvPr/>
        </p:nvSpPr>
        <p:spPr>
          <a:xfrm>
            <a:off x="1763688" y="550673"/>
            <a:ext cx="6696744"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「５．企画提案概要」に基づく経費見込みを記入してください。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様式２</a:t>
            </a:r>
            <a:r>
              <a:rPr lang="en-US" altLang="ja-JP" sz="1200" i="1" dirty="0">
                <a:solidFill>
                  <a:srgbClr val="FF0000"/>
                </a:solidFill>
              </a:rPr>
              <a:t>-</a:t>
            </a:r>
            <a:r>
              <a:rPr lang="ja-JP" altLang="en-US" sz="1200" i="1" dirty="0">
                <a:solidFill>
                  <a:srgbClr val="FF0000"/>
                </a:solidFill>
              </a:rPr>
              <a:t>３及び様式２</a:t>
            </a:r>
            <a:r>
              <a:rPr lang="en-US" altLang="ja-JP" sz="1200" i="1" dirty="0">
                <a:solidFill>
                  <a:srgbClr val="FF0000"/>
                </a:solidFill>
              </a:rPr>
              <a:t>-</a:t>
            </a:r>
            <a:r>
              <a:rPr lang="ja-JP" altLang="en-US" sz="1200" i="1" dirty="0">
                <a:solidFill>
                  <a:srgbClr val="FF0000"/>
                </a:solidFill>
              </a:rPr>
              <a:t>４とその内訳書（様式</a:t>
            </a:r>
            <a:r>
              <a:rPr lang="en-US" altLang="ja-JP" sz="1200" i="1" dirty="0">
                <a:solidFill>
                  <a:srgbClr val="FF0000"/>
                </a:solidFill>
              </a:rPr>
              <a:t>2-5</a:t>
            </a:r>
            <a:r>
              <a:rPr lang="ja-JP" altLang="en-US" sz="1200" i="1" dirty="0">
                <a:solidFill>
                  <a:srgbClr val="FF0000"/>
                </a:solidFill>
              </a:rPr>
              <a:t>）との整合を図ってください。（税込で記載）</a:t>
            </a:r>
            <a:endParaRPr lang="en-US" altLang="ja-JP" sz="1200" i="1" dirty="0">
              <a:solidFill>
                <a:srgbClr val="FF0000"/>
              </a:solidFill>
            </a:endParaRPr>
          </a:p>
        </p:txBody>
      </p:sp>
      <p:graphicFrame>
        <p:nvGraphicFramePr>
          <p:cNvPr id="14" name="表 13">
            <a:extLst>
              <a:ext uri="{FF2B5EF4-FFF2-40B4-BE49-F238E27FC236}">
                <a16:creationId xmlns:a16="http://schemas.microsoft.com/office/drawing/2014/main" id="{129A3351-6EAB-4FE8-B242-9A1164A45445}"/>
              </a:ext>
            </a:extLst>
          </p:cNvPr>
          <p:cNvGraphicFramePr>
            <a:graphicFrameLocks noGrp="1"/>
          </p:cNvGraphicFramePr>
          <p:nvPr>
            <p:extLst>
              <p:ext uri="{D42A27DB-BD31-4B8C-83A1-F6EECF244321}">
                <p14:modId xmlns:p14="http://schemas.microsoft.com/office/powerpoint/2010/main" val="2635392640"/>
              </p:ext>
            </p:extLst>
          </p:nvPr>
        </p:nvGraphicFramePr>
        <p:xfrm>
          <a:off x="303889" y="1076744"/>
          <a:ext cx="8658927" cy="5582276"/>
        </p:xfrm>
        <a:graphic>
          <a:graphicData uri="http://schemas.openxmlformats.org/drawingml/2006/table">
            <a:tbl>
              <a:tblPr firstRow="1" firstCol="1" bandRow="1">
                <a:tableStyleId>{5940675A-B579-460E-94D1-54222C63F5DA}</a:tableStyleId>
              </a:tblPr>
              <a:tblGrid>
                <a:gridCol w="493555">
                  <a:extLst>
                    <a:ext uri="{9D8B030D-6E8A-4147-A177-3AD203B41FA5}">
                      <a16:colId xmlns:a16="http://schemas.microsoft.com/office/drawing/2014/main" val="2726719945"/>
                    </a:ext>
                  </a:extLst>
                </a:gridCol>
                <a:gridCol w="2081372">
                  <a:extLst>
                    <a:ext uri="{9D8B030D-6E8A-4147-A177-3AD203B41FA5}">
                      <a16:colId xmlns:a16="http://schemas.microsoft.com/office/drawing/2014/main" val="2290181908"/>
                    </a:ext>
                  </a:extLst>
                </a:gridCol>
                <a:gridCol w="1548000">
                  <a:extLst>
                    <a:ext uri="{9D8B030D-6E8A-4147-A177-3AD203B41FA5}">
                      <a16:colId xmlns:a16="http://schemas.microsoft.com/office/drawing/2014/main" val="2415888404"/>
                    </a:ext>
                  </a:extLst>
                </a:gridCol>
                <a:gridCol w="4536000">
                  <a:extLst>
                    <a:ext uri="{9D8B030D-6E8A-4147-A177-3AD203B41FA5}">
                      <a16:colId xmlns:a16="http://schemas.microsoft.com/office/drawing/2014/main" val="3816298467"/>
                    </a:ext>
                  </a:extLst>
                </a:gridCol>
              </a:tblGrid>
              <a:tr h="47080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項目</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95000"/>
                      </a:schemeClr>
                    </a:solidFill>
                  </a:tcPr>
                </a:tc>
                <a:tc hMerge="1">
                  <a:txBody>
                    <a:bodyPr/>
                    <a:lstStyle/>
                    <a:p>
                      <a:pPr algn="ctr">
                        <a:spcAft>
                          <a:spcPts val="0"/>
                        </a:spcAft>
                      </a:pPr>
                      <a:endParaRPr lang="ja-JP" sz="1200" b="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金額（円）</a:t>
                      </a:r>
                      <a:endParaRPr lang="en-US" altLang="ja-JP" sz="1200" b="1" kern="100" dirty="0">
                        <a:solidFill>
                          <a:schemeClr val="tx1"/>
                        </a:solidFill>
                        <a:effectLst/>
                        <a:latin typeface="+mj-ea"/>
                        <a:ea typeface="+mj-ea"/>
                      </a:endParaRPr>
                    </a:p>
                  </a:txBody>
                  <a:tcPr marL="68580" marR="68580"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算定方法</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963012029"/>
                  </a:ext>
                </a:extLst>
              </a:tr>
              <a:tr h="42595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初期経費</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pPr algn="l">
                        <a:spcAft>
                          <a:spcPts val="0"/>
                        </a:spcAft>
                      </a:pPr>
                      <a:r>
                        <a:rPr lang="ja-JP" altLang="en-US" sz="1200" kern="100" dirty="0">
                          <a:solidFill>
                            <a:schemeClr val="tx1"/>
                          </a:solidFill>
                          <a:effectLst/>
                          <a:latin typeface="+mj-ea"/>
                          <a:ea typeface="+mj-ea"/>
                        </a:rPr>
                        <a:t>システム設計・構築費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4966553"/>
                  </a:ext>
                </a:extLst>
              </a:tr>
              <a:tr h="425956">
                <a:tc vMerge="1">
                  <a:txBody>
                    <a:bodyPr/>
                    <a:lstStyle/>
                    <a:p>
                      <a:endParaRPr kumimoji="1" lang="ja-JP" altLang="en-US"/>
                    </a:p>
                  </a:txBody>
                  <a:tcPr/>
                </a:tc>
                <a:tc>
                  <a:txBody>
                    <a:bodyPr/>
                    <a:lstStyle/>
                    <a:p>
                      <a:pPr algn="l">
                        <a:spcAft>
                          <a:spcPts val="0"/>
                        </a:spcAft>
                      </a:pPr>
                      <a:r>
                        <a:rPr lang="ja-JP" altLang="en-US" sz="1200" kern="100" dirty="0">
                          <a:solidFill>
                            <a:schemeClr val="tx1"/>
                          </a:solidFill>
                          <a:effectLst/>
                          <a:latin typeface="+mj-ea"/>
                          <a:ea typeface="+mj-ea"/>
                        </a:rPr>
                        <a:t>停留所等経費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9726890"/>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事業マネジメント・支援費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9699991"/>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その他経費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14708028"/>
                  </a:ext>
                </a:extLst>
              </a:tr>
              <a:tr h="425956">
                <a:tc vMerge="1">
                  <a:txBody>
                    <a:bodyPr/>
                    <a:lstStyle/>
                    <a:p>
                      <a:endParaRPr kumimoji="1" lang="ja-JP" altLang="en-US" dirty="0"/>
                    </a:p>
                  </a:txBody>
                  <a:tcPr marL="68580" marR="68580" marT="0" marB="0" anchor="ctr"/>
                </a:tc>
                <a:tc>
                  <a:txBody>
                    <a:bodyPr/>
                    <a:lstStyle/>
                    <a:p>
                      <a:pPr algn="ctr">
                        <a:spcAft>
                          <a:spcPts val="0"/>
                        </a:spcAft>
                      </a:pPr>
                      <a:r>
                        <a:rPr lang="ja-JP" sz="1200" b="1" kern="100" dirty="0">
                          <a:solidFill>
                            <a:schemeClr val="tx1"/>
                          </a:solidFill>
                          <a:effectLst/>
                          <a:latin typeface="+mj-ea"/>
                          <a:ea typeface="+mj-ea"/>
                        </a:rPr>
                        <a:t>計</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729062828"/>
                  </a:ext>
                </a:extLst>
              </a:tr>
              <a:tr h="425956">
                <a:tc rowSpan="7">
                  <a:txBody>
                    <a:bodyPr/>
                    <a:lstStyle/>
                    <a:p>
                      <a:pPr algn="ctr">
                        <a:spcAft>
                          <a:spcPts val="0"/>
                        </a:spcAft>
                      </a:pPr>
                      <a:r>
                        <a:rPr lang="ja-JP" altLang="ja-JP" sz="1200" b="1" kern="100">
                          <a:solidFill>
                            <a:schemeClr val="tx1"/>
                          </a:solidFill>
                          <a:effectLst/>
                          <a:latin typeface="+mj-ea"/>
                          <a:ea typeface="+mj-ea"/>
                        </a:rPr>
                        <a:t>運行経費</a:t>
                      </a:r>
                      <a:r>
                        <a:rPr lang="ja-JP" altLang="en-US" sz="1200" b="1" kern="100">
                          <a:solidFill>
                            <a:schemeClr val="tx1"/>
                          </a:solidFill>
                          <a:effectLst/>
                          <a:latin typeface="+mj-ea"/>
                          <a:ea typeface="+mj-ea"/>
                        </a:rPr>
                        <a:t>（年間）</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人件費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00546399"/>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燃料油脂費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254153293"/>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車両費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306102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システム運用費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803098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コールセンター費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28185611"/>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その他経費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1279680"/>
                  </a:ext>
                </a:extLst>
              </a:tr>
              <a:tr h="425956">
                <a:tc vMerge="1">
                  <a:txBody>
                    <a:bodyPr/>
                    <a:lstStyle/>
                    <a:p>
                      <a:endParaRPr kumimoji="1" lang="ja-JP" altLang="en-US" sz="1600" dirty="0">
                        <a:latin typeface="+mj-ea"/>
                        <a:ea typeface="+mj-ea"/>
                      </a:endParaRPr>
                    </a:p>
                  </a:txBody>
                  <a:tcPr marL="68580" marR="68580" marT="0" marB="0" anchor="ctr"/>
                </a:tc>
                <a:tc>
                  <a:txBody>
                    <a:bodyPr/>
                    <a:lstStyle/>
                    <a:p>
                      <a:pPr algn="ctr">
                        <a:spcAft>
                          <a:spcPts val="0"/>
                        </a:spcAft>
                      </a:pPr>
                      <a:r>
                        <a:rPr lang="ja-JP" altLang="ja-JP" sz="1200" b="1" kern="100" dirty="0">
                          <a:solidFill>
                            <a:schemeClr val="tx1"/>
                          </a:solidFill>
                          <a:effectLst/>
                          <a:latin typeface="+mj-ea"/>
                          <a:ea typeface="+mj-ea"/>
                        </a:rPr>
                        <a:t>計</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06371322"/>
                  </a:ext>
                </a:extLst>
              </a:tr>
            </a:tbl>
          </a:graphicData>
        </a:graphic>
      </p:graphicFrame>
      <p:sp>
        <p:nvSpPr>
          <p:cNvPr id="2" name="スライド番号プレースホルダー 1">
            <a:extLst>
              <a:ext uri="{FF2B5EF4-FFF2-40B4-BE49-F238E27FC236}">
                <a16:creationId xmlns:a16="http://schemas.microsoft.com/office/drawing/2014/main" id="{E3CF1331-DEE0-912E-0998-8BC95DEE39B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14</a:t>
            </a:fld>
            <a:endParaRPr kumimoji="1" lang="ja-JP" altLang="en-US" sz="2000" b="1" dirty="0">
              <a:solidFill>
                <a:schemeClr val="bg1"/>
              </a:solidFill>
            </a:endParaRPr>
          </a:p>
        </p:txBody>
      </p:sp>
      <p:sp>
        <p:nvSpPr>
          <p:cNvPr id="12" name="テキスト 751">
            <a:extLst>
              <a:ext uri="{FF2B5EF4-FFF2-40B4-BE49-F238E27FC236}">
                <a16:creationId xmlns:a16="http://schemas.microsoft.com/office/drawing/2014/main" id="{F47A8AF7-A533-43BE-C99C-45B822CDBFD7}"/>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経費見込内訳</a:t>
            </a:r>
            <a:r>
              <a:rPr lang="en-US" altLang="ja-JP" sz="1400" b="1" dirty="0"/>
              <a:t>】</a:t>
            </a:r>
          </a:p>
        </p:txBody>
      </p:sp>
    </p:spTree>
    <p:extLst>
      <p:ext uri="{BB962C8B-B14F-4D97-AF65-F5344CB8AC3E}">
        <p14:creationId xmlns:p14="http://schemas.microsoft.com/office/powerpoint/2010/main" val="3435668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sp>
        <p:nvSpPr>
          <p:cNvPr id="2" name="スライド番号プレースホルダー 1">
            <a:extLst>
              <a:ext uri="{FF2B5EF4-FFF2-40B4-BE49-F238E27FC236}">
                <a16:creationId xmlns:a16="http://schemas.microsoft.com/office/drawing/2014/main" id="{A02D341D-4D5D-BEFC-F30C-64FDDFC5F23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15</a:t>
            </a:fld>
            <a:endParaRPr kumimoji="1" lang="ja-JP" altLang="en-US" sz="2000" b="1" dirty="0">
              <a:solidFill>
                <a:schemeClr val="bg1"/>
              </a:solidFill>
            </a:endParaRPr>
          </a:p>
        </p:txBody>
      </p:sp>
      <p:graphicFrame>
        <p:nvGraphicFramePr>
          <p:cNvPr id="3" name="表 2">
            <a:extLst>
              <a:ext uri="{FF2B5EF4-FFF2-40B4-BE49-F238E27FC236}">
                <a16:creationId xmlns:a16="http://schemas.microsoft.com/office/drawing/2014/main" id="{4C7B6171-299F-004E-D947-17BA64468D6A}"/>
              </a:ext>
            </a:extLst>
          </p:cNvPr>
          <p:cNvGraphicFramePr>
            <a:graphicFrameLocks noGrp="1"/>
          </p:cNvGraphicFramePr>
          <p:nvPr>
            <p:extLst>
              <p:ext uri="{D42A27DB-BD31-4B8C-83A1-F6EECF244321}">
                <p14:modId xmlns:p14="http://schemas.microsoft.com/office/powerpoint/2010/main" val="16255757"/>
              </p:ext>
            </p:extLst>
          </p:nvPr>
        </p:nvGraphicFramePr>
        <p:xfrm>
          <a:off x="323528" y="980728"/>
          <a:ext cx="8460392" cy="5554260"/>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2157949761"/>
                    </a:ext>
                  </a:extLst>
                </a:gridCol>
                <a:gridCol w="864096">
                  <a:extLst>
                    <a:ext uri="{9D8B030D-6E8A-4147-A177-3AD203B41FA5}">
                      <a16:colId xmlns:a16="http://schemas.microsoft.com/office/drawing/2014/main" val="434769172"/>
                    </a:ext>
                  </a:extLst>
                </a:gridCol>
                <a:gridCol w="1008112">
                  <a:extLst>
                    <a:ext uri="{9D8B030D-6E8A-4147-A177-3AD203B41FA5}">
                      <a16:colId xmlns:a16="http://schemas.microsoft.com/office/drawing/2014/main" val="897046583"/>
                    </a:ext>
                  </a:extLst>
                </a:gridCol>
                <a:gridCol w="6012120">
                  <a:extLst>
                    <a:ext uri="{9D8B030D-6E8A-4147-A177-3AD203B41FA5}">
                      <a16:colId xmlns:a16="http://schemas.microsoft.com/office/drawing/2014/main" val="1731911684"/>
                    </a:ext>
                  </a:extLst>
                </a:gridCol>
              </a:tblGrid>
              <a:tr h="279909">
                <a:tc gridSpan="3">
                  <a:txBody>
                    <a:bodyPr/>
                    <a:lstStyle/>
                    <a:p>
                      <a:pPr algn="ctr"/>
                      <a:r>
                        <a:rPr kumimoji="1" lang="ja-JP" altLang="en-US" sz="1300" b="1" dirty="0">
                          <a:solidFill>
                            <a:schemeClr val="tx1"/>
                          </a:solidFill>
                          <a:latin typeface="+mn-ea"/>
                          <a:ea typeface="+mn-ea"/>
                        </a:rPr>
                        <a:t>項目</a:t>
                      </a:r>
                    </a:p>
                  </a:txBody>
                  <a:tcPr anchor="ctr">
                    <a:solidFill>
                      <a:schemeClr val="bg1">
                        <a:lumMod val="95000"/>
                      </a:schemeClr>
                    </a:solidFill>
                  </a:tcPr>
                </a:tc>
                <a:tc hMerge="1">
                  <a:txBody>
                    <a:bodyPr/>
                    <a:lstStyle/>
                    <a:p>
                      <a:endParaRPr kumimoji="1" lang="ja-JP" altLang="en-US" sz="105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hMerge="1">
                  <a:txBody>
                    <a:bodyPr/>
                    <a:lstStyle/>
                    <a:p>
                      <a:endParaRPr kumimoji="1" lang="ja-JP" altLang="en-US"/>
                    </a:p>
                  </a:txBody>
                  <a:tcPr/>
                </a:tc>
                <a:tc>
                  <a:txBody>
                    <a:bodyPr/>
                    <a:lstStyle/>
                    <a:p>
                      <a:pPr algn="ctr"/>
                      <a:r>
                        <a:rPr kumimoji="1" lang="ja-JP" altLang="en-US" sz="1300" b="1" dirty="0">
                          <a:solidFill>
                            <a:schemeClr val="tx1"/>
                          </a:solidFill>
                          <a:latin typeface="+mn-ea"/>
                          <a:ea typeface="+mn-ea"/>
                        </a:rPr>
                        <a:t>記入欄</a:t>
                      </a:r>
                    </a:p>
                  </a:txBody>
                  <a:tcPr anchor="ctr">
                    <a:solidFill>
                      <a:schemeClr val="bg1">
                        <a:lumMod val="95000"/>
                      </a:schemeClr>
                    </a:solidFill>
                  </a:tcPr>
                </a:tc>
                <a:extLst>
                  <a:ext uri="{0D108BD9-81ED-4DB2-BD59-A6C34878D82A}">
                    <a16:rowId xmlns:a16="http://schemas.microsoft.com/office/drawing/2014/main" val="1894830241"/>
                  </a:ext>
                </a:extLst>
              </a:tr>
              <a:tr h="376050">
                <a:tc rowSpan="14">
                  <a:txBody>
                    <a:bodyPr/>
                    <a:lstStyle/>
                    <a:p>
                      <a:pPr algn="ctr"/>
                      <a:r>
                        <a:rPr kumimoji="1" lang="ja-JP" altLang="en-US" sz="1300" b="1" dirty="0">
                          <a:solidFill>
                            <a:schemeClr val="tx1"/>
                          </a:solidFill>
                          <a:latin typeface="+mn-ea"/>
                          <a:ea typeface="+mn-ea"/>
                        </a:rPr>
                        <a:t>運行内容</a:t>
                      </a:r>
                    </a:p>
                  </a:txBody>
                  <a:tcPr vert="eaVert" anchor="ctr">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300" b="1" dirty="0">
                          <a:solidFill>
                            <a:schemeClr val="tx1"/>
                          </a:solidFill>
                          <a:latin typeface="+mn-ea"/>
                          <a:ea typeface="+mn-ea"/>
                        </a:rPr>
                        <a:t>提案区域</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44566325"/>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運行曜日</a:t>
                      </a:r>
                    </a:p>
                  </a:txBody>
                  <a:tcPr anchor="ctr">
                    <a:solidFill>
                      <a:schemeClr val="bg1">
                        <a:lumMod val="95000"/>
                      </a:schemeClr>
                    </a:solidFill>
                  </a:tcPr>
                </a:tc>
                <a:tc hMerge="1">
                  <a:txBody>
                    <a:bodyPr/>
                    <a:lstStyle/>
                    <a:p>
                      <a:endParaRPr kumimoji="1" lang="ja-JP" altLang="en-US"/>
                    </a:p>
                  </a:txBody>
                  <a:tcPr/>
                </a:tc>
                <a:tc>
                  <a:txBody>
                    <a:bodyPr/>
                    <a:lstStyle/>
                    <a:p>
                      <a:r>
                        <a:rPr kumimoji="1" lang="en-US" altLang="ja-JP" sz="1100" dirty="0">
                          <a:solidFill>
                            <a:schemeClr val="tx1"/>
                          </a:solidFill>
                          <a:latin typeface="+mn-ea"/>
                          <a:ea typeface="+mn-ea"/>
                        </a:rPr>
                        <a:t> </a:t>
                      </a:r>
                      <a:r>
                        <a:rPr kumimoji="1" lang="ja-JP" altLang="en-US" sz="1100" dirty="0">
                          <a:solidFill>
                            <a:schemeClr val="tx1"/>
                          </a:solidFill>
                          <a:latin typeface="+mn-ea"/>
                          <a:ea typeface="+mn-ea"/>
                        </a:rPr>
                        <a:t>平日・土曜日（週６日）　</a:t>
                      </a:r>
                      <a:r>
                        <a:rPr kumimoji="1" lang="en-US" altLang="ja-JP" sz="1100" dirty="0">
                          <a:solidFill>
                            <a:schemeClr val="tx1"/>
                          </a:solidFill>
                          <a:latin typeface="+mn-ea"/>
                          <a:ea typeface="+mn-ea"/>
                        </a:rPr>
                        <a:t>※</a:t>
                      </a:r>
                      <a:r>
                        <a:rPr kumimoji="1" lang="ja-JP" altLang="en-US" sz="1100" dirty="0">
                          <a:solidFill>
                            <a:schemeClr val="tx1"/>
                          </a:solidFill>
                          <a:latin typeface="+mn-ea"/>
                          <a:ea typeface="+mn-ea"/>
                        </a:rPr>
                        <a:t>日曜日・祝日・年末年始を除く</a:t>
                      </a:r>
                    </a:p>
                  </a:txBody>
                  <a:tcPr anchor="ctr"/>
                </a:tc>
                <a:extLst>
                  <a:ext uri="{0D108BD9-81ED-4DB2-BD59-A6C34878D82A}">
                    <a16:rowId xmlns:a16="http://schemas.microsoft.com/office/drawing/2014/main" val="3277762847"/>
                  </a:ext>
                </a:extLst>
              </a:tr>
              <a:tr h="376050">
                <a:tc vMerge="1">
                  <a:txBody>
                    <a:bodyPr/>
                    <a:lstStyle/>
                    <a:p>
                      <a:endParaRPr kumimoji="1" lang="ja-JP" altLang="en-US"/>
                    </a:p>
                  </a:txBody>
                  <a:tcPr/>
                </a:tc>
                <a:tc gridSpan="2">
                  <a:txBody>
                    <a:bodyPr/>
                    <a:lstStyle/>
                    <a:p>
                      <a:pPr algn="ctr"/>
                      <a:r>
                        <a:rPr kumimoji="1" lang="ja-JP" altLang="en-US" sz="1300" b="1" dirty="0">
                          <a:solidFill>
                            <a:schemeClr val="tx1"/>
                          </a:solidFill>
                          <a:latin typeface="+mn-ea"/>
                          <a:ea typeface="+mn-ea"/>
                        </a:rPr>
                        <a:t>運行時間帯</a:t>
                      </a:r>
                    </a:p>
                  </a:txBody>
                  <a:tcPr anchor="ctr">
                    <a:solidFill>
                      <a:schemeClr val="bg1">
                        <a:lumMod val="95000"/>
                      </a:schemeClr>
                    </a:solidFill>
                  </a:tcPr>
                </a:tc>
                <a:tc hMerge="1">
                  <a:txBody>
                    <a:bodyPr/>
                    <a:lstStyle/>
                    <a:p>
                      <a:endParaRPr kumimoji="1" lang="ja-JP" altLang="en-US"/>
                    </a:p>
                  </a:txBody>
                  <a:tcPr/>
                </a:tc>
                <a:tc>
                  <a:txBody>
                    <a:bodyPr/>
                    <a:lstStyle/>
                    <a:p>
                      <a:r>
                        <a:rPr kumimoji="1" lang="ja-JP" altLang="en-US" sz="1100" dirty="0">
                          <a:solidFill>
                            <a:schemeClr val="tx1"/>
                          </a:solidFill>
                          <a:latin typeface="+mn-ea"/>
                          <a:ea typeface="+mn-ea"/>
                        </a:rPr>
                        <a:t> ８時～１８時（</a:t>
                      </a:r>
                      <a:r>
                        <a:rPr kumimoji="1" lang="en-US" altLang="ja-JP" sz="1100" dirty="0">
                          <a:solidFill>
                            <a:schemeClr val="tx1"/>
                          </a:solidFill>
                          <a:latin typeface="+mn-ea"/>
                          <a:ea typeface="+mn-ea"/>
                        </a:rPr>
                        <a:t>10</a:t>
                      </a:r>
                      <a:r>
                        <a:rPr kumimoji="1" lang="ja-JP" altLang="en-US" sz="1100" dirty="0">
                          <a:solidFill>
                            <a:schemeClr val="tx1"/>
                          </a:solidFill>
                          <a:latin typeface="+mn-ea"/>
                          <a:ea typeface="+mn-ea"/>
                        </a:rPr>
                        <a:t>時間）</a:t>
                      </a:r>
                    </a:p>
                  </a:txBody>
                  <a:tcPr anchor="ctr"/>
                </a:tc>
                <a:extLst>
                  <a:ext uri="{0D108BD9-81ED-4DB2-BD59-A6C34878D82A}">
                    <a16:rowId xmlns:a16="http://schemas.microsoft.com/office/drawing/2014/main" val="139014495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使用車両①</a:t>
                      </a:r>
                    </a:p>
                  </a:txBody>
                  <a:tcPr anchor="ctr">
                    <a:lnB w="12700" cap="flat" cmpd="sng" algn="ctr">
                      <a:solidFill>
                        <a:schemeClr val="bg1">
                          <a:lumMod val="95000"/>
                        </a:schemeClr>
                      </a:solid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bg1">
                          <a:lumMod val="95000"/>
                        </a:schemeClr>
                      </a:solidFill>
                      <a:prstDash val="solid"/>
                      <a:round/>
                      <a:headEnd type="none" w="med" len="med"/>
                      <a:tailEnd type="none" w="med" len="med"/>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433049724"/>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3175" cap="flat" cmpd="sng" algn="ctr">
                      <a:solidFill>
                        <a:schemeClr val="tx1"/>
                      </a:solidFill>
                      <a:prstDash val="solid"/>
                      <a:round/>
                      <a:headEnd type="none" w="med" len="med"/>
                      <a:tailEnd type="none" w="med" len="med"/>
                    </a:lnB>
                    <a:solidFill>
                      <a:srgbClr val="E7E7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75620310"/>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611368003"/>
                  </a:ext>
                </a:extLst>
              </a:tr>
              <a:tr h="376050">
                <a:tc vMerge="1">
                  <a:txBody>
                    <a:bodyPr/>
                    <a:lstStyle/>
                    <a:p>
                      <a:endParaRPr kumimoji="1" lang="ja-JP" altLang="en-US"/>
                    </a:p>
                  </a:txBody>
                  <a:tcPr/>
                </a:tc>
                <a:tc gridSpan="2">
                  <a:txBody>
                    <a:bodyPr/>
                    <a:lstStyle/>
                    <a:p>
                      <a:pPr algn="l"/>
                      <a:r>
                        <a:rPr kumimoji="1" lang="ja-JP" altLang="en-US" sz="1300" b="1" dirty="0">
                          <a:solidFill>
                            <a:schemeClr val="tx1"/>
                          </a:solidFill>
                          <a:latin typeface="+mn-ea"/>
                          <a:ea typeface="+mn-ea"/>
                        </a:rPr>
                        <a:t>使用車両②</a:t>
                      </a:r>
                    </a:p>
                  </a:txBody>
                  <a:tcPr anchor="ct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mpd="sng">
                      <a:noFill/>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787999894"/>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mpd="sng">
                      <a:noFill/>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412424081"/>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mpd="sng">
                      <a:noFill/>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8631823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停留所数</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500197700"/>
                  </a:ext>
                </a:extLst>
              </a:tr>
              <a:tr h="376050">
                <a:tc vMerge="1">
                  <a:txBody>
                    <a:bodyPr/>
                    <a:lstStyle/>
                    <a:p>
                      <a:endParaRPr kumimoji="1" lang="ja-JP" altLang="en-US"/>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乗車受付方法・時間</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85091507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運賃設定</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375620565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割引の有無・内容</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742116241"/>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決済方法</a:t>
                      </a:r>
                    </a:p>
                  </a:txBody>
                  <a:tcPr anchor="ctr">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74363889"/>
                  </a:ext>
                </a:extLst>
              </a:tr>
            </a:tbl>
          </a:graphicData>
        </a:graphic>
      </p:graphicFrame>
      <p:sp>
        <p:nvSpPr>
          <p:cNvPr id="6" name="テキスト 751">
            <a:extLst>
              <a:ext uri="{FF2B5EF4-FFF2-40B4-BE49-F238E27FC236}">
                <a16:creationId xmlns:a16="http://schemas.microsoft.com/office/drawing/2014/main" id="{1EAB68AB-A77B-361F-59D5-FA98FA70BC24}"/>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運行内容総括表</a:t>
            </a:r>
            <a:r>
              <a:rPr lang="en-US" altLang="ja-JP" sz="1400" b="1" dirty="0"/>
              <a:t>】</a:t>
            </a:r>
          </a:p>
        </p:txBody>
      </p:sp>
      <p:sp>
        <p:nvSpPr>
          <p:cNvPr id="9" name="テキスト 751">
            <a:extLst>
              <a:ext uri="{FF2B5EF4-FFF2-40B4-BE49-F238E27FC236}">
                <a16:creationId xmlns:a16="http://schemas.microsoft.com/office/drawing/2014/main" id="{1C405CA5-B845-F38D-3773-C92FBB68922A}"/>
              </a:ext>
            </a:extLst>
          </p:cNvPr>
          <p:cNvSpPr txBox="1"/>
          <p:nvPr/>
        </p:nvSpPr>
        <p:spPr>
          <a:xfrm>
            <a:off x="2789785" y="1340768"/>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提案するエリア（例：エリア①東区）を記入してください。</a:t>
            </a:r>
            <a:endParaRPr lang="en-US" altLang="ja-JP" sz="1200" i="1" dirty="0">
              <a:solidFill>
                <a:srgbClr val="FF0000"/>
              </a:solidFill>
            </a:endParaRPr>
          </a:p>
        </p:txBody>
      </p:sp>
      <p:sp>
        <p:nvSpPr>
          <p:cNvPr id="10" name="テキスト 751">
            <a:extLst>
              <a:ext uri="{FF2B5EF4-FFF2-40B4-BE49-F238E27FC236}">
                <a16:creationId xmlns:a16="http://schemas.microsoft.com/office/drawing/2014/main" id="{FAF28DE3-098C-1538-4371-09F6E0385105}"/>
              </a:ext>
            </a:extLst>
          </p:cNvPr>
          <p:cNvSpPr txBox="1"/>
          <p:nvPr/>
        </p:nvSpPr>
        <p:spPr>
          <a:xfrm>
            <a:off x="2824462" y="3575919"/>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エリア①東区、エリア②南区を提案する場合は２台とも記入してください。</a:t>
            </a:r>
            <a:endParaRPr lang="en-US" altLang="ja-JP" sz="1200" i="1" dirty="0">
              <a:solidFill>
                <a:srgbClr val="FF0000"/>
              </a:solidFill>
            </a:endParaRPr>
          </a:p>
        </p:txBody>
      </p:sp>
      <p:sp>
        <p:nvSpPr>
          <p:cNvPr id="14" name="テキスト 751">
            <a:extLst>
              <a:ext uri="{FF2B5EF4-FFF2-40B4-BE49-F238E27FC236}">
                <a16:creationId xmlns:a16="http://schemas.microsoft.com/office/drawing/2014/main" id="{3BE6DAFF-7186-EF95-BE1B-251ABCF5CE63}"/>
              </a:ext>
            </a:extLst>
          </p:cNvPr>
          <p:cNvSpPr txBox="1"/>
          <p:nvPr/>
        </p:nvSpPr>
        <p:spPr>
          <a:xfrm>
            <a:off x="2824463" y="4717435"/>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停留所位置図と整合をとって記入してください。</a:t>
            </a:r>
            <a:endParaRPr lang="en-US" altLang="ja-JP" sz="1200" i="1" dirty="0">
              <a:solidFill>
                <a:srgbClr val="FF0000"/>
              </a:solidFill>
            </a:endParaRPr>
          </a:p>
        </p:txBody>
      </p:sp>
      <p:sp>
        <p:nvSpPr>
          <p:cNvPr id="15" name="テキスト 751">
            <a:extLst>
              <a:ext uri="{FF2B5EF4-FFF2-40B4-BE49-F238E27FC236}">
                <a16:creationId xmlns:a16="http://schemas.microsoft.com/office/drawing/2014/main" id="{1FD743B6-C183-7FEA-DE26-E5D729EBAF2D}"/>
              </a:ext>
            </a:extLst>
          </p:cNvPr>
          <p:cNvSpPr txBox="1"/>
          <p:nvPr/>
        </p:nvSpPr>
        <p:spPr>
          <a:xfrm>
            <a:off x="1932558" y="618871"/>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別紙１ 要求水準書を満たす運行内容を記入してください。</a:t>
            </a:r>
            <a:endParaRPr lang="en-US" altLang="ja-JP" sz="1200" i="1" dirty="0">
              <a:solidFill>
                <a:srgbClr val="FF0000"/>
              </a:solidFill>
            </a:endParaRPr>
          </a:p>
        </p:txBody>
      </p:sp>
      <p:sp>
        <p:nvSpPr>
          <p:cNvPr id="16" name="テキスト 751">
            <a:extLst>
              <a:ext uri="{FF2B5EF4-FFF2-40B4-BE49-F238E27FC236}">
                <a16:creationId xmlns:a16="http://schemas.microsoft.com/office/drawing/2014/main" id="{9C65ED85-E9EC-DBA9-CBA0-4B3103A3E9B3}"/>
              </a:ext>
            </a:extLst>
          </p:cNvPr>
          <p:cNvSpPr txBox="1"/>
          <p:nvPr/>
        </p:nvSpPr>
        <p:spPr>
          <a:xfrm>
            <a:off x="2807689" y="5451161"/>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周辺の路線バス運賃と整合を図りながら設定してください。</a:t>
            </a:r>
            <a:endParaRPr lang="en-US" altLang="ja-JP" sz="1200" i="1" dirty="0">
              <a:solidFill>
                <a:srgbClr val="FF0000"/>
              </a:solidFill>
            </a:endParaRPr>
          </a:p>
        </p:txBody>
      </p:sp>
      <p:sp>
        <p:nvSpPr>
          <p:cNvPr id="4" name="テキスト 751">
            <a:extLst>
              <a:ext uri="{FF2B5EF4-FFF2-40B4-BE49-F238E27FC236}">
                <a16:creationId xmlns:a16="http://schemas.microsoft.com/office/drawing/2014/main" id="{00C2B4D2-3F25-AA8B-72A8-E10F069A2D61}"/>
              </a:ext>
            </a:extLst>
          </p:cNvPr>
          <p:cNvSpPr txBox="1"/>
          <p:nvPr/>
        </p:nvSpPr>
        <p:spPr>
          <a:xfrm>
            <a:off x="323528" y="6525344"/>
            <a:ext cx="8569942" cy="276999"/>
          </a:xfrm>
          <a:prstGeom prst="rect">
            <a:avLst/>
          </a:prstGeom>
        </p:spPr>
        <p:txBody>
          <a:bodyPr wrap="square">
            <a:spAutoFit/>
          </a:bodyPr>
          <a:lstStyle/>
          <a:p>
            <a:pPr defTabSz="914418">
              <a:defRPr lang="ja-JP" altLang="en-US"/>
            </a:pPr>
            <a:r>
              <a:rPr lang="en-US" altLang="ja-JP" sz="1200" dirty="0"/>
              <a:t>※</a:t>
            </a:r>
            <a:r>
              <a:rPr lang="ja-JP" altLang="en-US" sz="1200" dirty="0"/>
              <a:t> 運行内容は、運行協議会や地域公共交通会議など関係機関との協議を経て決定となり、変更となる場合がある</a:t>
            </a:r>
            <a:endParaRPr lang="en-US" altLang="ja-JP" sz="1200" dirty="0"/>
          </a:p>
        </p:txBody>
      </p:sp>
    </p:spTree>
    <p:extLst>
      <p:ext uri="{BB962C8B-B14F-4D97-AF65-F5344CB8AC3E}">
        <p14:creationId xmlns:p14="http://schemas.microsoft.com/office/powerpoint/2010/main" val="2545308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graphicFrame>
        <p:nvGraphicFramePr>
          <p:cNvPr id="7" name="表 6">
            <a:extLst>
              <a:ext uri="{FF2B5EF4-FFF2-40B4-BE49-F238E27FC236}">
                <a16:creationId xmlns:a16="http://schemas.microsoft.com/office/drawing/2014/main" id="{11C1ECA7-5F11-4166-B1BC-ACA1ADA20DA8}"/>
              </a:ext>
            </a:extLst>
          </p:cNvPr>
          <p:cNvGraphicFramePr>
            <a:graphicFrameLocks noGrp="1"/>
          </p:cNvGraphicFramePr>
          <p:nvPr>
            <p:extLst>
              <p:ext uri="{D42A27DB-BD31-4B8C-83A1-F6EECF244321}">
                <p14:modId xmlns:p14="http://schemas.microsoft.com/office/powerpoint/2010/main" val="1395161427"/>
              </p:ext>
            </p:extLst>
          </p:nvPr>
        </p:nvGraphicFramePr>
        <p:xfrm>
          <a:off x="395534" y="1000894"/>
          <a:ext cx="8424939" cy="5596458"/>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596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 name="スライド番号プレースホルダー 1">
            <a:extLst>
              <a:ext uri="{FF2B5EF4-FFF2-40B4-BE49-F238E27FC236}">
                <a16:creationId xmlns:a16="http://schemas.microsoft.com/office/drawing/2014/main" id="{25FF236B-0685-56F6-F18E-ACA27535B71F}"/>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16</a:t>
            </a:fld>
            <a:endParaRPr kumimoji="1" lang="ja-JP" altLang="en-US" sz="2000" b="1" dirty="0">
              <a:solidFill>
                <a:schemeClr val="bg1"/>
              </a:solidFill>
            </a:endParaRPr>
          </a:p>
        </p:txBody>
      </p:sp>
      <p:sp>
        <p:nvSpPr>
          <p:cNvPr id="9" name="テキスト 751">
            <a:extLst>
              <a:ext uri="{FF2B5EF4-FFF2-40B4-BE49-F238E27FC236}">
                <a16:creationId xmlns:a16="http://schemas.microsoft.com/office/drawing/2014/main" id="{749F6C61-2A60-4231-8B6F-81BE68D3978C}"/>
              </a:ext>
            </a:extLst>
          </p:cNvPr>
          <p:cNvSpPr txBox="1"/>
          <p:nvPr/>
        </p:nvSpPr>
        <p:spPr>
          <a:xfrm>
            <a:off x="395534" y="1074886"/>
            <a:ext cx="6264698" cy="307777"/>
          </a:xfrm>
          <a:prstGeom prst="rect">
            <a:avLst/>
          </a:prstGeom>
        </p:spPr>
        <p:txBody>
          <a:bodyPr wrap="square">
            <a:spAutoFit/>
          </a:bodyPr>
          <a:lstStyle/>
          <a:p>
            <a:pPr defTabSz="914418">
              <a:defRPr lang="ja-JP" altLang="en-US"/>
            </a:pPr>
            <a:r>
              <a:rPr lang="en-US" altLang="ja-JP" sz="1400" i="1" dirty="0">
                <a:solidFill>
                  <a:srgbClr val="FF0000"/>
                </a:solidFill>
              </a:rPr>
              <a:t>※</a:t>
            </a:r>
            <a:r>
              <a:rPr lang="ja-JP" altLang="en-US" sz="1400" i="1" dirty="0">
                <a:solidFill>
                  <a:srgbClr val="FF0000"/>
                </a:solidFill>
              </a:rPr>
              <a:t>既存取組みエリアの停留所を踏まえ、設置位置を記入してください。</a:t>
            </a:r>
            <a:endParaRPr lang="en-US" altLang="ja-JP" sz="1400" i="1" dirty="0">
              <a:solidFill>
                <a:srgbClr val="FF0000"/>
              </a:solidFill>
              <a:highlight>
                <a:srgbClr val="FFFF00"/>
              </a:highlight>
            </a:endParaRPr>
          </a:p>
        </p:txBody>
      </p:sp>
      <p:sp>
        <p:nvSpPr>
          <p:cNvPr id="5" name="テキスト 751">
            <a:extLst>
              <a:ext uri="{FF2B5EF4-FFF2-40B4-BE49-F238E27FC236}">
                <a16:creationId xmlns:a16="http://schemas.microsoft.com/office/drawing/2014/main" id="{FEB32389-FA7D-0615-983D-2A5E29E91600}"/>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停留所位置図</a:t>
            </a:r>
            <a:r>
              <a:rPr lang="en-US" altLang="ja-JP" sz="1400" b="1" dirty="0"/>
              <a:t>】</a:t>
            </a:r>
          </a:p>
        </p:txBody>
      </p:sp>
    </p:spTree>
    <p:extLst>
      <p:ext uri="{BB962C8B-B14F-4D97-AF65-F5344CB8AC3E}">
        <p14:creationId xmlns:p14="http://schemas.microsoft.com/office/powerpoint/2010/main" val="2543922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６．その他提案</a:t>
            </a:r>
          </a:p>
        </p:txBody>
      </p:sp>
      <p:sp>
        <p:nvSpPr>
          <p:cNvPr id="2" name="スライド番号プレースホルダー 1">
            <a:extLst>
              <a:ext uri="{FF2B5EF4-FFF2-40B4-BE49-F238E27FC236}">
                <a16:creationId xmlns:a16="http://schemas.microsoft.com/office/drawing/2014/main" id="{421EBF6A-54E6-858C-E261-26A3A311EAD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17</a:t>
            </a:fld>
            <a:endParaRPr kumimoji="1" lang="ja-JP" altLang="en-US" sz="2000" b="1" dirty="0">
              <a:solidFill>
                <a:schemeClr val="bg1"/>
              </a:solidFill>
            </a:endParaRPr>
          </a:p>
        </p:txBody>
      </p:sp>
      <p:graphicFrame>
        <p:nvGraphicFramePr>
          <p:cNvPr id="5" name="表 4">
            <a:extLst>
              <a:ext uri="{FF2B5EF4-FFF2-40B4-BE49-F238E27FC236}">
                <a16:creationId xmlns:a16="http://schemas.microsoft.com/office/drawing/2014/main" id="{C922B9D6-1B31-BA27-BC1D-E6424982FD02}"/>
              </a:ext>
            </a:extLst>
          </p:cNvPr>
          <p:cNvGraphicFramePr>
            <a:graphicFrameLocks noGrp="1"/>
          </p:cNvGraphicFramePr>
          <p:nvPr>
            <p:extLst>
              <p:ext uri="{D42A27DB-BD31-4B8C-83A1-F6EECF244321}">
                <p14:modId xmlns:p14="http://schemas.microsoft.com/office/powerpoint/2010/main" val="3692465664"/>
              </p:ext>
            </p:extLst>
          </p:nvPr>
        </p:nvGraphicFramePr>
        <p:xfrm>
          <a:off x="262511" y="4766554"/>
          <a:ext cx="4054236" cy="1774198"/>
        </p:xfrm>
        <a:graphic>
          <a:graphicData uri="http://schemas.openxmlformats.org/drawingml/2006/table">
            <a:tbl>
              <a:tblPr firstRow="1" firstCol="1" bandRow="1">
                <a:tableStyleId>{5940675A-B579-460E-94D1-54222C63F5DA}</a:tableStyleId>
              </a:tblPr>
              <a:tblGrid>
                <a:gridCol w="1210416">
                  <a:extLst>
                    <a:ext uri="{9D8B030D-6E8A-4147-A177-3AD203B41FA5}">
                      <a16:colId xmlns:a16="http://schemas.microsoft.com/office/drawing/2014/main" val="2643252715"/>
                    </a:ext>
                  </a:extLst>
                </a:gridCol>
                <a:gridCol w="947940">
                  <a:extLst>
                    <a:ext uri="{9D8B030D-6E8A-4147-A177-3AD203B41FA5}">
                      <a16:colId xmlns:a16="http://schemas.microsoft.com/office/drawing/2014/main" val="1538929368"/>
                    </a:ext>
                  </a:extLst>
                </a:gridCol>
                <a:gridCol w="947940">
                  <a:extLst>
                    <a:ext uri="{9D8B030D-6E8A-4147-A177-3AD203B41FA5}">
                      <a16:colId xmlns:a16="http://schemas.microsoft.com/office/drawing/2014/main" val="2360049627"/>
                    </a:ext>
                  </a:extLst>
                </a:gridCol>
                <a:gridCol w="947940">
                  <a:extLst>
                    <a:ext uri="{9D8B030D-6E8A-4147-A177-3AD203B41FA5}">
                      <a16:colId xmlns:a16="http://schemas.microsoft.com/office/drawing/2014/main" val="203739247"/>
                    </a:ext>
                  </a:extLst>
                </a:gridCol>
              </a:tblGrid>
              <a:tr h="331024">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運行１年目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2</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3</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4810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ＭＳ Ｐゴシック" panose="020B0600070205080204" pitchFamily="50" charset="-128"/>
                          <a:ea typeface="ＭＳ Ｐゴシック" panose="020B0600070205080204" pitchFamily="50" charset="-128"/>
                        </a:rPr>
                        <a:t>会員数（</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481058">
                <a:tc>
                  <a:txBody>
                    <a:bodyPr/>
                    <a:lstStyle/>
                    <a:p>
                      <a:pPr algn="ctr"/>
                      <a:r>
                        <a:rPr lang="ja-JP" sz="1100" kern="0" dirty="0">
                          <a:effectLst/>
                          <a:latin typeface="ＭＳ Ｐゴシック" panose="020B0600070205080204" pitchFamily="50" charset="-128"/>
                          <a:ea typeface="ＭＳ Ｐゴシック" panose="020B0600070205080204" pitchFamily="50" charset="-128"/>
                        </a:rPr>
                        <a:t>利用者数</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r>
                        <a:rPr lang="en-US" altLang="ja-JP"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日）</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481058">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収支率（％）</a:t>
                      </a:r>
                      <a:endPar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B</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C</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a:t>
                      </a: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bl>
          </a:graphicData>
        </a:graphic>
      </p:graphicFrame>
      <p:sp>
        <p:nvSpPr>
          <p:cNvPr id="6" name="テキスト 751">
            <a:extLst>
              <a:ext uri="{FF2B5EF4-FFF2-40B4-BE49-F238E27FC236}">
                <a16:creationId xmlns:a16="http://schemas.microsoft.com/office/drawing/2014/main" id="{8C1C7D17-D7DD-2BB3-D0BC-F70475A5E8BC}"/>
              </a:ext>
            </a:extLst>
          </p:cNvPr>
          <p:cNvSpPr txBox="1"/>
          <p:nvPr/>
        </p:nvSpPr>
        <p:spPr>
          <a:xfrm>
            <a:off x="69959" y="556144"/>
            <a:ext cx="5164838" cy="307777"/>
          </a:xfrm>
          <a:prstGeom prst="rect">
            <a:avLst/>
          </a:prstGeom>
        </p:spPr>
        <p:txBody>
          <a:bodyPr wrap="square">
            <a:spAutoFit/>
          </a:bodyPr>
          <a:lstStyle/>
          <a:p>
            <a:pPr lvl="0">
              <a:defRPr lang="ja-JP" altLang="en-US"/>
            </a:pPr>
            <a:r>
              <a:rPr lang="en-US" altLang="ja-JP" sz="1400" b="1" dirty="0"/>
              <a:t>【</a:t>
            </a:r>
            <a:r>
              <a:rPr lang="ja-JP" altLang="en-US" sz="1400" b="1" dirty="0"/>
              <a:t>スケジュール案</a:t>
            </a:r>
            <a:r>
              <a:rPr lang="en-US" altLang="ja-JP" sz="1400" b="1" dirty="0"/>
              <a:t>】</a:t>
            </a:r>
          </a:p>
        </p:txBody>
      </p:sp>
      <p:sp>
        <p:nvSpPr>
          <p:cNvPr id="7" name="テキスト 751">
            <a:extLst>
              <a:ext uri="{FF2B5EF4-FFF2-40B4-BE49-F238E27FC236}">
                <a16:creationId xmlns:a16="http://schemas.microsoft.com/office/drawing/2014/main" id="{A7FC2072-03EA-0129-4F11-1B25D03C2E51}"/>
              </a:ext>
            </a:extLst>
          </p:cNvPr>
          <p:cNvSpPr txBox="1"/>
          <p:nvPr/>
        </p:nvSpPr>
        <p:spPr>
          <a:xfrm>
            <a:off x="2267744" y="591451"/>
            <a:ext cx="547260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実施地域における全体スケジュールを整理して記入してください。</a:t>
            </a:r>
            <a:endParaRPr kumimoji="1" lang="ja-JP" altLang="en-US" sz="1200" b="0" i="1" strike="noStrike" kern="1200" cap="none" spc="0" normalizeH="0" baseline="0" noProof="0" dirty="0">
              <a:ln>
                <a:noFill/>
              </a:ln>
              <a:solidFill>
                <a:srgbClr val="FF0000"/>
              </a:solidFill>
              <a:effectLst/>
              <a:uLnTx/>
              <a:uFillTx/>
            </a:endParaRPr>
          </a:p>
        </p:txBody>
      </p:sp>
      <p:graphicFrame>
        <p:nvGraphicFramePr>
          <p:cNvPr id="9" name="表 79">
            <a:extLst>
              <a:ext uri="{FF2B5EF4-FFF2-40B4-BE49-F238E27FC236}">
                <a16:creationId xmlns:a16="http://schemas.microsoft.com/office/drawing/2014/main" id="{0B28CE1F-7D36-843C-0C05-F2F66DE6BA70}"/>
              </a:ext>
            </a:extLst>
          </p:cNvPr>
          <p:cNvGraphicFramePr>
            <a:graphicFrameLocks noGrp="1"/>
          </p:cNvGraphicFramePr>
          <p:nvPr>
            <p:extLst>
              <p:ext uri="{D42A27DB-BD31-4B8C-83A1-F6EECF244321}">
                <p14:modId xmlns:p14="http://schemas.microsoft.com/office/powerpoint/2010/main" val="3965669026"/>
              </p:ext>
            </p:extLst>
          </p:nvPr>
        </p:nvGraphicFramePr>
        <p:xfrm>
          <a:off x="273588" y="921247"/>
          <a:ext cx="8651952" cy="3402648"/>
        </p:xfrm>
        <a:graphic>
          <a:graphicData uri="http://schemas.openxmlformats.org/drawingml/2006/table">
            <a:tbl>
              <a:tblPr firstRow="1" bandRow="1">
                <a:tableStyleId>{5940675A-B579-460E-94D1-54222C63F5DA}</a:tableStyleId>
              </a:tblPr>
              <a:tblGrid>
                <a:gridCol w="1152000">
                  <a:extLst>
                    <a:ext uri="{9D8B030D-6E8A-4147-A177-3AD203B41FA5}">
                      <a16:colId xmlns:a16="http://schemas.microsoft.com/office/drawing/2014/main" val="20000"/>
                    </a:ext>
                  </a:extLst>
                </a:gridCol>
                <a:gridCol w="468747">
                  <a:extLst>
                    <a:ext uri="{9D8B030D-6E8A-4147-A177-3AD203B41FA5}">
                      <a16:colId xmlns:a16="http://schemas.microsoft.com/office/drawing/2014/main" val="1726340433"/>
                    </a:ext>
                  </a:extLst>
                </a:gridCol>
                <a:gridCol w="468747">
                  <a:extLst>
                    <a:ext uri="{9D8B030D-6E8A-4147-A177-3AD203B41FA5}">
                      <a16:colId xmlns:a16="http://schemas.microsoft.com/office/drawing/2014/main" val="1713397347"/>
                    </a:ext>
                  </a:extLst>
                </a:gridCol>
                <a:gridCol w="468747">
                  <a:extLst>
                    <a:ext uri="{9D8B030D-6E8A-4147-A177-3AD203B41FA5}">
                      <a16:colId xmlns:a16="http://schemas.microsoft.com/office/drawing/2014/main" val="3247409273"/>
                    </a:ext>
                  </a:extLst>
                </a:gridCol>
                <a:gridCol w="468747">
                  <a:extLst>
                    <a:ext uri="{9D8B030D-6E8A-4147-A177-3AD203B41FA5}">
                      <a16:colId xmlns:a16="http://schemas.microsoft.com/office/drawing/2014/main" val="1001574436"/>
                    </a:ext>
                  </a:extLst>
                </a:gridCol>
                <a:gridCol w="468747">
                  <a:extLst>
                    <a:ext uri="{9D8B030D-6E8A-4147-A177-3AD203B41FA5}">
                      <a16:colId xmlns:a16="http://schemas.microsoft.com/office/drawing/2014/main" val="20002"/>
                    </a:ext>
                  </a:extLst>
                </a:gridCol>
                <a:gridCol w="468747">
                  <a:extLst>
                    <a:ext uri="{9D8B030D-6E8A-4147-A177-3AD203B41FA5}">
                      <a16:colId xmlns:a16="http://schemas.microsoft.com/office/drawing/2014/main" val="3964359057"/>
                    </a:ext>
                  </a:extLst>
                </a:gridCol>
                <a:gridCol w="468747">
                  <a:extLst>
                    <a:ext uri="{9D8B030D-6E8A-4147-A177-3AD203B41FA5}">
                      <a16:colId xmlns:a16="http://schemas.microsoft.com/office/drawing/2014/main" val="3292845178"/>
                    </a:ext>
                  </a:extLst>
                </a:gridCol>
                <a:gridCol w="468747">
                  <a:extLst>
                    <a:ext uri="{9D8B030D-6E8A-4147-A177-3AD203B41FA5}">
                      <a16:colId xmlns:a16="http://schemas.microsoft.com/office/drawing/2014/main" val="898044815"/>
                    </a:ext>
                  </a:extLst>
                </a:gridCol>
                <a:gridCol w="468747">
                  <a:extLst>
                    <a:ext uri="{9D8B030D-6E8A-4147-A177-3AD203B41FA5}">
                      <a16:colId xmlns:a16="http://schemas.microsoft.com/office/drawing/2014/main" val="1475697541"/>
                    </a:ext>
                  </a:extLst>
                </a:gridCol>
                <a:gridCol w="468747">
                  <a:extLst>
                    <a:ext uri="{9D8B030D-6E8A-4147-A177-3AD203B41FA5}">
                      <a16:colId xmlns:a16="http://schemas.microsoft.com/office/drawing/2014/main" val="3560625177"/>
                    </a:ext>
                  </a:extLst>
                </a:gridCol>
                <a:gridCol w="468747">
                  <a:extLst>
                    <a:ext uri="{9D8B030D-6E8A-4147-A177-3AD203B41FA5}">
                      <a16:colId xmlns:a16="http://schemas.microsoft.com/office/drawing/2014/main" val="4110438838"/>
                    </a:ext>
                  </a:extLst>
                </a:gridCol>
                <a:gridCol w="468747">
                  <a:extLst>
                    <a:ext uri="{9D8B030D-6E8A-4147-A177-3AD203B41FA5}">
                      <a16:colId xmlns:a16="http://schemas.microsoft.com/office/drawing/2014/main" val="3138145999"/>
                    </a:ext>
                  </a:extLst>
                </a:gridCol>
                <a:gridCol w="468747">
                  <a:extLst>
                    <a:ext uri="{9D8B030D-6E8A-4147-A177-3AD203B41FA5}">
                      <a16:colId xmlns:a16="http://schemas.microsoft.com/office/drawing/2014/main" val="2093801376"/>
                    </a:ext>
                  </a:extLst>
                </a:gridCol>
                <a:gridCol w="468747">
                  <a:extLst>
                    <a:ext uri="{9D8B030D-6E8A-4147-A177-3AD203B41FA5}">
                      <a16:colId xmlns:a16="http://schemas.microsoft.com/office/drawing/2014/main" val="3192224673"/>
                    </a:ext>
                  </a:extLst>
                </a:gridCol>
                <a:gridCol w="468747">
                  <a:extLst>
                    <a:ext uri="{9D8B030D-6E8A-4147-A177-3AD203B41FA5}">
                      <a16:colId xmlns:a16="http://schemas.microsoft.com/office/drawing/2014/main" val="2148105697"/>
                    </a:ext>
                  </a:extLst>
                </a:gridCol>
                <a:gridCol w="468747">
                  <a:extLst>
                    <a:ext uri="{9D8B030D-6E8A-4147-A177-3AD203B41FA5}">
                      <a16:colId xmlns:a16="http://schemas.microsoft.com/office/drawing/2014/main" val="1054620712"/>
                    </a:ext>
                  </a:extLst>
                </a:gridCol>
              </a:tblGrid>
              <a:tr h="264902">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令和７年度</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令和８年度</a:t>
                      </a:r>
                    </a:p>
                  </a:txBody>
                  <a:tcPr anchor="ct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0"/>
                  </a:ext>
                </a:extLst>
              </a:tr>
              <a:tr h="441503">
                <a:tc vMerge="1">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4</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5</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10</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11</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extLst>
                  <a:ext uri="{0D108BD9-81ED-4DB2-BD59-A6C34878D82A}">
                    <a16:rowId xmlns:a16="http://schemas.microsoft.com/office/drawing/2014/main" val="10001"/>
                  </a:ext>
                </a:extLst>
              </a:tr>
              <a:tr h="5327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運行計画検討</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60541758"/>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地域等協議</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2"/>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運行準備</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3"/>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4"/>
                  </a:ext>
                </a:extLst>
              </a:tr>
              <a:tr h="540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5"/>
                  </a:ext>
                </a:extLst>
              </a:tr>
            </a:tbl>
          </a:graphicData>
        </a:graphic>
      </p:graphicFrame>
      <p:cxnSp>
        <p:nvCxnSpPr>
          <p:cNvPr id="11" name="直線矢印コネクタ 10">
            <a:extLst>
              <a:ext uri="{FF2B5EF4-FFF2-40B4-BE49-F238E27FC236}">
                <a16:creationId xmlns:a16="http://schemas.microsoft.com/office/drawing/2014/main" id="{A4F39C00-CAC7-38B4-CF35-7D4B8B465693}"/>
              </a:ext>
            </a:extLst>
          </p:cNvPr>
          <p:cNvCxnSpPr>
            <a:cxnSpLocks/>
          </p:cNvCxnSpPr>
          <p:nvPr/>
        </p:nvCxnSpPr>
        <p:spPr>
          <a:xfrm>
            <a:off x="1402737" y="1981706"/>
            <a:ext cx="432959" cy="0"/>
          </a:xfrm>
          <a:prstGeom prst="straightConnector1">
            <a:avLst/>
          </a:prstGeom>
          <a:ln w="50800">
            <a:prstDash val="solid"/>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15" name="テキスト 751">
            <a:extLst>
              <a:ext uri="{FF2B5EF4-FFF2-40B4-BE49-F238E27FC236}">
                <a16:creationId xmlns:a16="http://schemas.microsoft.com/office/drawing/2014/main" id="{AB36BCD8-7047-8B79-AD89-74B043F1C8DB}"/>
              </a:ext>
            </a:extLst>
          </p:cNvPr>
          <p:cNvSpPr txBox="1"/>
          <p:nvPr/>
        </p:nvSpPr>
        <p:spPr>
          <a:xfrm>
            <a:off x="1647780" y="595981"/>
            <a:ext cx="98837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（例）</a:t>
            </a:r>
            <a:endPar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6" name="楕円 113">
            <a:extLst>
              <a:ext uri="{FF2B5EF4-FFF2-40B4-BE49-F238E27FC236}">
                <a16:creationId xmlns:a16="http://schemas.microsoft.com/office/drawing/2014/main" id="{551B302F-EEF6-437D-9C82-0AF5AB35650E}"/>
              </a:ext>
            </a:extLst>
          </p:cNvPr>
          <p:cNvSpPr/>
          <p:nvPr/>
        </p:nvSpPr>
        <p:spPr>
          <a:xfrm>
            <a:off x="9858196" y="2105718"/>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テキスト ボックス 110">
            <a:extLst>
              <a:ext uri="{FF2B5EF4-FFF2-40B4-BE49-F238E27FC236}">
                <a16:creationId xmlns:a16="http://schemas.microsoft.com/office/drawing/2014/main" id="{27AB8387-5C3A-E0FA-8036-05F5CC92E071}"/>
              </a:ext>
            </a:extLst>
          </p:cNvPr>
          <p:cNvSpPr txBox="1"/>
          <p:nvPr/>
        </p:nvSpPr>
        <p:spPr>
          <a:xfrm>
            <a:off x="9450486" y="1837082"/>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　検証改善</a:t>
            </a:r>
          </a:p>
        </p:txBody>
      </p:sp>
      <p:sp>
        <p:nvSpPr>
          <p:cNvPr id="21" name="テキスト ボックス 110">
            <a:extLst>
              <a:ext uri="{FF2B5EF4-FFF2-40B4-BE49-F238E27FC236}">
                <a16:creationId xmlns:a16="http://schemas.microsoft.com/office/drawing/2014/main" id="{DE652C54-6FFC-C120-AC14-AE3B8B1AF55D}"/>
              </a:ext>
            </a:extLst>
          </p:cNvPr>
          <p:cNvSpPr txBox="1"/>
          <p:nvPr/>
        </p:nvSpPr>
        <p:spPr>
          <a:xfrm>
            <a:off x="2267744" y="2209099"/>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　適宜協議</a:t>
            </a:r>
          </a:p>
        </p:txBody>
      </p:sp>
      <p:sp>
        <p:nvSpPr>
          <p:cNvPr id="22" name="テキスト 751">
            <a:extLst>
              <a:ext uri="{FF2B5EF4-FFF2-40B4-BE49-F238E27FC236}">
                <a16:creationId xmlns:a16="http://schemas.microsoft.com/office/drawing/2014/main" id="{B426D544-7431-3AD7-C4FD-CD9EE73A0AC7}"/>
              </a:ext>
            </a:extLst>
          </p:cNvPr>
          <p:cNvSpPr txBox="1"/>
          <p:nvPr/>
        </p:nvSpPr>
        <p:spPr>
          <a:xfrm>
            <a:off x="80951" y="4420935"/>
            <a:ext cx="2049054" cy="307777"/>
          </a:xfrm>
          <a:prstGeom prst="rect">
            <a:avLst/>
          </a:prstGeom>
        </p:spPr>
        <p:txBody>
          <a:bodyPr wrap="square">
            <a:spAutoFit/>
          </a:bodyPr>
          <a:lstStyle/>
          <a:p>
            <a:pPr lvl="0">
              <a:defRPr lang="ja-JP" altLang="en-US"/>
            </a:pPr>
            <a:r>
              <a:rPr lang="en-US" altLang="ja-JP" sz="1400" b="1" dirty="0"/>
              <a:t>【</a:t>
            </a:r>
            <a:r>
              <a:rPr lang="ja-JP" altLang="en-US" sz="1400" b="1" dirty="0"/>
              <a:t>３年間の事業計画</a:t>
            </a:r>
            <a:r>
              <a:rPr lang="en-US" altLang="ja-JP" sz="1400" b="1" dirty="0"/>
              <a:t>】</a:t>
            </a:r>
          </a:p>
        </p:txBody>
      </p:sp>
      <p:graphicFrame>
        <p:nvGraphicFramePr>
          <p:cNvPr id="23" name="表 22">
            <a:extLst>
              <a:ext uri="{FF2B5EF4-FFF2-40B4-BE49-F238E27FC236}">
                <a16:creationId xmlns:a16="http://schemas.microsoft.com/office/drawing/2014/main" id="{9F6758CD-53C2-EB19-C993-23A090224AAE}"/>
              </a:ext>
            </a:extLst>
          </p:cNvPr>
          <p:cNvGraphicFramePr>
            <a:graphicFrameLocks noGrp="1"/>
          </p:cNvGraphicFramePr>
          <p:nvPr>
            <p:extLst>
              <p:ext uri="{D42A27DB-BD31-4B8C-83A1-F6EECF244321}">
                <p14:modId xmlns:p14="http://schemas.microsoft.com/office/powerpoint/2010/main" val="704343510"/>
              </p:ext>
            </p:extLst>
          </p:nvPr>
        </p:nvGraphicFramePr>
        <p:xfrm>
          <a:off x="4498308" y="4766554"/>
          <a:ext cx="4405165" cy="1783155"/>
        </p:xfrm>
        <a:graphic>
          <a:graphicData uri="http://schemas.openxmlformats.org/drawingml/2006/table">
            <a:tbl>
              <a:tblPr firstRow="1" firstCol="1" bandRow="1">
                <a:tableStyleId>{5940675A-B579-460E-94D1-54222C63F5DA}</a:tableStyleId>
              </a:tblPr>
              <a:tblGrid>
                <a:gridCol w="1315192">
                  <a:extLst>
                    <a:ext uri="{9D8B030D-6E8A-4147-A177-3AD203B41FA5}">
                      <a16:colId xmlns:a16="http://schemas.microsoft.com/office/drawing/2014/main" val="2643252715"/>
                    </a:ext>
                  </a:extLst>
                </a:gridCol>
                <a:gridCol w="1029991">
                  <a:extLst>
                    <a:ext uri="{9D8B030D-6E8A-4147-A177-3AD203B41FA5}">
                      <a16:colId xmlns:a16="http://schemas.microsoft.com/office/drawing/2014/main" val="1538929368"/>
                    </a:ext>
                  </a:extLst>
                </a:gridCol>
                <a:gridCol w="1029991">
                  <a:extLst>
                    <a:ext uri="{9D8B030D-6E8A-4147-A177-3AD203B41FA5}">
                      <a16:colId xmlns:a16="http://schemas.microsoft.com/office/drawing/2014/main" val="2360049627"/>
                    </a:ext>
                  </a:extLst>
                </a:gridCol>
                <a:gridCol w="1029991">
                  <a:extLst>
                    <a:ext uri="{9D8B030D-6E8A-4147-A177-3AD203B41FA5}">
                      <a16:colId xmlns:a16="http://schemas.microsoft.com/office/drawing/2014/main" val="203739247"/>
                    </a:ext>
                  </a:extLst>
                </a:gridCol>
              </a:tblGrid>
              <a:tr h="261731">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100" dirty="0">
                          <a:effectLst/>
                          <a:latin typeface="+mn-ea"/>
                          <a:ea typeface="+mn-ea"/>
                          <a:cs typeface="Times New Roman" panose="02020603050405020304" pitchFamily="18" charset="0"/>
                        </a:rPr>
                        <a:t>運行１年目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2</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3</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3803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0" dirty="0">
                          <a:effectLst/>
                          <a:latin typeface="+mn-ea"/>
                          <a:ea typeface="+mn-ea"/>
                        </a:rPr>
                        <a:t>A.</a:t>
                      </a:r>
                      <a:r>
                        <a:rPr lang="ja-JP" altLang="en-US" sz="1100" kern="0" dirty="0">
                          <a:effectLst/>
                          <a:latin typeface="+mn-ea"/>
                          <a:ea typeface="+mn-ea"/>
                        </a:rPr>
                        <a:t>運行経費</a:t>
                      </a:r>
                      <a:endParaRPr lang="en-US" altLang="ja-JP" sz="1100" kern="0" dirty="0">
                        <a:effectLst/>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mn-ea"/>
                          <a:ea typeface="+mn-ea"/>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380356">
                <a:tc>
                  <a:txBody>
                    <a:bodyPr/>
                    <a:lstStyle/>
                    <a:p>
                      <a:pPr algn="ctr"/>
                      <a:r>
                        <a:rPr lang="en-US" altLang="ja-JP" sz="1100" kern="0" dirty="0">
                          <a:effectLst/>
                          <a:latin typeface="+mn-ea"/>
                          <a:ea typeface="+mn-ea"/>
                          <a:cs typeface="Times New Roman" panose="02020603050405020304" pitchFamily="18" charset="0"/>
                        </a:rPr>
                        <a:t>B.</a:t>
                      </a:r>
                      <a:r>
                        <a:rPr lang="ja-JP" altLang="en-US" sz="1100" kern="0" dirty="0">
                          <a:effectLst/>
                          <a:latin typeface="+mn-ea"/>
                          <a:ea typeface="+mn-ea"/>
                          <a:cs typeface="Times New Roman" panose="02020603050405020304" pitchFamily="18" charset="0"/>
                        </a:rPr>
                        <a:t>運賃収入</a:t>
                      </a:r>
                      <a:endParaRPr lang="en-US" altLang="ja-JP" sz="1100" kern="0" dirty="0">
                        <a:effectLst/>
                        <a:latin typeface="+mn-ea"/>
                        <a:ea typeface="+mn-ea"/>
                        <a:cs typeface="Times New Roman" panose="02020603050405020304" pitchFamily="18" charset="0"/>
                      </a:endParaRPr>
                    </a:p>
                    <a:p>
                      <a:pPr algn="ctr"/>
                      <a:r>
                        <a:rPr lang="ja-JP" altLang="en-US" sz="1100" kern="0" dirty="0">
                          <a:effectLst/>
                          <a:latin typeface="+mn-ea"/>
                          <a:ea typeface="+mn-ea"/>
                          <a:cs typeface="Times New Roman" panose="02020603050405020304" pitchFamily="18" charset="0"/>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380356">
                <a:tc>
                  <a:txBody>
                    <a:bodyPr/>
                    <a:lstStyle/>
                    <a:p>
                      <a:pPr algn="ctr"/>
                      <a:r>
                        <a:rPr lang="en-US" altLang="ja-JP" sz="1100" kern="100" dirty="0">
                          <a:effectLst/>
                          <a:latin typeface="+mn-ea"/>
                          <a:ea typeface="+mn-ea"/>
                          <a:cs typeface="Times New Roman" panose="02020603050405020304" pitchFamily="18" charset="0"/>
                        </a:rPr>
                        <a:t>C.</a:t>
                      </a:r>
                      <a:r>
                        <a:rPr lang="ja-JP" altLang="en-US" sz="1100" kern="100" dirty="0">
                          <a:effectLst/>
                          <a:latin typeface="+mn-ea"/>
                          <a:ea typeface="+mn-ea"/>
                          <a:cs typeface="Times New Roman" panose="02020603050405020304" pitchFamily="18" charset="0"/>
                        </a:rPr>
                        <a:t>運賃外収入</a:t>
                      </a:r>
                      <a:endParaRPr lang="en-US" altLang="ja-JP" sz="1100" kern="100" dirty="0">
                        <a:effectLst/>
                        <a:latin typeface="+mn-ea"/>
                        <a:ea typeface="+mn-ea"/>
                        <a:cs typeface="Times New Roman" panose="02020603050405020304" pitchFamily="18" charset="0"/>
                      </a:endParaRPr>
                    </a:p>
                    <a:p>
                      <a:pPr algn="ctr"/>
                      <a:r>
                        <a:rPr lang="ja-JP" altLang="en-US" sz="1100" kern="100" dirty="0">
                          <a:effectLst/>
                          <a:latin typeface="+mn-ea"/>
                          <a:ea typeface="+mn-ea"/>
                          <a:cs typeface="Times New Roman" panose="02020603050405020304" pitchFamily="18" charset="0"/>
                        </a:rPr>
                        <a:t>（千円）</a:t>
                      </a:r>
                      <a:endParaRPr lang="en-US" alt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r h="380356">
                <a:tc>
                  <a:txBody>
                    <a:bodyPr/>
                    <a:lstStyle/>
                    <a:p>
                      <a:pPr algn="ctr"/>
                      <a:r>
                        <a:rPr lang="en-US" altLang="ja-JP" sz="1100" kern="100" dirty="0">
                          <a:effectLst/>
                          <a:latin typeface="+mn-ea"/>
                          <a:ea typeface="+mn-ea"/>
                          <a:cs typeface="Times New Roman" panose="02020603050405020304" pitchFamily="18" charset="0"/>
                        </a:rPr>
                        <a:t>D.</a:t>
                      </a:r>
                      <a:r>
                        <a:rPr lang="ja-JP" altLang="en-US" sz="1100" kern="100" dirty="0">
                          <a:effectLst/>
                          <a:latin typeface="+mn-ea"/>
                          <a:ea typeface="+mn-ea"/>
                          <a:cs typeface="Times New Roman" panose="02020603050405020304" pitchFamily="18" charset="0"/>
                        </a:rPr>
                        <a:t>収支差（千円）</a:t>
                      </a:r>
                      <a:endParaRPr lang="en-US" altLang="ja-JP" sz="1100" kern="100" dirty="0">
                        <a:effectLst/>
                        <a:latin typeface="+mn-ea"/>
                        <a:ea typeface="+mn-ea"/>
                        <a:cs typeface="Times New Roman" panose="02020603050405020304" pitchFamily="18" charset="0"/>
                      </a:endParaRPr>
                    </a:p>
                    <a:p>
                      <a:pPr algn="ctr"/>
                      <a:r>
                        <a:rPr lang="en-US" altLang="ja-JP" sz="1100" kern="100" dirty="0">
                          <a:effectLst/>
                          <a:latin typeface="+mn-ea"/>
                          <a:ea typeface="+mn-ea"/>
                          <a:cs typeface="Times New Roman" panose="02020603050405020304" pitchFamily="18" charset="0"/>
                        </a:rPr>
                        <a:t>D=A-B-C</a:t>
                      </a: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992346570"/>
                  </a:ext>
                </a:extLst>
              </a:tr>
            </a:tbl>
          </a:graphicData>
        </a:graphic>
      </p:graphicFrame>
      <p:cxnSp>
        <p:nvCxnSpPr>
          <p:cNvPr id="25" name="直線矢印コネクタ 24">
            <a:extLst>
              <a:ext uri="{FF2B5EF4-FFF2-40B4-BE49-F238E27FC236}">
                <a16:creationId xmlns:a16="http://schemas.microsoft.com/office/drawing/2014/main" id="{6D46AD70-981D-1590-627F-F7FA48060446}"/>
              </a:ext>
            </a:extLst>
          </p:cNvPr>
          <p:cNvCxnSpPr>
            <a:cxnSpLocks/>
          </p:cNvCxnSpPr>
          <p:nvPr/>
        </p:nvCxnSpPr>
        <p:spPr>
          <a:xfrm>
            <a:off x="1402737" y="2520200"/>
            <a:ext cx="937015" cy="0"/>
          </a:xfrm>
          <a:prstGeom prst="straightConnector1">
            <a:avLst/>
          </a:prstGeom>
          <a:ln w="50800">
            <a:prstDash val="solid"/>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4297CB7F-C6B3-70B7-6482-3C40FE165C1A}"/>
              </a:ext>
            </a:extLst>
          </p:cNvPr>
          <p:cNvCxnSpPr>
            <a:cxnSpLocks/>
          </p:cNvCxnSpPr>
          <p:nvPr/>
        </p:nvCxnSpPr>
        <p:spPr>
          <a:xfrm>
            <a:off x="2411760" y="2520200"/>
            <a:ext cx="6491712"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FC749068-421D-B412-51BB-A4D97E968043}"/>
              </a:ext>
            </a:extLst>
          </p:cNvPr>
          <p:cNvCxnSpPr>
            <a:cxnSpLocks/>
          </p:cNvCxnSpPr>
          <p:nvPr/>
        </p:nvCxnSpPr>
        <p:spPr>
          <a:xfrm>
            <a:off x="1883545" y="3106212"/>
            <a:ext cx="1392311" cy="0"/>
          </a:xfrm>
          <a:prstGeom prst="straightConnector1">
            <a:avLst/>
          </a:prstGeom>
          <a:ln w="50800">
            <a:prstDash val="solid"/>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860638A2-4837-9CE6-77E7-429F36E2A608}"/>
              </a:ext>
            </a:extLst>
          </p:cNvPr>
          <p:cNvCxnSpPr>
            <a:cxnSpLocks/>
          </p:cNvCxnSpPr>
          <p:nvPr/>
        </p:nvCxnSpPr>
        <p:spPr>
          <a:xfrm>
            <a:off x="3275856" y="3637662"/>
            <a:ext cx="5627616"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37" name="楕円 113">
            <a:extLst>
              <a:ext uri="{FF2B5EF4-FFF2-40B4-BE49-F238E27FC236}">
                <a16:creationId xmlns:a16="http://schemas.microsoft.com/office/drawing/2014/main" id="{BC54CE7F-F060-B4D8-6C7F-9D69D0911F53}"/>
              </a:ext>
            </a:extLst>
          </p:cNvPr>
          <p:cNvSpPr/>
          <p:nvPr/>
        </p:nvSpPr>
        <p:spPr>
          <a:xfrm>
            <a:off x="4812278"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テキスト ボックス 110">
            <a:extLst>
              <a:ext uri="{FF2B5EF4-FFF2-40B4-BE49-F238E27FC236}">
                <a16:creationId xmlns:a16="http://schemas.microsoft.com/office/drawing/2014/main" id="{C5441F42-C5BA-9D5D-DC9E-4F72F1D3CBCC}"/>
              </a:ext>
            </a:extLst>
          </p:cNvPr>
          <p:cNvSpPr txBox="1"/>
          <p:nvPr/>
        </p:nvSpPr>
        <p:spPr>
          <a:xfrm>
            <a:off x="4478512" y="3294009"/>
            <a:ext cx="911548"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アンケート</a:t>
            </a:r>
          </a:p>
        </p:txBody>
      </p:sp>
      <p:sp>
        <p:nvSpPr>
          <p:cNvPr id="39" name="楕円 113">
            <a:extLst>
              <a:ext uri="{FF2B5EF4-FFF2-40B4-BE49-F238E27FC236}">
                <a16:creationId xmlns:a16="http://schemas.microsoft.com/office/drawing/2014/main" id="{F058D234-7847-3F38-6ECF-7EBED2694ACF}"/>
              </a:ext>
            </a:extLst>
          </p:cNvPr>
          <p:cNvSpPr/>
          <p:nvPr/>
        </p:nvSpPr>
        <p:spPr>
          <a:xfrm>
            <a:off x="7159196"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テキスト ボックス 110">
            <a:extLst>
              <a:ext uri="{FF2B5EF4-FFF2-40B4-BE49-F238E27FC236}">
                <a16:creationId xmlns:a16="http://schemas.microsoft.com/office/drawing/2014/main" id="{1C3992FB-437B-6D84-5C27-847104A56046}"/>
              </a:ext>
            </a:extLst>
          </p:cNvPr>
          <p:cNvSpPr txBox="1"/>
          <p:nvPr/>
        </p:nvSpPr>
        <p:spPr>
          <a:xfrm>
            <a:off x="7020272" y="3294009"/>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検証改善</a:t>
            </a:r>
          </a:p>
        </p:txBody>
      </p:sp>
      <p:sp>
        <p:nvSpPr>
          <p:cNvPr id="41" name="テキスト ボックス 110">
            <a:extLst>
              <a:ext uri="{FF2B5EF4-FFF2-40B4-BE49-F238E27FC236}">
                <a16:creationId xmlns:a16="http://schemas.microsoft.com/office/drawing/2014/main" id="{56715FB2-7086-9881-908A-1735D60520BD}"/>
              </a:ext>
            </a:extLst>
          </p:cNvPr>
          <p:cNvSpPr txBox="1"/>
          <p:nvPr/>
        </p:nvSpPr>
        <p:spPr>
          <a:xfrm>
            <a:off x="1871700" y="2795110"/>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準備手続き</a:t>
            </a:r>
          </a:p>
        </p:txBody>
      </p:sp>
      <p:sp>
        <p:nvSpPr>
          <p:cNvPr id="42" name="テキスト 751">
            <a:extLst>
              <a:ext uri="{FF2B5EF4-FFF2-40B4-BE49-F238E27FC236}">
                <a16:creationId xmlns:a16="http://schemas.microsoft.com/office/drawing/2014/main" id="{BDC57851-A46F-592C-8197-D8F5D9EB76F1}"/>
              </a:ext>
            </a:extLst>
          </p:cNvPr>
          <p:cNvSpPr txBox="1"/>
          <p:nvPr/>
        </p:nvSpPr>
        <p:spPr>
          <a:xfrm>
            <a:off x="1907333" y="4326563"/>
            <a:ext cx="2520280"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a:t>
            </a:r>
            <a:r>
              <a:rPr lang="en-US" altLang="ja-JP" sz="1200" i="1" dirty="0">
                <a:solidFill>
                  <a:srgbClr val="FF0000"/>
                </a:solidFill>
              </a:rPr>
              <a:t>10</a:t>
            </a:r>
            <a:r>
              <a:rPr lang="ja-JP" altLang="en-US" sz="1200" i="1" dirty="0">
                <a:solidFill>
                  <a:srgbClr val="FF0000"/>
                </a:solidFill>
              </a:rPr>
              <a:t>月）を</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想定して記入してください</a:t>
            </a:r>
            <a:endParaRPr kumimoji="1" lang="ja-JP" altLang="en-US" sz="1200" b="0" i="1" strike="noStrike" kern="1200" cap="none" spc="0" normalizeH="0" baseline="0" noProof="0" dirty="0">
              <a:ln>
                <a:noFill/>
              </a:ln>
              <a:solidFill>
                <a:srgbClr val="FF0000"/>
              </a:solidFill>
              <a:effectLst/>
              <a:uLnTx/>
              <a:uFillTx/>
            </a:endParaRPr>
          </a:p>
        </p:txBody>
      </p:sp>
      <p:sp>
        <p:nvSpPr>
          <p:cNvPr id="44" name="テキスト 751">
            <a:extLst>
              <a:ext uri="{FF2B5EF4-FFF2-40B4-BE49-F238E27FC236}">
                <a16:creationId xmlns:a16="http://schemas.microsoft.com/office/drawing/2014/main" id="{C8CBCAB1-8978-CD3B-EEB3-0407E0B21036}"/>
              </a:ext>
            </a:extLst>
          </p:cNvPr>
          <p:cNvSpPr txBox="1"/>
          <p:nvPr/>
        </p:nvSpPr>
        <p:spPr>
          <a:xfrm>
            <a:off x="262511" y="6528058"/>
            <a:ext cx="2373643"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収支率は初期経費除く</a:t>
            </a:r>
            <a:endParaRPr kumimoji="1" lang="ja-JP" altLang="en-US" sz="1050" strike="noStrike" kern="1200" cap="none" spc="0" normalizeH="0" baseline="0" noProof="0" dirty="0">
              <a:ln>
                <a:noFill/>
              </a:ln>
              <a:effectLst/>
              <a:uLnTx/>
              <a:uFillTx/>
            </a:endParaRPr>
          </a:p>
        </p:txBody>
      </p:sp>
      <p:sp>
        <p:nvSpPr>
          <p:cNvPr id="45" name="テキスト 751">
            <a:extLst>
              <a:ext uri="{FF2B5EF4-FFF2-40B4-BE49-F238E27FC236}">
                <a16:creationId xmlns:a16="http://schemas.microsoft.com/office/drawing/2014/main" id="{8A3BC1E7-4707-7E62-87D6-5AB121C5B047}"/>
              </a:ext>
            </a:extLst>
          </p:cNvPr>
          <p:cNvSpPr txBox="1"/>
          <p:nvPr/>
        </p:nvSpPr>
        <p:spPr>
          <a:xfrm>
            <a:off x="4524932" y="6528058"/>
            <a:ext cx="3359436"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運行経費及び収支差は初期経費を除く</a:t>
            </a:r>
            <a:endParaRPr kumimoji="1" lang="ja-JP" altLang="en-US" sz="1050" strike="noStrike" kern="1200" cap="none" spc="0" normalizeH="0" baseline="0" noProof="0" dirty="0">
              <a:ln>
                <a:noFill/>
              </a:ln>
              <a:effectLst/>
              <a:uLnTx/>
              <a:uFillTx/>
            </a:endParaRPr>
          </a:p>
        </p:txBody>
      </p:sp>
      <p:sp>
        <p:nvSpPr>
          <p:cNvPr id="46" name="テキスト 751">
            <a:extLst>
              <a:ext uri="{FF2B5EF4-FFF2-40B4-BE49-F238E27FC236}">
                <a16:creationId xmlns:a16="http://schemas.microsoft.com/office/drawing/2014/main" id="{51E7CFE4-B487-8DE0-A39F-0B6F6B140F4B}"/>
              </a:ext>
            </a:extLst>
          </p:cNvPr>
          <p:cNvSpPr txBox="1"/>
          <p:nvPr/>
        </p:nvSpPr>
        <p:spPr>
          <a:xfrm>
            <a:off x="4472663" y="4343990"/>
            <a:ext cx="4590385"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a:t>
            </a:r>
            <a:r>
              <a:rPr lang="en-US" altLang="ja-JP" sz="1200" i="1" dirty="0">
                <a:solidFill>
                  <a:srgbClr val="FF0000"/>
                </a:solidFill>
              </a:rPr>
              <a:t>10</a:t>
            </a:r>
            <a:r>
              <a:rPr lang="ja-JP" altLang="en-US" sz="1200" i="1" dirty="0">
                <a:solidFill>
                  <a:srgbClr val="FF0000"/>
                </a:solidFill>
              </a:rPr>
              <a:t>月）を想定し</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記入してください（月間（税込み））</a:t>
            </a:r>
            <a:endParaRPr lang="en-US" altLang="ja-JP" sz="1200" i="1" dirty="0">
              <a:solidFill>
                <a:srgbClr val="FF0000"/>
              </a:solidFill>
            </a:endParaRPr>
          </a:p>
        </p:txBody>
      </p:sp>
      <p:sp>
        <p:nvSpPr>
          <p:cNvPr id="47" name="楕円 113">
            <a:extLst>
              <a:ext uri="{FF2B5EF4-FFF2-40B4-BE49-F238E27FC236}">
                <a16:creationId xmlns:a16="http://schemas.microsoft.com/office/drawing/2014/main" id="{CAD2B85D-50B3-2F89-5220-61BC17880E11}"/>
              </a:ext>
            </a:extLst>
          </p:cNvPr>
          <p:cNvSpPr/>
          <p:nvPr/>
        </p:nvSpPr>
        <p:spPr>
          <a:xfrm>
            <a:off x="5323654"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テキスト ボックス 110">
            <a:extLst>
              <a:ext uri="{FF2B5EF4-FFF2-40B4-BE49-F238E27FC236}">
                <a16:creationId xmlns:a16="http://schemas.microsoft.com/office/drawing/2014/main" id="{6E228A7F-375C-2591-1322-B7B48383366D}"/>
              </a:ext>
            </a:extLst>
          </p:cNvPr>
          <p:cNvSpPr txBox="1"/>
          <p:nvPr/>
        </p:nvSpPr>
        <p:spPr>
          <a:xfrm>
            <a:off x="5234797" y="3284984"/>
            <a:ext cx="65030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分析</a:t>
            </a:r>
          </a:p>
        </p:txBody>
      </p:sp>
    </p:spTree>
    <p:extLst>
      <p:ext uri="{BB962C8B-B14F-4D97-AF65-F5344CB8AC3E}">
        <p14:creationId xmlns:p14="http://schemas.microsoft.com/office/powerpoint/2010/main" val="1801586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61F5C135-F7C9-E78E-FB73-053D47E9D477}"/>
              </a:ext>
            </a:extLst>
          </p:cNvPr>
          <p:cNvGraphicFramePr>
            <a:graphicFrameLocks noGrp="1"/>
          </p:cNvGraphicFramePr>
          <p:nvPr>
            <p:extLst>
              <p:ext uri="{D42A27DB-BD31-4B8C-83A1-F6EECF244321}">
                <p14:modId xmlns:p14="http://schemas.microsoft.com/office/powerpoint/2010/main" val="1740104898"/>
              </p:ext>
            </p:extLst>
          </p:nvPr>
        </p:nvGraphicFramePr>
        <p:xfrm>
          <a:off x="395534" y="1000894"/>
          <a:ext cx="8424939" cy="5596458"/>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596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６．その他提案</a:t>
            </a:r>
          </a:p>
        </p:txBody>
      </p:sp>
      <p:sp>
        <p:nvSpPr>
          <p:cNvPr id="2" name="スライド番号プレースホルダー 1">
            <a:extLst>
              <a:ext uri="{FF2B5EF4-FFF2-40B4-BE49-F238E27FC236}">
                <a16:creationId xmlns:a16="http://schemas.microsoft.com/office/drawing/2014/main" id="{421EBF6A-54E6-858C-E261-26A3A311EAD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18</a:t>
            </a:fld>
            <a:endParaRPr kumimoji="1" lang="ja-JP" altLang="en-US" sz="2000" b="1" dirty="0">
              <a:solidFill>
                <a:schemeClr val="bg1"/>
              </a:solidFill>
            </a:endParaRPr>
          </a:p>
        </p:txBody>
      </p:sp>
      <p:sp>
        <p:nvSpPr>
          <p:cNvPr id="14" name="テキスト 751">
            <a:extLst>
              <a:ext uri="{FF2B5EF4-FFF2-40B4-BE49-F238E27FC236}">
                <a16:creationId xmlns:a16="http://schemas.microsoft.com/office/drawing/2014/main" id="{3F0F1CCE-1BF1-45CF-995C-6A71FA244063}"/>
              </a:ext>
            </a:extLst>
          </p:cNvPr>
          <p:cNvSpPr txBox="1"/>
          <p:nvPr/>
        </p:nvSpPr>
        <p:spPr>
          <a:xfrm>
            <a:off x="395534" y="1028079"/>
            <a:ext cx="8424939" cy="307777"/>
          </a:xfrm>
          <a:prstGeom prst="rect">
            <a:avLst/>
          </a:prstGeom>
        </p:spPr>
        <p:txBody>
          <a:bodyPr wrap="square">
            <a:spAutoFit/>
          </a:bodyPr>
          <a:lstStyle/>
          <a:p>
            <a:pPr defTabSz="914418">
              <a:defRPr lang="ja-JP" altLang="en-US"/>
            </a:pPr>
            <a:r>
              <a:rPr lang="en-US" altLang="ja-JP" sz="1400" i="1" dirty="0">
                <a:solidFill>
                  <a:srgbClr val="FF0000"/>
                </a:solidFill>
              </a:rPr>
              <a:t>※</a:t>
            </a:r>
            <a:r>
              <a:rPr lang="ja-JP" altLang="en-US" sz="1400" i="1" dirty="0">
                <a:solidFill>
                  <a:srgbClr val="FF0000"/>
                </a:solidFill>
              </a:rPr>
              <a:t>本事業や本市の市政（交通施策、一人一花運動等）に寄与する任意の提案を記入ください。</a:t>
            </a:r>
            <a:endParaRPr lang="en-US" altLang="ja-JP" sz="1400" i="1" dirty="0">
              <a:solidFill>
                <a:srgbClr val="FF0000"/>
              </a:solidFill>
            </a:endParaRPr>
          </a:p>
        </p:txBody>
      </p:sp>
      <p:sp>
        <p:nvSpPr>
          <p:cNvPr id="4" name="テキスト 751">
            <a:extLst>
              <a:ext uri="{FF2B5EF4-FFF2-40B4-BE49-F238E27FC236}">
                <a16:creationId xmlns:a16="http://schemas.microsoft.com/office/drawing/2014/main" id="{981D308A-3680-E925-2F86-BD55C2C9A37A}"/>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その他提案</a:t>
            </a:r>
            <a:r>
              <a:rPr lang="en-US" altLang="ja-JP" sz="1400" b="1" dirty="0"/>
              <a:t>】</a:t>
            </a:r>
          </a:p>
        </p:txBody>
      </p:sp>
    </p:spTree>
    <p:extLst>
      <p:ext uri="{BB962C8B-B14F-4D97-AF65-F5344CB8AC3E}">
        <p14:creationId xmlns:p14="http://schemas.microsoft.com/office/powerpoint/2010/main" val="1170901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実施計画</a:t>
            </a:r>
            <a:r>
              <a:rPr lang="en-US" altLang="ja-JP" sz="1400" b="1" dirty="0"/>
              <a:t>】</a:t>
            </a:r>
          </a:p>
        </p:txBody>
      </p:sp>
      <p:graphicFrame>
        <p:nvGraphicFramePr>
          <p:cNvPr id="3" name="表 2">
            <a:extLst>
              <a:ext uri="{FF2B5EF4-FFF2-40B4-BE49-F238E27FC236}">
                <a16:creationId xmlns:a16="http://schemas.microsoft.com/office/drawing/2014/main" id="{5A1C5905-1587-7F28-7E8A-4DDB3DA893B3}"/>
              </a:ext>
            </a:extLst>
          </p:cNvPr>
          <p:cNvGraphicFramePr>
            <a:graphicFrameLocks noGrp="1"/>
          </p:cNvGraphicFramePr>
          <p:nvPr>
            <p:extLst>
              <p:ext uri="{D42A27DB-BD31-4B8C-83A1-F6EECF244321}">
                <p14:modId xmlns:p14="http://schemas.microsoft.com/office/powerpoint/2010/main" val="1615247771"/>
              </p:ext>
            </p:extLst>
          </p:nvPr>
        </p:nvGraphicFramePr>
        <p:xfrm>
          <a:off x="395536"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4" name="テキスト 751">
            <a:extLst>
              <a:ext uri="{FF2B5EF4-FFF2-40B4-BE49-F238E27FC236}">
                <a16:creationId xmlns:a16="http://schemas.microsoft.com/office/drawing/2014/main" id="{BC2A2ABF-919D-ECD2-C5B6-8F35C3180CAA}"/>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本事業の趣旨を踏まえ、事業に対する取組みの基本的な考え方やコンセプトを記入してください。（図表や写真なども使用可）</a:t>
            </a:r>
          </a:p>
        </p:txBody>
      </p:sp>
      <p:sp>
        <p:nvSpPr>
          <p:cNvPr id="5" name="スライド番号プレースホルダー 1">
            <a:extLst>
              <a:ext uri="{FF2B5EF4-FFF2-40B4-BE49-F238E27FC236}">
                <a16:creationId xmlns:a16="http://schemas.microsoft.com/office/drawing/2014/main" id="{08CD39D7-91E1-6804-7589-9772FA8633CF}"/>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a:t>
            </a:fld>
            <a:endParaRPr kumimoji="1" lang="ja-JP" altLang="en-US" sz="2000" b="1" dirty="0">
              <a:solidFill>
                <a:schemeClr val="bg1"/>
              </a:solidFill>
            </a:endParaRPr>
          </a:p>
        </p:txBody>
      </p:sp>
      <p:sp>
        <p:nvSpPr>
          <p:cNvPr id="19" name="テキスト 751">
            <a:extLst>
              <a:ext uri="{FF2B5EF4-FFF2-40B4-BE49-F238E27FC236}">
                <a16:creationId xmlns:a16="http://schemas.microsoft.com/office/drawing/2014/main" id="{CC181D1A-D094-058A-E78D-2E3AB4B30A5A}"/>
              </a:ext>
            </a:extLst>
          </p:cNvPr>
          <p:cNvSpPr txBox="1"/>
          <p:nvPr/>
        </p:nvSpPr>
        <p:spPr>
          <a:xfrm>
            <a:off x="384895" y="1455052"/>
            <a:ext cx="8075537"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全体マネジメントをどのように行</a:t>
            </a:r>
            <a:r>
              <a:rPr lang="ja-JP" altLang="en-US" sz="1200" i="1" dirty="0">
                <a:solidFill>
                  <a:srgbClr val="FF0000"/>
                </a:solidFill>
              </a:rPr>
              <a:t>っていくのか</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66257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 name="テキスト 751">
            <a:extLst>
              <a:ext uri="{FF2B5EF4-FFF2-40B4-BE49-F238E27FC236}">
                <a16:creationId xmlns:a16="http://schemas.microsoft.com/office/drawing/2014/main" id="{6CA5F040-B955-2F6D-1B91-F5A45E218DF0}"/>
              </a:ext>
            </a:extLst>
          </p:cNvPr>
          <p:cNvSpPr txBox="1"/>
          <p:nvPr/>
        </p:nvSpPr>
        <p:spPr>
          <a:xfrm>
            <a:off x="112886" y="3314046"/>
            <a:ext cx="9036497"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担当業務（マネジメント、運行業務、システム設定・運用、乗車受付・調整）などスキーム図を記入してください。</a:t>
            </a:r>
            <a:endParaRPr lang="en-US" altLang="ja-JP" sz="1100" i="1" dirty="0">
              <a:solidFill>
                <a:srgbClr val="FF0000"/>
              </a:solidFill>
            </a:endParaRPr>
          </a:p>
        </p:txBody>
      </p:sp>
      <p:sp>
        <p:nvSpPr>
          <p:cNvPr id="7" name="テキスト 753">
            <a:extLst>
              <a:ext uri="{FF2B5EF4-FFF2-40B4-BE49-F238E27FC236}">
                <a16:creationId xmlns:a16="http://schemas.microsoft.com/office/drawing/2014/main" id="{B6996B92-DDA0-D609-3E81-11600DF13AE3}"/>
              </a:ext>
            </a:extLst>
          </p:cNvPr>
          <p:cNvSpPr txBox="1"/>
          <p:nvPr/>
        </p:nvSpPr>
        <p:spPr>
          <a:xfrm>
            <a:off x="314264" y="2884267"/>
            <a:ext cx="902811" cy="307777"/>
          </a:xfrm>
          <a:prstGeom prst="rect">
            <a:avLst/>
          </a:prstGeom>
        </p:spPr>
        <p:txBody>
          <a:bodyPr wrap="none">
            <a:spAutoFit/>
          </a:bodyPr>
          <a:lstStyle/>
          <a:p>
            <a:pPr defTabSz="914418">
              <a:defRPr lang="ja-JP" altLang="en-US"/>
            </a:pPr>
            <a:r>
              <a:rPr lang="en-US" altLang="ja-JP" sz="1400" i="1" dirty="0">
                <a:solidFill>
                  <a:srgbClr val="FF0000"/>
                </a:solidFill>
              </a:rPr>
              <a:t>（記載例）</a:t>
            </a:r>
            <a:endParaRPr lang="ja-JP" altLang="en-US" dirty="0">
              <a:solidFill>
                <a:srgbClr val="000000"/>
              </a:solidFill>
            </a:endParaRPr>
          </a:p>
        </p:txBody>
      </p:sp>
      <p:cxnSp>
        <p:nvCxnSpPr>
          <p:cNvPr id="9" name="直線矢印コネクタ 729">
            <a:extLst>
              <a:ext uri="{FF2B5EF4-FFF2-40B4-BE49-F238E27FC236}">
                <a16:creationId xmlns:a16="http://schemas.microsoft.com/office/drawing/2014/main" id="{856684EF-4F28-7336-58F0-319BFFBCF18A}"/>
              </a:ext>
            </a:extLst>
          </p:cNvPr>
          <p:cNvCxnSpPr>
            <a:cxnSpLocks/>
            <a:stCxn id="12" idx="2"/>
            <a:endCxn id="13" idx="0"/>
          </p:cNvCxnSpPr>
          <p:nvPr/>
        </p:nvCxnSpPr>
        <p:spPr>
          <a:xfrm rot="5400000">
            <a:off x="2737854" y="3632084"/>
            <a:ext cx="717818" cy="295466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2" name="表 3">
            <a:extLst>
              <a:ext uri="{FF2B5EF4-FFF2-40B4-BE49-F238E27FC236}">
                <a16:creationId xmlns:a16="http://schemas.microsoft.com/office/drawing/2014/main" id="{2594639C-63C6-49F8-B095-57B93B259A08}"/>
              </a:ext>
            </a:extLst>
          </p:cNvPr>
          <p:cNvGraphicFramePr>
            <a:graphicFrameLocks noGrp="1"/>
          </p:cNvGraphicFramePr>
          <p:nvPr>
            <p:extLst>
              <p:ext uri="{D42A27DB-BD31-4B8C-83A1-F6EECF244321}">
                <p14:modId xmlns:p14="http://schemas.microsoft.com/office/powerpoint/2010/main" val="2970490456"/>
              </p:ext>
            </p:extLst>
          </p:nvPr>
        </p:nvGraphicFramePr>
        <p:xfrm>
          <a:off x="2593876" y="3740134"/>
          <a:ext cx="3960441" cy="1010374"/>
        </p:xfrm>
        <a:graphic>
          <a:graphicData uri="http://schemas.openxmlformats.org/drawingml/2006/table">
            <a:tbl>
              <a:tblPr firstRow="1" bandRow="1">
                <a:tableStyleId>{5940675A-B579-460E-94D1-54222C63F5DA}</a:tableStyleId>
              </a:tblPr>
              <a:tblGrid>
                <a:gridCol w="1351673">
                  <a:extLst>
                    <a:ext uri="{9D8B030D-6E8A-4147-A177-3AD203B41FA5}">
                      <a16:colId xmlns:a16="http://schemas.microsoft.com/office/drawing/2014/main" val="1229007136"/>
                    </a:ext>
                  </a:extLst>
                </a:gridCol>
                <a:gridCol w="2608768">
                  <a:extLst>
                    <a:ext uri="{9D8B030D-6E8A-4147-A177-3AD203B41FA5}">
                      <a16:colId xmlns:a16="http://schemas.microsoft.com/office/drawing/2014/main" val="2586781910"/>
                    </a:ext>
                  </a:extLst>
                </a:gridCol>
              </a:tblGrid>
              <a:tr h="352787">
                <a:tc gridSpan="2">
                  <a:txBody>
                    <a:bodyPr/>
                    <a:lstStyle/>
                    <a:p>
                      <a:r>
                        <a:rPr kumimoji="1" lang="ja-JP" altLang="en-US" sz="1400" dirty="0"/>
                        <a:t>代表企業</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〇〇株式会社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マネジメント</a:t>
                      </a:r>
                    </a:p>
                  </a:txBody>
                  <a:tcPr/>
                </a:tc>
                <a:extLst>
                  <a:ext uri="{0D108BD9-81ED-4DB2-BD59-A6C34878D82A}">
                    <a16:rowId xmlns:a16="http://schemas.microsoft.com/office/drawing/2014/main" val="1106460003"/>
                  </a:ext>
                </a:extLst>
              </a:tr>
            </a:tbl>
          </a:graphicData>
        </a:graphic>
      </p:graphicFrame>
      <p:graphicFrame>
        <p:nvGraphicFramePr>
          <p:cNvPr id="13" name="表 3">
            <a:extLst>
              <a:ext uri="{FF2B5EF4-FFF2-40B4-BE49-F238E27FC236}">
                <a16:creationId xmlns:a16="http://schemas.microsoft.com/office/drawing/2014/main" id="{56E13EAA-04C7-FD23-37A2-1DA4D3C169F1}"/>
              </a:ext>
            </a:extLst>
          </p:cNvPr>
          <p:cNvGraphicFramePr>
            <a:graphicFrameLocks noGrp="1"/>
          </p:cNvGraphicFramePr>
          <p:nvPr>
            <p:extLst>
              <p:ext uri="{D42A27DB-BD31-4B8C-83A1-F6EECF244321}">
                <p14:modId xmlns:p14="http://schemas.microsoft.com/office/powerpoint/2010/main" val="1505729440"/>
              </p:ext>
            </p:extLst>
          </p:nvPr>
        </p:nvGraphicFramePr>
        <p:xfrm>
          <a:off x="25152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運行業務</a:t>
                      </a:r>
                    </a:p>
                  </a:txBody>
                  <a:tcPr/>
                </a:tc>
                <a:extLst>
                  <a:ext uri="{0D108BD9-81ED-4DB2-BD59-A6C34878D82A}">
                    <a16:rowId xmlns:a16="http://schemas.microsoft.com/office/drawing/2014/main" val="1106460003"/>
                  </a:ext>
                </a:extLst>
              </a:tr>
            </a:tbl>
          </a:graphicData>
        </a:graphic>
      </p:graphicFrame>
      <p:graphicFrame>
        <p:nvGraphicFramePr>
          <p:cNvPr id="14" name="表 3">
            <a:extLst>
              <a:ext uri="{FF2B5EF4-FFF2-40B4-BE49-F238E27FC236}">
                <a16:creationId xmlns:a16="http://schemas.microsoft.com/office/drawing/2014/main" id="{C9599B93-D47F-9411-0AC9-D817A8940F61}"/>
              </a:ext>
            </a:extLst>
          </p:cNvPr>
          <p:cNvGraphicFramePr>
            <a:graphicFrameLocks noGrp="1"/>
          </p:cNvGraphicFramePr>
          <p:nvPr>
            <p:extLst>
              <p:ext uri="{D42A27DB-BD31-4B8C-83A1-F6EECF244321}">
                <p14:modId xmlns:p14="http://schemas.microsoft.com/office/powerpoint/2010/main" val="838439962"/>
              </p:ext>
            </p:extLst>
          </p:nvPr>
        </p:nvGraphicFramePr>
        <p:xfrm>
          <a:off x="320433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システム設定・運用</a:t>
                      </a:r>
                    </a:p>
                  </a:txBody>
                  <a:tcPr/>
                </a:tc>
                <a:extLst>
                  <a:ext uri="{0D108BD9-81ED-4DB2-BD59-A6C34878D82A}">
                    <a16:rowId xmlns:a16="http://schemas.microsoft.com/office/drawing/2014/main" val="1106460003"/>
                  </a:ext>
                </a:extLst>
              </a:tr>
            </a:tbl>
          </a:graphicData>
        </a:graphic>
      </p:graphicFrame>
      <p:graphicFrame>
        <p:nvGraphicFramePr>
          <p:cNvPr id="15" name="表 3">
            <a:extLst>
              <a:ext uri="{FF2B5EF4-FFF2-40B4-BE49-F238E27FC236}">
                <a16:creationId xmlns:a16="http://schemas.microsoft.com/office/drawing/2014/main" id="{165F0CDC-BEB0-902C-4437-56F6FED013C7}"/>
              </a:ext>
            </a:extLst>
          </p:cNvPr>
          <p:cNvGraphicFramePr>
            <a:graphicFrameLocks noGrp="1"/>
          </p:cNvGraphicFramePr>
          <p:nvPr>
            <p:extLst>
              <p:ext uri="{D42A27DB-BD31-4B8C-83A1-F6EECF244321}">
                <p14:modId xmlns:p14="http://schemas.microsoft.com/office/powerpoint/2010/main" val="2532053875"/>
              </p:ext>
            </p:extLst>
          </p:nvPr>
        </p:nvGraphicFramePr>
        <p:xfrm>
          <a:off x="6179604"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乗車受付・調整</a:t>
                      </a:r>
                      <a:endParaRPr kumimoji="1" lang="en-US" altLang="ja-JP" sz="1400" dirty="0"/>
                    </a:p>
                  </a:txBody>
                  <a:tcPr/>
                </a:tc>
                <a:extLst>
                  <a:ext uri="{0D108BD9-81ED-4DB2-BD59-A6C34878D82A}">
                    <a16:rowId xmlns:a16="http://schemas.microsoft.com/office/drawing/2014/main" val="1106460003"/>
                  </a:ext>
                </a:extLst>
              </a:tr>
            </a:tbl>
          </a:graphicData>
        </a:graphic>
      </p:graphicFrame>
      <p:cxnSp>
        <p:nvCxnSpPr>
          <p:cNvPr id="16" name="直線矢印コネクタ 729">
            <a:extLst>
              <a:ext uri="{FF2B5EF4-FFF2-40B4-BE49-F238E27FC236}">
                <a16:creationId xmlns:a16="http://schemas.microsoft.com/office/drawing/2014/main" id="{759D7817-6F84-56B9-51BC-7D8345BD63FD}"/>
              </a:ext>
            </a:extLst>
          </p:cNvPr>
          <p:cNvCxnSpPr>
            <a:cxnSpLocks/>
            <a:stCxn id="12" idx="2"/>
            <a:endCxn id="15" idx="0"/>
          </p:cNvCxnSpPr>
          <p:nvPr/>
        </p:nvCxnSpPr>
        <p:spPr>
          <a:xfrm rot="16200000" flipH="1">
            <a:off x="5701895" y="3622708"/>
            <a:ext cx="717818" cy="2973417"/>
          </a:xfrm>
          <a:prstGeom prst="bentConnector3">
            <a:avLst>
              <a:gd name="adj1" fmla="val 50000"/>
            </a:avLst>
          </a:prstGeom>
          <a:ln w="31750" cmpd="sng">
            <a:solidFill>
              <a:schemeClr val="accent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729">
            <a:extLst>
              <a:ext uri="{FF2B5EF4-FFF2-40B4-BE49-F238E27FC236}">
                <a16:creationId xmlns:a16="http://schemas.microsoft.com/office/drawing/2014/main" id="{CC9B0C2A-0AAE-9B71-26B9-66A2036E2A86}"/>
              </a:ext>
            </a:extLst>
          </p:cNvPr>
          <p:cNvCxnSpPr>
            <a:cxnSpLocks/>
            <a:stCxn id="12" idx="2"/>
            <a:endCxn id="14" idx="0"/>
          </p:cNvCxnSpPr>
          <p:nvPr/>
        </p:nvCxnSpPr>
        <p:spPr>
          <a:xfrm rot="5400000">
            <a:off x="4214259" y="5108489"/>
            <a:ext cx="717818" cy="185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テキスト 753">
            <a:extLst>
              <a:ext uri="{FF2B5EF4-FFF2-40B4-BE49-F238E27FC236}">
                <a16:creationId xmlns:a16="http://schemas.microsoft.com/office/drawing/2014/main" id="{B40D721A-214F-80EB-ABE7-D0629CD1E30A}"/>
              </a:ext>
            </a:extLst>
          </p:cNvPr>
          <p:cNvSpPr txBox="1"/>
          <p:nvPr/>
        </p:nvSpPr>
        <p:spPr>
          <a:xfrm>
            <a:off x="251521" y="6552207"/>
            <a:ext cx="4859022" cy="261610"/>
          </a:xfrm>
          <a:prstGeom prst="rect">
            <a:avLst/>
          </a:prstGeom>
        </p:spPr>
        <p:txBody>
          <a:bodyPr wrap="none">
            <a:spAutoFit/>
          </a:bodyPr>
          <a:lstStyle/>
          <a:p>
            <a:pPr defTabSz="914418">
              <a:defRPr lang="ja-JP" altLang="en-US"/>
            </a:pPr>
            <a:r>
              <a:rPr lang="en-US" altLang="ja-JP" sz="1100" i="1" dirty="0">
                <a:solidFill>
                  <a:srgbClr val="FF0000"/>
                </a:solidFill>
              </a:rPr>
              <a:t>※</a:t>
            </a:r>
            <a:r>
              <a:rPr lang="ja-JP" altLang="en-US" sz="1100" i="1" dirty="0">
                <a:solidFill>
                  <a:srgbClr val="FF0000"/>
                </a:solidFill>
              </a:rPr>
              <a:t>その他業務を行う構成員や協力会社がいる場合は、適宜、追加してください。</a:t>
            </a:r>
            <a:endParaRPr lang="ja-JP" altLang="en-US" sz="1400" dirty="0">
              <a:solidFill>
                <a:srgbClr val="000000"/>
              </a:solidFill>
            </a:endParaRPr>
          </a:p>
        </p:txBody>
      </p:sp>
      <p:sp>
        <p:nvSpPr>
          <p:cNvPr id="45" name="テキスト 753">
            <a:extLst>
              <a:ext uri="{FF2B5EF4-FFF2-40B4-BE49-F238E27FC236}">
                <a16:creationId xmlns:a16="http://schemas.microsoft.com/office/drawing/2014/main" id="{761B1185-19AD-2CB1-B5D9-BAFDD6F7B4E7}"/>
              </a:ext>
            </a:extLst>
          </p:cNvPr>
          <p:cNvSpPr txBox="1"/>
          <p:nvPr/>
        </p:nvSpPr>
        <p:spPr>
          <a:xfrm>
            <a:off x="168087" y="3681627"/>
            <a:ext cx="748923" cy="261610"/>
          </a:xfrm>
          <a:prstGeom prst="rect">
            <a:avLst/>
          </a:prstGeom>
        </p:spPr>
        <p:txBody>
          <a:bodyPr wrap="none">
            <a:spAutoFit/>
          </a:bodyPr>
          <a:lstStyle/>
          <a:p>
            <a:pPr defTabSz="914418">
              <a:defRPr lang="ja-JP" altLang="en-US"/>
            </a:pPr>
            <a:r>
              <a:rPr lang="en-US" altLang="ja-JP" sz="1100" i="1" dirty="0">
                <a:solidFill>
                  <a:srgbClr val="FF0000"/>
                </a:solidFill>
              </a:rPr>
              <a:t>（記載例）</a:t>
            </a:r>
            <a:endParaRPr lang="ja-JP" altLang="en-US" sz="1400" dirty="0">
              <a:solidFill>
                <a:srgbClr val="000000"/>
              </a:solidFill>
            </a:endParaRPr>
          </a:p>
        </p:txBody>
      </p:sp>
      <p:graphicFrame>
        <p:nvGraphicFramePr>
          <p:cNvPr id="60" name="表 59">
            <a:extLst>
              <a:ext uri="{FF2B5EF4-FFF2-40B4-BE49-F238E27FC236}">
                <a16:creationId xmlns:a16="http://schemas.microsoft.com/office/drawing/2014/main" id="{C4E75971-1EFE-C06D-7523-0249FB910FF7}"/>
              </a:ext>
            </a:extLst>
          </p:cNvPr>
          <p:cNvGraphicFramePr>
            <a:graphicFrameLocks noGrp="1"/>
          </p:cNvGraphicFramePr>
          <p:nvPr>
            <p:extLst>
              <p:ext uri="{D42A27DB-BD31-4B8C-83A1-F6EECF244321}">
                <p14:modId xmlns:p14="http://schemas.microsoft.com/office/powerpoint/2010/main" val="1017135760"/>
              </p:ext>
            </p:extLst>
          </p:nvPr>
        </p:nvGraphicFramePr>
        <p:xfrm>
          <a:off x="380965" y="1156076"/>
          <a:ext cx="8442907" cy="2052000"/>
        </p:xfrm>
        <a:graphic>
          <a:graphicData uri="http://schemas.openxmlformats.org/drawingml/2006/table">
            <a:tbl>
              <a:tblPr>
                <a:tableStyleId>{616DA210-FB5B-4158-B5E0-FEB733F419BA}</a:tableStyleId>
              </a:tblPr>
              <a:tblGrid>
                <a:gridCol w="1296000">
                  <a:extLst>
                    <a:ext uri="{9D8B030D-6E8A-4147-A177-3AD203B41FA5}">
                      <a16:colId xmlns:a16="http://schemas.microsoft.com/office/drawing/2014/main" val="1481066008"/>
                    </a:ext>
                  </a:extLst>
                </a:gridCol>
                <a:gridCol w="2574907">
                  <a:extLst>
                    <a:ext uri="{9D8B030D-6E8A-4147-A177-3AD203B41FA5}">
                      <a16:colId xmlns:a16="http://schemas.microsoft.com/office/drawing/2014/main" val="2777617264"/>
                    </a:ext>
                  </a:extLst>
                </a:gridCol>
                <a:gridCol w="4572000">
                  <a:extLst>
                    <a:ext uri="{9D8B030D-6E8A-4147-A177-3AD203B41FA5}">
                      <a16:colId xmlns:a16="http://schemas.microsoft.com/office/drawing/2014/main" val="1106056304"/>
                    </a:ext>
                  </a:extLst>
                </a:gridCol>
              </a:tblGrid>
              <a:tr h="324000">
                <a:tc>
                  <a:txBody>
                    <a:bodyPr/>
                    <a:lstStyle/>
                    <a:p>
                      <a:pPr algn="ctr">
                        <a:spcAft>
                          <a:spcPts val="0"/>
                        </a:spcAft>
                      </a:pPr>
                      <a:r>
                        <a:rPr kumimoji="1" lang="ja-JP" altLang="en-US" sz="1400" b="1" kern="1200" dirty="0">
                          <a:solidFill>
                            <a:schemeClr val="tx1"/>
                          </a:solidFill>
                        </a:rPr>
                        <a:t>項目</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400" b="1" kern="1200" dirty="0">
                          <a:solidFill>
                            <a:schemeClr val="tx1"/>
                          </a:solidFill>
                        </a:rPr>
                        <a:t>法人名</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400" b="1" kern="100" dirty="0">
                          <a:solidFill>
                            <a:schemeClr val="tx1"/>
                          </a:solidFill>
                          <a:effectLst/>
                        </a:rPr>
                        <a:t>担当業務（運行、システム設定・運用、乗車受付・調整など）</a:t>
                      </a:r>
                      <a:endParaRPr lang="ja-JP" sz="1400" b="1"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n-ea"/>
                          <a:ea typeface="+mn-ea"/>
                          <a:cs typeface="+mn-cs"/>
                        </a:rPr>
                        <a:t>代表企業</a:t>
                      </a:r>
                      <a:endParaRPr kumimoji="1" lang="ja-JP"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r h="432000">
                <a:tc rowSpan="3">
                  <a:txBody>
                    <a:bodyPr/>
                    <a:lstStyle/>
                    <a:p>
                      <a:pPr algn="ctr">
                        <a:spcAft>
                          <a:spcPts val="0"/>
                        </a:spcAft>
                      </a:pPr>
                      <a:r>
                        <a:rPr kumimoji="1" lang="ja-JP" altLang="en-US" sz="1400" b="1" kern="1200" dirty="0">
                          <a:solidFill>
                            <a:schemeClr val="tx1"/>
                          </a:solidFill>
                          <a:latin typeface="+mn-ea"/>
                          <a:ea typeface="+mn-ea"/>
                          <a:cs typeface="+mn-cs"/>
                        </a:rPr>
                        <a:t>構成員</a:t>
                      </a:r>
                      <a:endParaRPr kumimoji="1" lang="en-US"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3317742476"/>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476162759"/>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507968153"/>
                  </a:ext>
                </a:extLst>
              </a:tr>
            </a:tbl>
          </a:graphicData>
        </a:graphic>
      </p:graphicFrame>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実施体制</a:t>
            </a:r>
            <a:r>
              <a:rPr lang="en-US" altLang="ja-JP" sz="1400" b="1" dirty="0"/>
              <a:t>】</a:t>
            </a:r>
          </a:p>
        </p:txBody>
      </p:sp>
      <p:sp>
        <p:nvSpPr>
          <p:cNvPr id="63" name="スライド番号プレースホルダー 1">
            <a:extLst>
              <a:ext uri="{FF2B5EF4-FFF2-40B4-BE49-F238E27FC236}">
                <a16:creationId xmlns:a16="http://schemas.microsoft.com/office/drawing/2014/main" id="{6365BA51-FA86-58FC-1788-3B1B9F72E0A6}"/>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2</a:t>
            </a:fld>
            <a:endParaRPr kumimoji="1" lang="ja-JP" altLang="en-US" sz="2000" b="1" dirty="0">
              <a:solidFill>
                <a:schemeClr val="bg1"/>
              </a:solidFill>
            </a:endParaRPr>
          </a:p>
        </p:txBody>
      </p:sp>
    </p:spTree>
    <p:extLst>
      <p:ext uri="{BB962C8B-B14F-4D97-AF65-F5344CB8AC3E}">
        <p14:creationId xmlns:p14="http://schemas.microsoft.com/office/powerpoint/2010/main" val="259962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5" name="テキスト 751">
            <a:extLst>
              <a:ext uri="{FF2B5EF4-FFF2-40B4-BE49-F238E27FC236}">
                <a16:creationId xmlns:a16="http://schemas.microsoft.com/office/drawing/2014/main" id="{B97420EA-5F17-4723-B239-FD96E5DC4B93}"/>
              </a:ext>
            </a:extLst>
          </p:cNvPr>
          <p:cNvSpPr txBox="1"/>
          <p:nvPr/>
        </p:nvSpPr>
        <p:spPr>
          <a:xfrm>
            <a:off x="271258" y="2178606"/>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人員</a:t>
            </a:r>
            <a:r>
              <a:rPr lang="en-US" altLang="ja-JP" sz="1400" b="1" dirty="0"/>
              <a:t>】</a:t>
            </a:r>
          </a:p>
        </p:txBody>
      </p:sp>
      <p:graphicFrame>
        <p:nvGraphicFramePr>
          <p:cNvPr id="29" name="表 28">
            <a:extLst>
              <a:ext uri="{FF2B5EF4-FFF2-40B4-BE49-F238E27FC236}">
                <a16:creationId xmlns:a16="http://schemas.microsoft.com/office/drawing/2014/main" id="{B2F3DEBD-75D2-4F16-9EF3-5E5D9863F72F}"/>
              </a:ext>
            </a:extLst>
          </p:cNvPr>
          <p:cNvGraphicFramePr>
            <a:graphicFrameLocks noGrp="1"/>
          </p:cNvGraphicFramePr>
          <p:nvPr>
            <p:extLst>
              <p:ext uri="{D42A27DB-BD31-4B8C-83A1-F6EECF244321}">
                <p14:modId xmlns:p14="http://schemas.microsoft.com/office/powerpoint/2010/main" val="286416668"/>
              </p:ext>
            </p:extLst>
          </p:nvPr>
        </p:nvGraphicFramePr>
        <p:xfrm>
          <a:off x="395537" y="2490990"/>
          <a:ext cx="8424940" cy="792240"/>
        </p:xfrm>
        <a:graphic>
          <a:graphicData uri="http://schemas.openxmlformats.org/drawingml/2006/table">
            <a:tbl>
              <a:tblPr>
                <a:tableStyleId>{616DA210-FB5B-4158-B5E0-FEB733F419BA}</a:tableStyleId>
              </a:tblPr>
              <a:tblGrid>
                <a:gridCol w="2016224">
                  <a:extLst>
                    <a:ext uri="{9D8B030D-6E8A-4147-A177-3AD203B41FA5}">
                      <a16:colId xmlns:a16="http://schemas.microsoft.com/office/drawing/2014/main" val="1481066008"/>
                    </a:ext>
                  </a:extLst>
                </a:gridCol>
                <a:gridCol w="2196246">
                  <a:extLst>
                    <a:ext uri="{9D8B030D-6E8A-4147-A177-3AD203B41FA5}">
                      <a16:colId xmlns:a16="http://schemas.microsoft.com/office/drawing/2014/main" val="2777617264"/>
                    </a:ext>
                  </a:extLst>
                </a:gridCol>
                <a:gridCol w="1980218">
                  <a:extLst>
                    <a:ext uri="{9D8B030D-6E8A-4147-A177-3AD203B41FA5}">
                      <a16:colId xmlns:a16="http://schemas.microsoft.com/office/drawing/2014/main" val="443445614"/>
                    </a:ext>
                  </a:extLst>
                </a:gridCol>
                <a:gridCol w="2232252">
                  <a:extLst>
                    <a:ext uri="{9D8B030D-6E8A-4147-A177-3AD203B41FA5}">
                      <a16:colId xmlns:a16="http://schemas.microsoft.com/office/drawing/2014/main" val="4208409039"/>
                    </a:ext>
                  </a:extLst>
                </a:gridCol>
              </a:tblGrid>
              <a:tr h="396000">
                <a:tc>
                  <a:txBody>
                    <a:bodyPr/>
                    <a:lstStyle/>
                    <a:p>
                      <a:pPr algn="ctr">
                        <a:spcAft>
                          <a:spcPts val="0"/>
                        </a:spcAft>
                      </a:pPr>
                      <a:r>
                        <a:rPr kumimoji="1" lang="ja-JP" altLang="en-US" sz="1300" b="1" kern="1200" dirty="0">
                          <a:solidFill>
                            <a:schemeClr val="tx1"/>
                          </a:solidFill>
                          <a:latin typeface="+mn-ea"/>
                          <a:ea typeface="+mn-ea"/>
                          <a:cs typeface="+mn-cs"/>
                        </a:rPr>
                        <a:t>従業員数</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うち本事業に係る従業員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1964410558"/>
                  </a:ext>
                </a:extLst>
              </a:tr>
              <a:tr h="396000">
                <a:tc>
                  <a:txBody>
                    <a:bodyPr/>
                    <a:lstStyle/>
                    <a:p>
                      <a:pPr algn="ctr">
                        <a:spcAft>
                          <a:spcPts val="0"/>
                        </a:spcAft>
                      </a:pPr>
                      <a:r>
                        <a:rPr kumimoji="1" lang="ja-JP" altLang="en-US" sz="1300" b="1" kern="1200" dirty="0">
                          <a:solidFill>
                            <a:schemeClr val="tx1"/>
                          </a:solidFill>
                          <a:latin typeface="+mn-ea"/>
                          <a:ea typeface="+mn-ea"/>
                          <a:cs typeface="+mn-cs"/>
                        </a:rPr>
                        <a:t>乗務員</a:t>
                      </a:r>
                    </a:p>
                    <a:p>
                      <a:pPr algn="ctr">
                        <a:spcAft>
                          <a:spcPts val="0"/>
                        </a:spcAft>
                      </a:pPr>
                      <a:r>
                        <a:rPr kumimoji="1" lang="ja-JP" altLang="en-US" sz="1300" b="1" kern="1200" dirty="0">
                          <a:solidFill>
                            <a:schemeClr val="tx1"/>
                          </a:solidFill>
                          <a:latin typeface="+mn-ea"/>
                          <a:ea typeface="+mn-ea"/>
                          <a:cs typeface="+mn-cs"/>
                        </a:rPr>
                        <a:t>（２種免許取得者）</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うち本事業に係る乗務員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3986474097"/>
                  </a:ext>
                </a:extLst>
              </a:tr>
            </a:tbl>
          </a:graphicData>
        </a:graphic>
      </p:graphicFrame>
      <p:sp>
        <p:nvSpPr>
          <p:cNvPr id="30" name="テキスト 751">
            <a:extLst>
              <a:ext uri="{FF2B5EF4-FFF2-40B4-BE49-F238E27FC236}">
                <a16:creationId xmlns:a16="http://schemas.microsoft.com/office/drawing/2014/main" id="{5D5475EF-68AB-4004-8E74-E3E46C3B07D4}"/>
              </a:ext>
            </a:extLst>
          </p:cNvPr>
          <p:cNvSpPr txBox="1"/>
          <p:nvPr/>
        </p:nvSpPr>
        <p:spPr>
          <a:xfrm>
            <a:off x="271258" y="3546758"/>
            <a:ext cx="5164838" cy="307777"/>
          </a:xfrm>
          <a:prstGeom prst="rect">
            <a:avLst/>
          </a:prstGeom>
        </p:spPr>
        <p:txBody>
          <a:bodyPr wrap="square">
            <a:spAutoFit/>
          </a:bodyPr>
          <a:lstStyle/>
          <a:p>
            <a:pPr lvl="0">
              <a:defRPr lang="ja-JP" altLang="en-US"/>
            </a:pPr>
            <a:r>
              <a:rPr lang="en-US" altLang="ja-JP" sz="1400" b="1" dirty="0"/>
              <a:t>【</a:t>
            </a:r>
            <a:r>
              <a:rPr lang="ja-JP" altLang="en-US" sz="1400" b="1" dirty="0"/>
              <a:t>保有車両</a:t>
            </a:r>
            <a:r>
              <a:rPr lang="en-US" altLang="ja-JP" sz="1400" b="1" dirty="0"/>
              <a:t>】</a:t>
            </a:r>
          </a:p>
        </p:txBody>
      </p:sp>
      <p:graphicFrame>
        <p:nvGraphicFramePr>
          <p:cNvPr id="31" name="表 30">
            <a:extLst>
              <a:ext uri="{FF2B5EF4-FFF2-40B4-BE49-F238E27FC236}">
                <a16:creationId xmlns:a16="http://schemas.microsoft.com/office/drawing/2014/main" id="{F3459B53-6293-4525-892E-C485C6490373}"/>
              </a:ext>
            </a:extLst>
          </p:cNvPr>
          <p:cNvGraphicFramePr>
            <a:graphicFrameLocks noGrp="1"/>
          </p:cNvGraphicFramePr>
          <p:nvPr>
            <p:extLst>
              <p:ext uri="{D42A27DB-BD31-4B8C-83A1-F6EECF244321}">
                <p14:modId xmlns:p14="http://schemas.microsoft.com/office/powerpoint/2010/main" val="718944150"/>
              </p:ext>
            </p:extLst>
          </p:nvPr>
        </p:nvGraphicFramePr>
        <p:xfrm>
          <a:off x="418474" y="3859390"/>
          <a:ext cx="8424939" cy="961392"/>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304256">
                  <a:extLst>
                    <a:ext uri="{9D8B030D-6E8A-4147-A177-3AD203B41FA5}">
                      <a16:colId xmlns:a16="http://schemas.microsoft.com/office/drawing/2014/main" val="2777617264"/>
                    </a:ext>
                  </a:extLst>
                </a:gridCol>
                <a:gridCol w="864096">
                  <a:extLst>
                    <a:ext uri="{9D8B030D-6E8A-4147-A177-3AD203B41FA5}">
                      <a16:colId xmlns:a16="http://schemas.microsoft.com/office/drawing/2014/main" val="2510445542"/>
                    </a:ext>
                  </a:extLst>
                </a:gridCol>
                <a:gridCol w="2376264">
                  <a:extLst>
                    <a:ext uri="{9D8B030D-6E8A-4147-A177-3AD203B41FA5}">
                      <a16:colId xmlns:a16="http://schemas.microsoft.com/office/drawing/2014/main" val="443445614"/>
                    </a:ext>
                  </a:extLst>
                </a:gridCol>
                <a:gridCol w="887037">
                  <a:extLst>
                    <a:ext uri="{9D8B030D-6E8A-4147-A177-3AD203B41FA5}">
                      <a16:colId xmlns:a16="http://schemas.microsoft.com/office/drawing/2014/main" val="563233103"/>
                    </a:ext>
                  </a:extLst>
                </a:gridCol>
              </a:tblGrid>
              <a:tr h="320464">
                <a:tc rowSpan="3">
                  <a:txBody>
                    <a:bodyPr/>
                    <a:lstStyle/>
                    <a:p>
                      <a:pPr algn="ctr">
                        <a:spcAft>
                          <a:spcPts val="0"/>
                        </a:spcAft>
                      </a:pPr>
                      <a:r>
                        <a:rPr kumimoji="1" lang="ja-JP" altLang="en-US" sz="1300" b="1" kern="1200" dirty="0">
                          <a:solidFill>
                            <a:schemeClr val="tx1"/>
                          </a:solidFill>
                          <a:latin typeface="+mn-ea"/>
                          <a:ea typeface="+mn-ea"/>
                          <a:cs typeface="+mn-cs"/>
                        </a:rPr>
                        <a:t>保有車両</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（乗車定員</a:t>
                      </a:r>
                      <a:r>
                        <a:rPr kumimoji="1" lang="en-US" altLang="ja-JP" sz="1300" b="1" kern="1200" dirty="0">
                          <a:solidFill>
                            <a:schemeClr val="tx1"/>
                          </a:solidFill>
                          <a:latin typeface="+mn-ea"/>
                          <a:ea typeface="+mn-ea"/>
                          <a:cs typeface="+mn-cs"/>
                        </a:rPr>
                        <a:t>10</a:t>
                      </a:r>
                      <a:r>
                        <a:rPr kumimoji="1" lang="ja-JP" altLang="en-US" sz="1300" b="1" kern="1200" dirty="0">
                          <a:solidFill>
                            <a:schemeClr val="tx1"/>
                          </a:solidFill>
                          <a:latin typeface="+mn-ea"/>
                          <a:ea typeface="+mn-ea"/>
                          <a:cs typeface="+mn-cs"/>
                        </a:rPr>
                        <a:t>名以下</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の車両に限る</a:t>
                      </a:r>
                      <a:r>
                        <a:rPr kumimoji="1" lang="ja-JP" altLang="en-US" sz="1300" kern="1200" dirty="0">
                          <a:solidFill>
                            <a:schemeClr val="tx1"/>
                          </a:solidFill>
                          <a:latin typeface="+mn-ea"/>
                          <a:ea typeface="+mn-ea"/>
                          <a:cs typeface="+mn-cs"/>
                        </a:rPr>
                        <a:t>）</a:t>
                      </a: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車種（小型、特大など）</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本事業に使用する車両</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extLst>
                  <a:ext uri="{0D108BD9-81ED-4DB2-BD59-A6C34878D82A}">
                    <a16:rowId xmlns:a16="http://schemas.microsoft.com/office/drawing/2014/main" val="1964410558"/>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230147599"/>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1026032682"/>
                  </a:ext>
                </a:extLst>
              </a:tr>
            </a:tbl>
          </a:graphicData>
        </a:graphic>
      </p:graphicFrame>
      <p:sp>
        <p:nvSpPr>
          <p:cNvPr id="32" name="テキスト 751">
            <a:extLst>
              <a:ext uri="{FF2B5EF4-FFF2-40B4-BE49-F238E27FC236}">
                <a16:creationId xmlns:a16="http://schemas.microsoft.com/office/drawing/2014/main" id="{11437EC6-C771-4DEE-A1E4-E8419B377B06}"/>
              </a:ext>
            </a:extLst>
          </p:cNvPr>
          <p:cNvSpPr txBox="1"/>
          <p:nvPr/>
        </p:nvSpPr>
        <p:spPr>
          <a:xfrm>
            <a:off x="271258" y="5037917"/>
            <a:ext cx="5164838" cy="307777"/>
          </a:xfrm>
          <a:prstGeom prst="rect">
            <a:avLst/>
          </a:prstGeom>
        </p:spPr>
        <p:txBody>
          <a:bodyPr wrap="square">
            <a:spAutoFit/>
          </a:bodyPr>
          <a:lstStyle/>
          <a:p>
            <a:pPr lvl="0">
              <a:defRPr lang="ja-JP" altLang="en-US"/>
            </a:pPr>
            <a:r>
              <a:rPr lang="en-US" altLang="ja-JP" sz="1400" b="1" dirty="0"/>
              <a:t>【</a:t>
            </a:r>
            <a:r>
              <a:rPr lang="ja-JP" altLang="en-US" sz="1400" b="1" dirty="0"/>
              <a:t>営業所（待機場）</a:t>
            </a:r>
            <a:r>
              <a:rPr lang="en-US" altLang="ja-JP" sz="1400" b="1" dirty="0"/>
              <a:t>】</a:t>
            </a:r>
          </a:p>
        </p:txBody>
      </p:sp>
      <p:graphicFrame>
        <p:nvGraphicFramePr>
          <p:cNvPr id="33" name="表 32">
            <a:extLst>
              <a:ext uri="{FF2B5EF4-FFF2-40B4-BE49-F238E27FC236}">
                <a16:creationId xmlns:a16="http://schemas.microsoft.com/office/drawing/2014/main" id="{F3E4DECD-8946-4B56-AD7C-DC58D2E0A6E8}"/>
              </a:ext>
            </a:extLst>
          </p:cNvPr>
          <p:cNvGraphicFramePr>
            <a:graphicFrameLocks noGrp="1"/>
          </p:cNvGraphicFramePr>
          <p:nvPr>
            <p:extLst>
              <p:ext uri="{D42A27DB-BD31-4B8C-83A1-F6EECF244321}">
                <p14:modId xmlns:p14="http://schemas.microsoft.com/office/powerpoint/2010/main" val="781643014"/>
              </p:ext>
            </p:extLst>
          </p:nvPr>
        </p:nvGraphicFramePr>
        <p:xfrm>
          <a:off x="418474" y="5354060"/>
          <a:ext cx="8412310" cy="1387308"/>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016224">
                  <a:extLst>
                    <a:ext uri="{9D8B030D-6E8A-4147-A177-3AD203B41FA5}">
                      <a16:colId xmlns:a16="http://schemas.microsoft.com/office/drawing/2014/main" val="2777617264"/>
                    </a:ext>
                  </a:extLst>
                </a:gridCol>
                <a:gridCol w="2664000">
                  <a:extLst>
                    <a:ext uri="{9D8B030D-6E8A-4147-A177-3AD203B41FA5}">
                      <a16:colId xmlns:a16="http://schemas.microsoft.com/office/drawing/2014/main" val="443445614"/>
                    </a:ext>
                  </a:extLst>
                </a:gridCol>
                <a:gridCol w="1738800">
                  <a:extLst>
                    <a:ext uri="{9D8B030D-6E8A-4147-A177-3AD203B41FA5}">
                      <a16:colId xmlns:a16="http://schemas.microsoft.com/office/drawing/2014/main" val="2431662477"/>
                    </a:ext>
                  </a:extLst>
                </a:gridCol>
              </a:tblGrid>
              <a:tr h="346827">
                <a:tc rowSpan="4">
                  <a:txBody>
                    <a:bodyPr/>
                    <a:lstStyle/>
                    <a:p>
                      <a:pPr algn="ctr">
                        <a:spcAft>
                          <a:spcPts val="0"/>
                        </a:spcAft>
                      </a:pPr>
                      <a:r>
                        <a:rPr kumimoji="1" lang="ja-JP" altLang="en-US" sz="1300" b="1" kern="1200" dirty="0">
                          <a:solidFill>
                            <a:schemeClr val="tx1"/>
                          </a:solidFill>
                          <a:latin typeface="+mn-ea"/>
                          <a:ea typeface="+mn-ea"/>
                          <a:cs typeface="+mn-cs"/>
                        </a:rPr>
                        <a:t>営業所（待機場）の</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名称・住所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営業所（待機場）名</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提案エリアからの距離</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230147599"/>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026032682"/>
                  </a:ext>
                </a:extLst>
              </a:tr>
              <a:tr h="346827">
                <a:tc vMerge="1">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550396056"/>
                  </a:ext>
                </a:extLst>
              </a:tr>
            </a:tbl>
          </a:graphicData>
        </a:graphic>
      </p:graphicFrame>
      <p:sp>
        <p:nvSpPr>
          <p:cNvPr id="36" name="テキスト 751">
            <a:extLst>
              <a:ext uri="{FF2B5EF4-FFF2-40B4-BE49-F238E27FC236}">
                <a16:creationId xmlns:a16="http://schemas.microsoft.com/office/drawing/2014/main" id="{B5CC3CC2-6EE4-4DB6-9E67-40ECB759BAE7}"/>
              </a:ext>
            </a:extLst>
          </p:cNvPr>
          <p:cNvSpPr txBox="1"/>
          <p:nvPr/>
        </p:nvSpPr>
        <p:spPr>
          <a:xfrm>
            <a:off x="1691680" y="3582785"/>
            <a:ext cx="7272808" cy="261610"/>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※UD</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タクシー（５名乗）●台、</a:t>
            </a:r>
            <a:r>
              <a:rPr lang="ja-JP" altLang="en-US" sz="1050" i="1" dirty="0">
                <a:solidFill>
                  <a:srgbClr val="FF0000"/>
                </a:solidFill>
              </a:rPr>
              <a:t>ジャンボタクシー（</a:t>
            </a:r>
            <a:r>
              <a:rPr lang="en-US" altLang="ja-JP" sz="1050" i="1" dirty="0">
                <a:solidFill>
                  <a:srgbClr val="FF0000"/>
                </a:solidFill>
              </a:rPr>
              <a:t>10</a:t>
            </a:r>
            <a:r>
              <a:rPr lang="ja-JP" altLang="en-US" sz="1050" i="1" dirty="0">
                <a:solidFill>
                  <a:srgbClr val="FF0000"/>
                </a:solidFill>
              </a:rPr>
              <a:t>名乗）●台など、車両の種類・台数を記入してください。</a:t>
            </a:r>
            <a:endParaRPr lang="en-US" altLang="ja-JP" sz="1050" i="1" dirty="0">
              <a:solidFill>
                <a:srgbClr val="FF0000"/>
              </a:solidFill>
            </a:endParaRP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3" name="テキスト 751">
            <a:extLst>
              <a:ext uri="{FF2B5EF4-FFF2-40B4-BE49-F238E27FC236}">
                <a16:creationId xmlns:a16="http://schemas.microsoft.com/office/drawing/2014/main" id="{8052C5F8-F142-884F-6E70-EF695C786F90}"/>
              </a:ext>
            </a:extLst>
          </p:cNvPr>
          <p:cNvSpPr txBox="1"/>
          <p:nvPr/>
        </p:nvSpPr>
        <p:spPr>
          <a:xfrm>
            <a:off x="2051720" y="861064"/>
            <a:ext cx="5400600"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運行業務を担当する者の体制を記入してください。</a:t>
            </a:r>
            <a:endParaRPr lang="en-US" altLang="ja-JP" sz="1100" i="1" dirty="0">
              <a:solidFill>
                <a:srgbClr val="FF0000"/>
              </a:solidFill>
            </a:endParaRPr>
          </a:p>
        </p:txBody>
      </p:sp>
      <p:sp>
        <p:nvSpPr>
          <p:cNvPr id="4" name="テキスト 751">
            <a:extLst>
              <a:ext uri="{FF2B5EF4-FFF2-40B4-BE49-F238E27FC236}">
                <a16:creationId xmlns:a16="http://schemas.microsoft.com/office/drawing/2014/main" id="{B3B512DE-506B-3D10-46B5-1280DBCEE7E3}"/>
              </a:ext>
            </a:extLst>
          </p:cNvPr>
          <p:cNvSpPr txBox="1"/>
          <p:nvPr/>
        </p:nvSpPr>
        <p:spPr>
          <a:xfrm>
            <a:off x="271258" y="832921"/>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事業許可等の状況</a:t>
            </a:r>
            <a:r>
              <a:rPr lang="en-US" altLang="ja-JP" sz="1400" b="1" dirty="0"/>
              <a:t>】</a:t>
            </a:r>
          </a:p>
        </p:txBody>
      </p:sp>
      <p:graphicFrame>
        <p:nvGraphicFramePr>
          <p:cNvPr id="5" name="表 4">
            <a:extLst>
              <a:ext uri="{FF2B5EF4-FFF2-40B4-BE49-F238E27FC236}">
                <a16:creationId xmlns:a16="http://schemas.microsoft.com/office/drawing/2014/main" id="{F664F8A6-3ECC-84CA-9474-07F723D3B292}"/>
              </a:ext>
            </a:extLst>
          </p:cNvPr>
          <p:cNvGraphicFramePr>
            <a:graphicFrameLocks noGrp="1"/>
          </p:cNvGraphicFramePr>
          <p:nvPr>
            <p:extLst>
              <p:ext uri="{D42A27DB-BD31-4B8C-83A1-F6EECF244321}">
                <p14:modId xmlns:p14="http://schemas.microsoft.com/office/powerpoint/2010/main" val="3932470427"/>
              </p:ext>
            </p:extLst>
          </p:nvPr>
        </p:nvGraphicFramePr>
        <p:xfrm>
          <a:off x="395534" y="1153423"/>
          <a:ext cx="8405671" cy="936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576000">
                  <a:extLst>
                    <a:ext uri="{9D8B030D-6E8A-4147-A177-3AD203B41FA5}">
                      <a16:colId xmlns:a16="http://schemas.microsoft.com/office/drawing/2014/main" val="2777617264"/>
                    </a:ext>
                  </a:extLst>
                </a:gridCol>
                <a:gridCol w="1548000">
                  <a:extLst>
                    <a:ext uri="{9D8B030D-6E8A-4147-A177-3AD203B41FA5}">
                      <a16:colId xmlns:a16="http://schemas.microsoft.com/office/drawing/2014/main" val="17998348"/>
                    </a:ext>
                  </a:extLst>
                </a:gridCol>
                <a:gridCol w="576064">
                  <a:extLst>
                    <a:ext uri="{9D8B030D-6E8A-4147-A177-3AD203B41FA5}">
                      <a16:colId xmlns:a16="http://schemas.microsoft.com/office/drawing/2014/main" val="1546346084"/>
                    </a:ext>
                  </a:extLst>
                </a:gridCol>
                <a:gridCol w="1548000">
                  <a:extLst>
                    <a:ext uri="{9D8B030D-6E8A-4147-A177-3AD203B41FA5}">
                      <a16:colId xmlns:a16="http://schemas.microsoft.com/office/drawing/2014/main" val="2634905698"/>
                    </a:ext>
                  </a:extLst>
                </a:gridCol>
                <a:gridCol w="576000">
                  <a:extLst>
                    <a:ext uri="{9D8B030D-6E8A-4147-A177-3AD203B41FA5}">
                      <a16:colId xmlns:a16="http://schemas.microsoft.com/office/drawing/2014/main" val="2631716071"/>
                    </a:ext>
                  </a:extLst>
                </a:gridCol>
                <a:gridCol w="1548000">
                  <a:extLst>
                    <a:ext uri="{9D8B030D-6E8A-4147-A177-3AD203B41FA5}">
                      <a16:colId xmlns:a16="http://schemas.microsoft.com/office/drawing/2014/main" val="4046306734"/>
                    </a:ext>
                  </a:extLst>
                </a:gridCol>
              </a:tblGrid>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法人名</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gridSpan="6">
                  <a:txBody>
                    <a:bodyPr/>
                    <a:lstStyle/>
                    <a:p>
                      <a:endParaRPr kumimoji="1" lang="ja-JP" altLang="en-US" sz="1300" dirty="0"/>
                    </a:p>
                  </a:txBody>
                  <a:tcPr marL="54002" marR="54002"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42661544"/>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旅客自動車運送事業の</a:t>
                      </a:r>
                      <a:endParaRPr kumimoji="1" lang="en-US" altLang="ja-JP" sz="1300" b="1"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許可取得状況（〇を記載）</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tc>
                  <a:txBody>
                    <a:bodyPr/>
                    <a:lstStyle/>
                    <a:p>
                      <a:r>
                        <a:rPr kumimoji="1" lang="ja-JP" altLang="en-US" sz="1300" dirty="0"/>
                        <a:t>一般乗合旅客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r>
                        <a:rPr kumimoji="1" lang="ja-JP" altLang="en-US" sz="1300" dirty="0"/>
                        <a:t>一般貸切旅客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一般乗用旅客</a:t>
                      </a:r>
                      <a:endParaRPr kumimoji="1" lang="en-US" altLang="ja-JP" sz="1300" dirty="0"/>
                    </a:p>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自動車運送事業</a:t>
                      </a:r>
                    </a:p>
                  </a:txBody>
                  <a:tcPr marL="54002" marR="54002" marT="0" marB="0" anchor="ctr"/>
                </a:tc>
                <a:extLst>
                  <a:ext uri="{0D108BD9-81ED-4DB2-BD59-A6C34878D82A}">
                    <a16:rowId xmlns:a16="http://schemas.microsoft.com/office/drawing/2014/main" val="1740461873"/>
                  </a:ext>
                </a:extLst>
              </a:tr>
            </a:tbl>
          </a:graphicData>
        </a:graphic>
      </p:graphicFrame>
      <p:sp>
        <p:nvSpPr>
          <p:cNvPr id="7" name="スライド番号プレースホルダー 1">
            <a:extLst>
              <a:ext uri="{FF2B5EF4-FFF2-40B4-BE49-F238E27FC236}">
                <a16:creationId xmlns:a16="http://schemas.microsoft.com/office/drawing/2014/main" id="{B599FBB7-2238-6924-DF8D-C7392F4032D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3</a:t>
            </a:fld>
            <a:endParaRPr kumimoji="1" lang="ja-JP" altLang="en-US" sz="2000" b="1" dirty="0">
              <a:solidFill>
                <a:schemeClr val="bg1"/>
              </a:solidFill>
            </a:endParaRPr>
          </a:p>
        </p:txBody>
      </p:sp>
      <p:sp>
        <p:nvSpPr>
          <p:cNvPr id="9" name="テキスト 751">
            <a:extLst>
              <a:ext uri="{FF2B5EF4-FFF2-40B4-BE49-F238E27FC236}">
                <a16:creationId xmlns:a16="http://schemas.microsoft.com/office/drawing/2014/main" id="{698805CE-8292-AB56-5C12-9AE96C8D109A}"/>
              </a:ext>
            </a:extLst>
          </p:cNvPr>
          <p:cNvSpPr txBox="1"/>
          <p:nvPr/>
        </p:nvSpPr>
        <p:spPr>
          <a:xfrm>
            <a:off x="1691680" y="4937754"/>
            <a:ext cx="7272808" cy="415498"/>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提案エリアからの距離は住所が運行区域内にある場合は「</a:t>
            </a: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0</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」、運行区域外にある場合は区域境までの最短の距離を記載してください（小数第一位まで）</a:t>
            </a:r>
            <a:r>
              <a:rPr lang="ja-JP" altLang="en-US" sz="1050" i="1" dirty="0">
                <a:solidFill>
                  <a:srgbClr val="FF0000"/>
                </a:solidFill>
              </a:rPr>
              <a:t>。</a:t>
            </a:r>
            <a:endParaRPr lang="en-US" altLang="ja-JP" sz="1050" i="1" dirty="0">
              <a:solidFill>
                <a:srgbClr val="FF0000"/>
              </a:solidFill>
            </a:endParaRPr>
          </a:p>
        </p:txBody>
      </p:sp>
    </p:spTree>
    <p:extLst>
      <p:ext uri="{BB962C8B-B14F-4D97-AF65-F5344CB8AC3E}">
        <p14:creationId xmlns:p14="http://schemas.microsoft.com/office/powerpoint/2010/main" val="102459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4599" y="2819790"/>
            <a:ext cx="5164838" cy="307777"/>
          </a:xfrm>
          <a:prstGeom prst="rect">
            <a:avLst/>
          </a:prstGeom>
        </p:spPr>
        <p:txBody>
          <a:bodyPr wrap="square">
            <a:spAutoFit/>
          </a:bodyPr>
          <a:lstStyle/>
          <a:p>
            <a:pPr lvl="0">
              <a:defRPr lang="ja-JP" altLang="en-US"/>
            </a:pPr>
            <a:r>
              <a:rPr lang="en-US" altLang="ja-JP" sz="1400" b="1" dirty="0"/>
              <a:t>【</a:t>
            </a:r>
            <a:r>
              <a:rPr lang="ja-JP" altLang="en-US" sz="1400" b="1" dirty="0"/>
              <a:t>緊急時対応、要望・苦情対応</a:t>
            </a:r>
            <a:r>
              <a:rPr lang="en-US" altLang="ja-JP" sz="1400" b="1" dirty="0"/>
              <a:t>】</a:t>
            </a:r>
          </a:p>
        </p:txBody>
      </p:sp>
      <p:graphicFrame>
        <p:nvGraphicFramePr>
          <p:cNvPr id="19" name="表 18">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3167801559"/>
              </p:ext>
            </p:extLst>
          </p:nvPr>
        </p:nvGraphicFramePr>
        <p:xfrm>
          <a:off x="398875" y="3895680"/>
          <a:ext cx="8424939" cy="268224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65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（緊急時対応）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（要望・苦情対応）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0" name="テキスト 751">
            <a:extLst>
              <a:ext uri="{FF2B5EF4-FFF2-40B4-BE49-F238E27FC236}">
                <a16:creationId xmlns:a16="http://schemas.microsoft.com/office/drawing/2014/main" id="{A6A4EB4F-68A5-42FC-A22B-1CD83A070488}"/>
              </a:ext>
            </a:extLst>
          </p:cNvPr>
          <p:cNvSpPr txBox="1"/>
          <p:nvPr/>
        </p:nvSpPr>
        <p:spPr>
          <a:xfrm>
            <a:off x="320186" y="3620829"/>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緊急</a:t>
            </a:r>
            <a:r>
              <a:rPr lang="ja-JP" altLang="en-US" sz="1200" i="1" dirty="0">
                <a:solidFill>
                  <a:srgbClr val="FF0000"/>
                </a:solidFill>
              </a:rPr>
              <a:t>時（事故及び災害、降雪等）の</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連絡体制、利用者からの要望・苦情対応への考え方や予防策などを記入してください。</a:t>
            </a:r>
          </a:p>
        </p:txBody>
      </p:sp>
      <p:graphicFrame>
        <p:nvGraphicFramePr>
          <p:cNvPr id="22" name="表 21">
            <a:extLst>
              <a:ext uri="{FF2B5EF4-FFF2-40B4-BE49-F238E27FC236}">
                <a16:creationId xmlns:a16="http://schemas.microsoft.com/office/drawing/2014/main" id="{22887646-CA7B-44BC-90C4-C339BF424EE1}"/>
              </a:ext>
            </a:extLst>
          </p:cNvPr>
          <p:cNvGraphicFramePr>
            <a:graphicFrameLocks noGrp="1"/>
          </p:cNvGraphicFramePr>
          <p:nvPr>
            <p:extLst>
              <p:ext uri="{D42A27DB-BD31-4B8C-83A1-F6EECF244321}">
                <p14:modId xmlns:p14="http://schemas.microsoft.com/office/powerpoint/2010/main" val="3849243064"/>
              </p:ext>
            </p:extLst>
          </p:nvPr>
        </p:nvGraphicFramePr>
        <p:xfrm>
          <a:off x="398877" y="3180239"/>
          <a:ext cx="8424939" cy="349842"/>
        </p:xfrm>
        <a:graphic>
          <a:graphicData uri="http://schemas.openxmlformats.org/drawingml/2006/table">
            <a:tbl>
              <a:tblPr>
                <a:tableStyleId>{616DA210-FB5B-4158-B5E0-FEB733F419BA}</a:tableStyleId>
              </a:tblPr>
              <a:tblGrid>
                <a:gridCol w="5569028">
                  <a:extLst>
                    <a:ext uri="{9D8B030D-6E8A-4147-A177-3AD203B41FA5}">
                      <a16:colId xmlns:a16="http://schemas.microsoft.com/office/drawing/2014/main" val="768653512"/>
                    </a:ext>
                  </a:extLst>
                </a:gridCol>
                <a:gridCol w="2855911">
                  <a:extLst>
                    <a:ext uri="{9D8B030D-6E8A-4147-A177-3AD203B41FA5}">
                      <a16:colId xmlns:a16="http://schemas.microsoft.com/office/drawing/2014/main" val="3515424624"/>
                    </a:ext>
                  </a:extLst>
                </a:gridCol>
              </a:tblGrid>
              <a:tr h="349842">
                <a:tc>
                  <a:txBody>
                    <a:bodyPr/>
                    <a:lstStyle/>
                    <a:p>
                      <a:pPr algn="ctr" fontAlgn="ctr"/>
                      <a:r>
                        <a:rPr lang="ja-JP" altLang="en-US" sz="1400" u="none" strike="noStrike" dirty="0">
                          <a:effectLst/>
                        </a:rPr>
                        <a:t>　</a:t>
                      </a:r>
                      <a:r>
                        <a:rPr lang="ja-JP" altLang="en-US" sz="1400" b="1" u="none" strike="noStrike" dirty="0">
                          <a:effectLst/>
                        </a:rPr>
                        <a:t>緊急時対応マニュアル等の作成の有無　（○を記載）</a:t>
                      </a:r>
                      <a:endParaRPr lang="ja-JP" altLang="en-US" sz="1400" b="1"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ctr" fontAlgn="ctr"/>
                      <a:r>
                        <a:rPr lang="ja-JP" altLang="en-US" sz="1400" u="none" strike="noStrike" dirty="0">
                          <a:effectLst/>
                        </a:rPr>
                        <a:t>有　　　・　　　無</a:t>
                      </a:r>
                      <a:endParaRPr lang="ja-JP" altLang="en-US" sz="1400" b="0"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extLst>
                  <a:ext uri="{0D108BD9-81ED-4DB2-BD59-A6C34878D82A}">
                    <a16:rowId xmlns:a16="http://schemas.microsoft.com/office/drawing/2014/main" val="1866244864"/>
                  </a:ext>
                </a:extLst>
              </a:tr>
            </a:tbl>
          </a:graphicData>
        </a:graphic>
      </p:graphicFrame>
      <p:sp>
        <p:nvSpPr>
          <p:cNvPr id="21" name="テキスト 751">
            <a:extLst>
              <a:ext uri="{FF2B5EF4-FFF2-40B4-BE49-F238E27FC236}">
                <a16:creationId xmlns:a16="http://schemas.microsoft.com/office/drawing/2014/main" id="{A6A4EB4F-68A5-42FC-A22B-1CD83A070488}"/>
              </a:ext>
            </a:extLst>
          </p:cNvPr>
          <p:cNvSpPr txBox="1"/>
          <p:nvPr/>
        </p:nvSpPr>
        <p:spPr>
          <a:xfrm>
            <a:off x="2857018" y="2821092"/>
            <a:ext cx="4412153"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有の場合、マニュアル等を添付資料として提出してください。</a:t>
            </a:r>
          </a:p>
        </p:txBody>
      </p:sp>
      <p:sp>
        <p:nvSpPr>
          <p:cNvPr id="2" name="テキスト 751">
            <a:extLst>
              <a:ext uri="{FF2B5EF4-FFF2-40B4-BE49-F238E27FC236}">
                <a16:creationId xmlns:a16="http://schemas.microsoft.com/office/drawing/2014/main" id="{81A7A8FB-5379-0215-0ABD-D8BC79708703}"/>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（２）安全性確保</a:t>
            </a:r>
            <a:endParaRPr lang="en-US" altLang="ja-JP" sz="1400" b="1" dirty="0"/>
          </a:p>
        </p:txBody>
      </p:sp>
      <p:sp>
        <p:nvSpPr>
          <p:cNvPr id="4" name="テキスト 751">
            <a:extLst>
              <a:ext uri="{FF2B5EF4-FFF2-40B4-BE49-F238E27FC236}">
                <a16:creationId xmlns:a16="http://schemas.microsoft.com/office/drawing/2014/main" id="{D4CCEA2A-52C9-519D-54B6-B90407E3C87E}"/>
              </a:ext>
            </a:extLst>
          </p:cNvPr>
          <p:cNvSpPr txBox="1"/>
          <p:nvPr/>
        </p:nvSpPr>
        <p:spPr>
          <a:xfrm>
            <a:off x="274599" y="850894"/>
            <a:ext cx="1731303" cy="307777"/>
          </a:xfrm>
          <a:prstGeom prst="rect">
            <a:avLst/>
          </a:prstGeom>
        </p:spPr>
        <p:txBody>
          <a:bodyPr wrap="square">
            <a:spAutoFit/>
          </a:bodyPr>
          <a:lstStyle/>
          <a:p>
            <a:pPr lvl="0">
              <a:defRPr lang="ja-JP" altLang="en-US"/>
            </a:pPr>
            <a:r>
              <a:rPr lang="en-US" altLang="ja-JP" sz="1400" b="1" dirty="0"/>
              <a:t>【</a:t>
            </a:r>
            <a:r>
              <a:rPr lang="ja-JP" altLang="en-US" sz="1400" b="1" dirty="0"/>
              <a:t>乗務員管理</a:t>
            </a:r>
            <a:r>
              <a:rPr lang="en-US" altLang="ja-JP" sz="1400" b="1" dirty="0"/>
              <a:t>】</a:t>
            </a:r>
          </a:p>
        </p:txBody>
      </p:sp>
      <p:graphicFrame>
        <p:nvGraphicFramePr>
          <p:cNvPr id="7" name="表 6">
            <a:extLst>
              <a:ext uri="{FF2B5EF4-FFF2-40B4-BE49-F238E27FC236}">
                <a16:creationId xmlns:a16="http://schemas.microsoft.com/office/drawing/2014/main" id="{DA412DAD-FBCA-73AA-E6E9-D692C81FE592}"/>
              </a:ext>
            </a:extLst>
          </p:cNvPr>
          <p:cNvGraphicFramePr>
            <a:graphicFrameLocks noGrp="1"/>
          </p:cNvGraphicFramePr>
          <p:nvPr>
            <p:extLst>
              <p:ext uri="{D42A27DB-BD31-4B8C-83A1-F6EECF244321}">
                <p14:modId xmlns:p14="http://schemas.microsoft.com/office/powerpoint/2010/main" val="2739286327"/>
              </p:ext>
            </p:extLst>
          </p:nvPr>
        </p:nvGraphicFramePr>
        <p:xfrm>
          <a:off x="395536" y="1196752"/>
          <a:ext cx="8424939" cy="151783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517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 name="テキスト 751">
            <a:extLst>
              <a:ext uri="{FF2B5EF4-FFF2-40B4-BE49-F238E27FC236}">
                <a16:creationId xmlns:a16="http://schemas.microsoft.com/office/drawing/2014/main" id="{24C6669F-DD9A-128D-72E7-E0D782072049}"/>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乗務員の管理体制や安全運行教育の実施状況などを記入してください。</a:t>
            </a:r>
          </a:p>
        </p:txBody>
      </p:sp>
      <p:sp>
        <p:nvSpPr>
          <p:cNvPr id="9" name="スライド番号プレースホルダー 1">
            <a:extLst>
              <a:ext uri="{FF2B5EF4-FFF2-40B4-BE49-F238E27FC236}">
                <a16:creationId xmlns:a16="http://schemas.microsoft.com/office/drawing/2014/main" id="{313BABE3-527D-873F-D3C8-1C17363A05DD}"/>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4</a:t>
            </a:fld>
            <a:endParaRPr kumimoji="1" lang="ja-JP" altLang="en-US" sz="2000" b="1" dirty="0">
              <a:solidFill>
                <a:schemeClr val="bg1"/>
              </a:solidFill>
            </a:endParaRPr>
          </a:p>
        </p:txBody>
      </p:sp>
    </p:spTree>
    <p:extLst>
      <p:ext uri="{BB962C8B-B14F-4D97-AF65-F5344CB8AC3E}">
        <p14:creationId xmlns:p14="http://schemas.microsoft.com/office/powerpoint/2010/main" val="2903616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1258" y="866259"/>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運賃外収入確保の取組み</a:t>
            </a:r>
            <a:r>
              <a:rPr lang="en-US" altLang="ja-JP" sz="1400" b="1" dirty="0"/>
              <a:t>】</a:t>
            </a:r>
          </a:p>
        </p:txBody>
      </p:sp>
      <p:graphicFrame>
        <p:nvGraphicFramePr>
          <p:cNvPr id="15" name="表 14">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524833632"/>
              </p:ext>
            </p:extLst>
          </p:nvPr>
        </p:nvGraphicFramePr>
        <p:xfrm>
          <a:off x="395534"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3" name="テキスト 751">
            <a:extLst>
              <a:ext uri="{FF2B5EF4-FFF2-40B4-BE49-F238E27FC236}">
                <a16:creationId xmlns:a16="http://schemas.microsoft.com/office/drawing/2014/main" id="{A6A4EB4F-68A5-42FC-A22B-1CD83A070488}"/>
              </a:ext>
            </a:extLst>
          </p:cNvPr>
          <p:cNvSpPr txBox="1"/>
          <p:nvPr/>
        </p:nvSpPr>
        <p:spPr>
          <a:xfrm>
            <a:off x="386008" y="1213226"/>
            <a:ext cx="6421635"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協賛金など、運賃外収入の確保に向けた具体的な仕組みや取組みを記入してください。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3" name="スライド番号プレースホルダー 1">
            <a:extLst>
              <a:ext uri="{FF2B5EF4-FFF2-40B4-BE49-F238E27FC236}">
                <a16:creationId xmlns:a16="http://schemas.microsoft.com/office/drawing/2014/main" id="{79CEC1E6-B9BA-A8AA-C2C9-1994726C348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5</a:t>
            </a:fld>
            <a:endParaRPr kumimoji="1" lang="ja-JP" altLang="en-US" sz="2000" b="1" dirty="0">
              <a:solidFill>
                <a:schemeClr val="bg1"/>
              </a:solidFill>
            </a:endParaRPr>
          </a:p>
        </p:txBody>
      </p:sp>
    </p:spTree>
    <p:extLst>
      <p:ext uri="{BB962C8B-B14F-4D97-AF65-F5344CB8AC3E}">
        <p14:creationId xmlns:p14="http://schemas.microsoft.com/office/powerpoint/2010/main" val="956228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31" name="テキスト 751">
            <a:extLst>
              <a:ext uri="{FF2B5EF4-FFF2-40B4-BE49-F238E27FC236}">
                <a16:creationId xmlns:a16="http://schemas.microsoft.com/office/drawing/2014/main" id="{A5D330AD-AE86-456E-A42C-B39EFC30F798}"/>
              </a:ext>
            </a:extLst>
          </p:cNvPr>
          <p:cNvSpPr txBox="1"/>
          <p:nvPr/>
        </p:nvSpPr>
        <p:spPr>
          <a:xfrm>
            <a:off x="292094" y="3767838"/>
            <a:ext cx="5164838" cy="307777"/>
          </a:xfrm>
          <a:prstGeom prst="rect">
            <a:avLst/>
          </a:prstGeom>
        </p:spPr>
        <p:txBody>
          <a:bodyPr wrap="square">
            <a:spAutoFit/>
          </a:bodyPr>
          <a:lstStyle/>
          <a:p>
            <a:pPr lvl="0">
              <a:defRPr lang="ja-JP" altLang="en-US"/>
            </a:pPr>
            <a:r>
              <a:rPr lang="en-US" altLang="ja-JP" sz="1400" b="1" dirty="0"/>
              <a:t>【</a:t>
            </a:r>
            <a:r>
              <a:rPr lang="ja-JP" altLang="en-US" sz="1400" b="1" dirty="0"/>
              <a:t>継続的な取組みに向けた体制</a:t>
            </a:r>
            <a:r>
              <a:rPr lang="en-US" altLang="ja-JP" sz="1400" b="1" dirty="0"/>
              <a:t>】</a:t>
            </a:r>
          </a:p>
        </p:txBody>
      </p:sp>
      <p:graphicFrame>
        <p:nvGraphicFramePr>
          <p:cNvPr id="32" name="表 31">
            <a:extLst>
              <a:ext uri="{FF2B5EF4-FFF2-40B4-BE49-F238E27FC236}">
                <a16:creationId xmlns:a16="http://schemas.microsoft.com/office/drawing/2014/main" id="{8255F22D-7BA7-4BAA-8357-F344A5BA44BC}"/>
              </a:ext>
            </a:extLst>
          </p:cNvPr>
          <p:cNvGraphicFramePr>
            <a:graphicFrameLocks noGrp="1"/>
          </p:cNvGraphicFramePr>
          <p:nvPr>
            <p:extLst>
              <p:ext uri="{D42A27DB-BD31-4B8C-83A1-F6EECF244321}">
                <p14:modId xmlns:p14="http://schemas.microsoft.com/office/powerpoint/2010/main" val="496477662"/>
              </p:ext>
            </p:extLst>
          </p:nvPr>
        </p:nvGraphicFramePr>
        <p:xfrm>
          <a:off x="395533" y="4141396"/>
          <a:ext cx="8424939" cy="216226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1622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3" name="テキスト 751">
            <a:extLst>
              <a:ext uri="{FF2B5EF4-FFF2-40B4-BE49-F238E27FC236}">
                <a16:creationId xmlns:a16="http://schemas.microsoft.com/office/drawing/2014/main" id="{C088FCB7-E498-49F0-901E-24F0A39C024A}"/>
              </a:ext>
            </a:extLst>
          </p:cNvPr>
          <p:cNvSpPr txBox="1"/>
          <p:nvPr/>
        </p:nvSpPr>
        <p:spPr>
          <a:xfrm>
            <a:off x="395532" y="4151135"/>
            <a:ext cx="7992891"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rPr>
              <a:t>※</a:t>
            </a:r>
            <a:r>
              <a:rPr kumimoji="1" lang="ja-JP" altLang="en-US" sz="1200" b="0" i="1" u="none" strike="noStrike" kern="1200" cap="none" spc="0" normalizeH="0" baseline="0" noProof="0" dirty="0">
                <a:ln>
                  <a:noFill/>
                </a:ln>
                <a:solidFill>
                  <a:srgbClr val="FF0000"/>
                </a:solidFill>
                <a:effectLst/>
                <a:uLnTx/>
                <a:uFillTx/>
              </a:rPr>
              <a:t>担当の配置や地域と役割分担</a:t>
            </a:r>
            <a:r>
              <a:rPr lang="ja-JP" altLang="en-US" sz="1200" i="1" dirty="0">
                <a:solidFill>
                  <a:srgbClr val="FF0000"/>
                </a:solidFill>
              </a:rPr>
              <a:t>など、持続</a:t>
            </a:r>
            <a:r>
              <a:rPr kumimoji="1" lang="ja-JP" altLang="en-US" sz="1200" b="0" i="1" u="none" strike="noStrike" kern="1200" cap="none" spc="0" normalizeH="0" baseline="0" noProof="0" dirty="0">
                <a:ln>
                  <a:noFill/>
                </a:ln>
                <a:solidFill>
                  <a:srgbClr val="FF0000"/>
                </a:solidFill>
                <a:effectLst/>
                <a:uLnTx/>
                <a:uFillTx/>
              </a:rPr>
              <a:t>的な</a:t>
            </a:r>
            <a:r>
              <a:rPr lang="ja-JP" altLang="en-US" sz="1200" i="1" dirty="0">
                <a:solidFill>
                  <a:srgbClr val="FF0000"/>
                </a:solidFill>
              </a:rPr>
              <a:t>事業性確保</a:t>
            </a:r>
            <a:r>
              <a:rPr kumimoji="1" lang="ja-JP" altLang="en-US" sz="1200" b="0" i="1" u="none" strike="noStrike" kern="1200" cap="none" spc="0" normalizeH="0" baseline="0" noProof="0" dirty="0">
                <a:ln>
                  <a:noFill/>
                </a:ln>
                <a:solidFill>
                  <a:srgbClr val="FF0000"/>
                </a:solidFill>
                <a:effectLst/>
                <a:uLnTx/>
                <a:uFillTx/>
              </a:rPr>
              <a:t>に向けた取組み体制</a:t>
            </a:r>
            <a:r>
              <a:rPr lang="ja-JP" altLang="en-US" sz="1200" i="1" dirty="0">
                <a:solidFill>
                  <a:srgbClr val="FF0000"/>
                </a:solidFill>
              </a:rPr>
              <a:t>を記入してください。</a:t>
            </a:r>
            <a:endParaRPr kumimoji="1" lang="en-US" altLang="ja-JP" sz="1200" b="0" i="1" u="none" strike="noStrike" kern="1200" cap="none" spc="0" normalizeH="0" baseline="0" noProof="0" dirty="0">
              <a:ln>
                <a:noFill/>
              </a:ln>
              <a:solidFill>
                <a:srgbClr val="FF0000"/>
              </a:solidFill>
              <a:effectLst/>
              <a:uLnTx/>
              <a:uFillTx/>
            </a:endParaRPr>
          </a:p>
        </p:txBody>
      </p:sp>
      <p:sp>
        <p:nvSpPr>
          <p:cNvPr id="34" name="テキスト 751">
            <a:extLst>
              <a:ext uri="{FF2B5EF4-FFF2-40B4-BE49-F238E27FC236}">
                <a16:creationId xmlns:a16="http://schemas.microsoft.com/office/drawing/2014/main" id="{6F7AA82B-CC84-4026-9B20-F03F509E4635}"/>
              </a:ext>
            </a:extLst>
          </p:cNvPr>
          <p:cNvSpPr txBox="1"/>
          <p:nvPr/>
        </p:nvSpPr>
        <p:spPr>
          <a:xfrm>
            <a:off x="271258" y="93190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経費削減の取組み</a:t>
            </a:r>
            <a:r>
              <a:rPr lang="en-US" altLang="ja-JP" sz="1400" b="1" dirty="0"/>
              <a:t>】</a:t>
            </a:r>
          </a:p>
        </p:txBody>
      </p:sp>
      <p:graphicFrame>
        <p:nvGraphicFramePr>
          <p:cNvPr id="35" name="表 34">
            <a:extLst>
              <a:ext uri="{FF2B5EF4-FFF2-40B4-BE49-F238E27FC236}">
                <a16:creationId xmlns:a16="http://schemas.microsoft.com/office/drawing/2014/main" id="{7A9433A3-938B-4B39-8851-B5C1CD3D6F24}"/>
              </a:ext>
            </a:extLst>
          </p:cNvPr>
          <p:cNvGraphicFramePr>
            <a:graphicFrameLocks noGrp="1"/>
          </p:cNvGraphicFramePr>
          <p:nvPr>
            <p:extLst>
              <p:ext uri="{D42A27DB-BD31-4B8C-83A1-F6EECF244321}">
                <p14:modId xmlns:p14="http://schemas.microsoft.com/office/powerpoint/2010/main" val="877846691"/>
              </p:ext>
            </p:extLst>
          </p:nvPr>
        </p:nvGraphicFramePr>
        <p:xfrm>
          <a:off x="395534" y="1311748"/>
          <a:ext cx="8424939" cy="228136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281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6" name="テキスト 751">
            <a:extLst>
              <a:ext uri="{FF2B5EF4-FFF2-40B4-BE49-F238E27FC236}">
                <a16:creationId xmlns:a16="http://schemas.microsoft.com/office/drawing/2014/main" id="{84AB798A-8FE6-4C52-A941-28FD88FF7C25}"/>
              </a:ext>
            </a:extLst>
          </p:cNvPr>
          <p:cNvSpPr txBox="1"/>
          <p:nvPr/>
        </p:nvSpPr>
        <p:spPr>
          <a:xfrm>
            <a:off x="388883" y="1338284"/>
            <a:ext cx="7704856"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経費縮減</a:t>
            </a:r>
            <a:r>
              <a:rPr lang="ja-JP" altLang="en-US" sz="1200" i="1" dirty="0">
                <a:solidFill>
                  <a:srgbClr val="FF0000"/>
                </a:solidFill>
              </a:rPr>
              <a:t>に向けた具体的な</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3" name="スライド番号プレースホルダー 1">
            <a:extLst>
              <a:ext uri="{FF2B5EF4-FFF2-40B4-BE49-F238E27FC236}">
                <a16:creationId xmlns:a16="http://schemas.microsoft.com/office/drawing/2014/main" id="{79CEC1E6-B9BA-A8AA-C2C9-1994726C348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6</a:t>
            </a:fld>
            <a:endParaRPr kumimoji="1" lang="ja-JP" altLang="en-US" sz="2000" b="1" dirty="0">
              <a:solidFill>
                <a:schemeClr val="bg1"/>
              </a:solidFill>
            </a:endParaRPr>
          </a:p>
        </p:txBody>
      </p:sp>
    </p:spTree>
    <p:extLst>
      <p:ext uri="{BB962C8B-B14F-4D97-AF65-F5344CB8AC3E}">
        <p14:creationId xmlns:p14="http://schemas.microsoft.com/office/powerpoint/2010/main" val="3801576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9" name="テキスト 751">
            <a:extLst>
              <a:ext uri="{FF2B5EF4-FFF2-40B4-BE49-F238E27FC236}">
                <a16:creationId xmlns:a16="http://schemas.microsoft.com/office/drawing/2014/main" id="{B09C226B-CF80-4387-9576-2857CA55BF85}"/>
              </a:ext>
            </a:extLst>
          </p:cNvPr>
          <p:cNvSpPr txBox="1"/>
          <p:nvPr/>
        </p:nvSpPr>
        <p:spPr>
          <a:xfrm>
            <a:off x="271258" y="90872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名称</a:t>
            </a:r>
            <a:r>
              <a:rPr lang="en-US" altLang="ja-JP" sz="1400" b="1" dirty="0"/>
              <a:t>】</a:t>
            </a:r>
          </a:p>
        </p:txBody>
      </p:sp>
      <p:graphicFrame>
        <p:nvGraphicFramePr>
          <p:cNvPr id="21" name="表 20">
            <a:extLst>
              <a:ext uri="{FF2B5EF4-FFF2-40B4-BE49-F238E27FC236}">
                <a16:creationId xmlns:a16="http://schemas.microsoft.com/office/drawing/2014/main" id="{F488BFE5-1C09-4484-8060-7180EB3D3B4D}"/>
              </a:ext>
            </a:extLst>
          </p:cNvPr>
          <p:cNvGraphicFramePr>
            <a:graphicFrameLocks noGrp="1"/>
          </p:cNvGraphicFramePr>
          <p:nvPr>
            <p:extLst>
              <p:ext uri="{D42A27DB-BD31-4B8C-83A1-F6EECF244321}">
                <p14:modId xmlns:p14="http://schemas.microsoft.com/office/powerpoint/2010/main" val="3064383731"/>
              </p:ext>
            </p:extLst>
          </p:nvPr>
        </p:nvGraphicFramePr>
        <p:xfrm>
          <a:off x="395534" y="1229220"/>
          <a:ext cx="8424939" cy="864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6391332">
                  <a:extLst>
                    <a:ext uri="{9D8B030D-6E8A-4147-A177-3AD203B41FA5}">
                      <a16:colId xmlns:a16="http://schemas.microsoft.com/office/drawing/2014/main" val="2777617264"/>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システム名称</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300" dirty="0"/>
                    </a:p>
                  </a:txBody>
                  <a:tcPr marL="54002" marR="54002" marT="0" marB="0" anchor="ct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システム提供会社</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extLst>
                  <a:ext uri="{0D108BD9-81ED-4DB2-BD59-A6C34878D82A}">
                    <a16:rowId xmlns:a16="http://schemas.microsoft.com/office/drawing/2014/main" val="1740461873"/>
                  </a:ext>
                </a:extLst>
              </a:tr>
            </a:tbl>
          </a:graphicData>
        </a:graphic>
      </p:graphicFrame>
      <p:sp>
        <p:nvSpPr>
          <p:cNvPr id="23" name="テキスト 751">
            <a:extLst>
              <a:ext uri="{FF2B5EF4-FFF2-40B4-BE49-F238E27FC236}">
                <a16:creationId xmlns:a16="http://schemas.microsoft.com/office/drawing/2014/main" id="{8E25FEAF-869C-4F1D-9DDA-DB53DE90EF89}"/>
              </a:ext>
            </a:extLst>
          </p:cNvPr>
          <p:cNvSpPr txBox="1"/>
          <p:nvPr/>
        </p:nvSpPr>
        <p:spPr>
          <a:xfrm>
            <a:off x="271258" y="227687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特徴・仕様等</a:t>
            </a:r>
            <a:r>
              <a:rPr lang="en-US" altLang="ja-JP" sz="1400" b="1" dirty="0"/>
              <a:t>】</a:t>
            </a:r>
          </a:p>
        </p:txBody>
      </p:sp>
      <p:graphicFrame>
        <p:nvGraphicFramePr>
          <p:cNvPr id="24" name="表 23">
            <a:extLst>
              <a:ext uri="{FF2B5EF4-FFF2-40B4-BE49-F238E27FC236}">
                <a16:creationId xmlns:a16="http://schemas.microsoft.com/office/drawing/2014/main" id="{B142BFE4-91CB-4CD0-9F3C-7C9165500375}"/>
              </a:ext>
            </a:extLst>
          </p:cNvPr>
          <p:cNvGraphicFramePr>
            <a:graphicFrameLocks noGrp="1"/>
          </p:cNvGraphicFramePr>
          <p:nvPr>
            <p:extLst>
              <p:ext uri="{D42A27DB-BD31-4B8C-83A1-F6EECF244321}">
                <p14:modId xmlns:p14="http://schemas.microsoft.com/office/powerpoint/2010/main" val="2975854170"/>
              </p:ext>
            </p:extLst>
          </p:nvPr>
        </p:nvGraphicFramePr>
        <p:xfrm>
          <a:off x="395534" y="2620164"/>
          <a:ext cx="8424939" cy="4049196"/>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40491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7" name="テキスト 751">
            <a:extLst>
              <a:ext uri="{FF2B5EF4-FFF2-40B4-BE49-F238E27FC236}">
                <a16:creationId xmlns:a16="http://schemas.microsoft.com/office/drawing/2014/main" id="{3F0F1CCE-1BF1-45CF-995C-6A71FA244063}"/>
              </a:ext>
            </a:extLst>
          </p:cNvPr>
          <p:cNvSpPr txBox="1"/>
          <p:nvPr/>
        </p:nvSpPr>
        <p:spPr>
          <a:xfrm>
            <a:off x="411799" y="2649670"/>
            <a:ext cx="8145023"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運行効率化への対応、乗車受付方法、運転手操作端末、停留所追加時の対応（作業期間含む）等を記入してください。 </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システムの特徴・仕様を示す資料やパンフレット等がある場合は、別途、ご提示ください。</a:t>
            </a:r>
          </a:p>
        </p:txBody>
      </p:sp>
      <p:sp>
        <p:nvSpPr>
          <p:cNvPr id="3" name="スライド番号プレースホルダー 1">
            <a:extLst>
              <a:ext uri="{FF2B5EF4-FFF2-40B4-BE49-F238E27FC236}">
                <a16:creationId xmlns:a16="http://schemas.microsoft.com/office/drawing/2014/main" id="{90F1C61B-D4E2-10F6-D175-775C10295867}"/>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7</a:t>
            </a:fld>
            <a:endParaRPr kumimoji="1" lang="ja-JP" altLang="en-US" sz="2000" b="1" dirty="0">
              <a:solidFill>
                <a:schemeClr val="bg1"/>
              </a:solidFill>
            </a:endParaRPr>
          </a:p>
        </p:txBody>
      </p:sp>
      <p:sp>
        <p:nvSpPr>
          <p:cNvPr id="4" name="テキスト 751">
            <a:extLst>
              <a:ext uri="{FF2B5EF4-FFF2-40B4-BE49-F238E27FC236}">
                <a16:creationId xmlns:a16="http://schemas.microsoft.com/office/drawing/2014/main" id="{A63AA515-B2CD-153D-D51B-34B8523E7947}"/>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（４）システムの特徴・仕様</a:t>
            </a:r>
            <a:endParaRPr lang="en-US" altLang="ja-JP" sz="1400" b="1" dirty="0"/>
          </a:p>
        </p:txBody>
      </p:sp>
    </p:spTree>
    <p:extLst>
      <p:ext uri="{BB962C8B-B14F-4D97-AF65-F5344CB8AC3E}">
        <p14:creationId xmlns:p14="http://schemas.microsoft.com/office/powerpoint/2010/main" val="117085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03AEFC8E-C542-D33C-F654-B3FB72D8C7A0}"/>
              </a:ext>
            </a:extLst>
          </p:cNvPr>
          <p:cNvSpPr txBox="1"/>
          <p:nvPr/>
        </p:nvSpPr>
        <p:spPr>
          <a:xfrm>
            <a:off x="271258" y="888719"/>
            <a:ext cx="5164838" cy="307777"/>
          </a:xfrm>
          <a:prstGeom prst="rect">
            <a:avLst/>
          </a:prstGeom>
        </p:spPr>
        <p:txBody>
          <a:bodyPr wrap="square">
            <a:spAutoFit/>
          </a:bodyPr>
          <a:lstStyle/>
          <a:p>
            <a:pPr lvl="0">
              <a:defRPr lang="ja-JP" altLang="en-US"/>
            </a:pPr>
            <a:r>
              <a:rPr lang="en-US" altLang="ja-JP" sz="1400" b="1" dirty="0"/>
              <a:t>【</a:t>
            </a:r>
            <a:r>
              <a:rPr lang="ja-JP" altLang="en-US" sz="1400" b="1" dirty="0"/>
              <a:t>導入実績</a:t>
            </a:r>
            <a:r>
              <a:rPr lang="en-US" altLang="ja-JP" sz="1400" b="1" dirty="0"/>
              <a:t>】</a:t>
            </a:r>
          </a:p>
        </p:txBody>
      </p:sp>
      <p:graphicFrame>
        <p:nvGraphicFramePr>
          <p:cNvPr id="3" name="表 2">
            <a:extLst>
              <a:ext uri="{FF2B5EF4-FFF2-40B4-BE49-F238E27FC236}">
                <a16:creationId xmlns:a16="http://schemas.microsoft.com/office/drawing/2014/main" id="{B2D431CF-E67C-FBCC-D3D2-5A06BF2B3480}"/>
              </a:ext>
            </a:extLst>
          </p:cNvPr>
          <p:cNvGraphicFramePr>
            <a:graphicFrameLocks noGrp="1"/>
          </p:cNvGraphicFramePr>
          <p:nvPr>
            <p:extLst>
              <p:ext uri="{D42A27DB-BD31-4B8C-83A1-F6EECF244321}">
                <p14:modId xmlns:p14="http://schemas.microsoft.com/office/powerpoint/2010/main" val="3587866240"/>
              </p:ext>
            </p:extLst>
          </p:nvPr>
        </p:nvGraphicFramePr>
        <p:xfrm>
          <a:off x="395534" y="1232010"/>
          <a:ext cx="8424939" cy="536534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653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8" name="テキスト 751">
            <a:extLst>
              <a:ext uri="{FF2B5EF4-FFF2-40B4-BE49-F238E27FC236}">
                <a16:creationId xmlns:a16="http://schemas.microsoft.com/office/drawing/2014/main" id="{A6A4EB4F-68A5-42FC-A22B-1CD83A070488}"/>
              </a:ext>
            </a:extLst>
          </p:cNvPr>
          <p:cNvSpPr txBox="1"/>
          <p:nvPr/>
        </p:nvSpPr>
        <p:spPr>
          <a:xfrm>
            <a:off x="398982" y="1267630"/>
            <a:ext cx="8349484"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i="1" dirty="0">
                <a:solidFill>
                  <a:srgbClr val="FF0000"/>
                </a:solidFill>
              </a:rPr>
              <a:t>オンデマンド交通の運行</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実績を導入都市名とともに</a:t>
            </a:r>
            <a:r>
              <a:rPr lang="ja-JP" altLang="en-US" sz="1200" i="1" dirty="0">
                <a:solidFill>
                  <a:srgbClr val="FF0000"/>
                </a:solidFill>
              </a:rPr>
              <a:t>記入</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en-US" altLang="ja-JP" sz="1200" i="1" dirty="0">
                <a:solidFill>
                  <a:srgbClr val="FF0000"/>
                </a:solidFill>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記入にあたっては、本格運行、実証運行、休廃止など状況が分かるように記載してください。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a:defRPr lang="ja-JP" altLang="en-US"/>
            </a:pPr>
            <a:r>
              <a:rPr lang="en-US" altLang="ja-JP" sz="1200" i="1" dirty="0">
                <a:solidFill>
                  <a:srgbClr val="FF0000"/>
                </a:solidFill>
              </a:rPr>
              <a:t>※</a:t>
            </a:r>
            <a:r>
              <a:rPr lang="ja-JP" altLang="en-US" sz="1200" i="1" dirty="0">
                <a:solidFill>
                  <a:srgbClr val="FF0000"/>
                </a:solidFill>
              </a:rPr>
              <a:t>システムの実績を示す資料やパンフレット等がある場合は、別途、ご提示ください。</a:t>
            </a:r>
          </a:p>
        </p:txBody>
      </p:sp>
      <p:sp>
        <p:nvSpPr>
          <p:cNvPr id="5" name="スライド番号プレースホルダー 1">
            <a:extLst>
              <a:ext uri="{FF2B5EF4-FFF2-40B4-BE49-F238E27FC236}">
                <a16:creationId xmlns:a16="http://schemas.microsoft.com/office/drawing/2014/main" id="{F337C034-8E29-295C-5ECF-97894C31415C}"/>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8</a:t>
            </a:fld>
            <a:endParaRPr kumimoji="1" lang="ja-JP" altLang="en-US" sz="2000" b="1" dirty="0">
              <a:solidFill>
                <a:schemeClr val="bg1"/>
              </a:solidFill>
            </a:endParaRPr>
          </a:p>
        </p:txBody>
      </p:sp>
      <p:sp>
        <p:nvSpPr>
          <p:cNvPr id="7" name="テキスト 751">
            <a:extLst>
              <a:ext uri="{FF2B5EF4-FFF2-40B4-BE49-F238E27FC236}">
                <a16:creationId xmlns:a16="http://schemas.microsoft.com/office/drawing/2014/main" id="{098AEDDA-5858-8932-1141-214803EDE01F}"/>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（５）システムの実績</a:t>
            </a:r>
            <a:endParaRPr lang="en-US" altLang="ja-JP" sz="1400" b="1" dirty="0"/>
          </a:p>
        </p:txBody>
      </p:sp>
    </p:spTree>
    <p:extLst>
      <p:ext uri="{BB962C8B-B14F-4D97-AF65-F5344CB8AC3E}">
        <p14:creationId xmlns:p14="http://schemas.microsoft.com/office/powerpoint/2010/main" val="264509781"/>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1409</TotalTime>
  <Words>1867</Words>
  <Application>Microsoft Office PowerPoint</Application>
  <PresentationFormat>画面に合わせる (4:3)</PresentationFormat>
  <Paragraphs>366</Paragraphs>
  <Slides>19</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19</vt:i4>
      </vt:variant>
    </vt:vector>
  </HeadingPairs>
  <TitlesOfParts>
    <vt:vector size="25" baseType="lpstr">
      <vt:lpstr>Meiryo UI</vt:lpstr>
      <vt:lpstr>ＭＳ Ｐゴシック</vt:lpstr>
      <vt:lpstr>Arial</vt:lpstr>
      <vt:lpstr>Calibri</vt:lpstr>
      <vt:lpstr>標準デザイン</vt:lpstr>
      <vt:lpstr>41_デザインの設定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榎本　涼一</dc:creator>
  <cp:lastModifiedBy>永峯　憲仁</cp:lastModifiedBy>
  <cp:revision>105</cp:revision>
  <cp:lastPrinted>2022-04-14T13:05:35Z</cp:lastPrinted>
  <dcterms:modified xsi:type="dcterms:W3CDTF">2025-10-15T02:20:43Z</dcterms:modified>
</cp:coreProperties>
</file>