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58000" cy="9144000"/>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55" userDrawn="1">
          <p15:clr>
            <a:srgbClr val="A4A3A4"/>
          </p15:clr>
        </p15:guide>
        <p15:guide id="5" orient="horz" pos="302" userDrawn="1">
          <p15:clr>
            <a:srgbClr val="A4A3A4"/>
          </p15:clr>
        </p15:guide>
        <p15:guide id="6" orient="horz" pos="5746" userDrawn="1">
          <p15:clr>
            <a:srgbClr val="A4A3A4"/>
          </p15:clr>
        </p15:guide>
        <p15:guide id="7" pos="7751" userDrawn="1">
          <p15:clr>
            <a:srgbClr val="A4A3A4"/>
          </p15:clr>
        </p15:guide>
        <p15:guide id="8" pos="3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84" y="990"/>
      </p:cViewPr>
      <p:guideLst>
        <p:guide orient="horz" pos="3024"/>
        <p:guide pos="4055"/>
        <p:guide orient="horz" pos="302"/>
        <p:guide orient="horz" pos="5746"/>
        <p:guide pos="7751"/>
        <p:guide pos="313"/>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a:prstGeom prst="rect">
            <a:avLst/>
          </a:prstGeo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a:prstGeom prst="rect">
            <a:avLst/>
          </a:prstGeo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2861405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80110" y="511177"/>
            <a:ext cx="11041380" cy="1855788"/>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0" y="2555875"/>
            <a:ext cx="11041380" cy="609187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30934200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383955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0110" y="511177"/>
            <a:ext cx="11041380" cy="1855788"/>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880110" y="2555875"/>
            <a:ext cx="11041380" cy="609187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29980545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a:prstGeom prst="rect">
            <a:avLst/>
          </a:prstGeo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a:prstGeom prst="rect">
            <a:avLst/>
          </a:prstGeo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42254644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0110" y="511177"/>
            <a:ext cx="11041380" cy="1855788"/>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6" name="Footer Placeholder 5"/>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61782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a:prstGeom prst="rect">
            <a:avLst/>
          </a:prstGeo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a:prstGeom prst="rect">
            <a:avLst/>
          </a:prstGeo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8" name="Footer Placeholder 7"/>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420733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80110" y="511177"/>
            <a:ext cx="11041380" cy="1855788"/>
          </a:xfrm>
          <a:prstGeom prst="rect">
            <a:avLst/>
          </a:prstGeo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4" name="Footer Placeholder 3"/>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17086923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3" name="Footer Placeholder 2"/>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5794160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a:prstGeom prst="rect">
            <a:avLst/>
          </a:prstGeo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a:prstGeom prst="rect">
            <a:avLst/>
          </a:prstGeo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a:prstGeom prst="rect">
            <a:avLst/>
          </a:prstGeo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6" name="Footer Placeholder 5"/>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41276870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a:prstGeom prst="rect">
            <a:avLst/>
          </a:prstGeo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a:prstGeom prst="rect">
            <a:avLst/>
          </a:prstGeo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a:prstGeom prst="rect">
            <a:avLst/>
          </a:prstGeo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a:xfrm>
            <a:off x="880110" y="8898892"/>
            <a:ext cx="2880360" cy="511175"/>
          </a:xfrm>
          <a:prstGeom prst="rect">
            <a:avLst/>
          </a:prstGeom>
        </p:spPr>
        <p:txBody>
          <a:bodyPr/>
          <a:lstStyle/>
          <a:p>
            <a:fld id="{9348D2DC-09B8-46FE-9E6E-9026D92CD69A}" type="datetimeFigureOut">
              <a:rPr kumimoji="1" lang="ja-JP" altLang="en-US" smtClean="0"/>
              <a:t>2022/3/25</a:t>
            </a:fld>
            <a:endParaRPr kumimoji="1" lang="ja-JP" altLang="en-US"/>
          </a:p>
        </p:txBody>
      </p:sp>
      <p:sp>
        <p:nvSpPr>
          <p:cNvPr id="6" name="Footer Placeholder 5"/>
          <p:cNvSpPr>
            <a:spLocks noGrp="1"/>
          </p:cNvSpPr>
          <p:nvPr>
            <p:ph type="ftr" sz="quarter" idx="11"/>
          </p:nvPr>
        </p:nvSpPr>
        <p:spPr>
          <a:xfrm>
            <a:off x="4240530" y="8898892"/>
            <a:ext cx="4320540" cy="51117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9041130" y="8898892"/>
            <a:ext cx="2880360" cy="511175"/>
          </a:xfrm>
          <a:prstGeom prst="rect">
            <a:avLst/>
          </a:prstGeom>
        </p:spPr>
        <p:txBody>
          <a:bodyPr/>
          <a:lstStyle/>
          <a:p>
            <a:fld id="{7687E863-8A8C-469F-A815-489316628672}" type="slidenum">
              <a:rPr kumimoji="1" lang="ja-JP" altLang="en-US" smtClean="0"/>
              <a:t>‹#›</a:t>
            </a:fld>
            <a:endParaRPr kumimoji="1" lang="ja-JP" altLang="en-US"/>
          </a:p>
        </p:txBody>
      </p:sp>
    </p:spTree>
    <p:extLst>
      <p:ext uri="{BB962C8B-B14F-4D97-AF65-F5344CB8AC3E}">
        <p14:creationId xmlns:p14="http://schemas.microsoft.com/office/powerpoint/2010/main" val="4292772383"/>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正方形/長方形 7"/>
          <p:cNvSpPr/>
          <p:nvPr userDrawn="1"/>
        </p:nvSpPr>
        <p:spPr>
          <a:xfrm>
            <a:off x="496888" y="479425"/>
            <a:ext cx="11807825" cy="86423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3240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96888" y="225509"/>
            <a:ext cx="1457450" cy="253916"/>
          </a:xfrm>
          <a:prstGeom prst="rect">
            <a:avLst/>
          </a:prstGeom>
        </p:spPr>
        <p:txBody>
          <a:bodyPr wrap="none">
            <a:spAutoFit/>
          </a:bodyPr>
          <a:lstStyle/>
          <a:p>
            <a:pPr>
              <a:spcAft>
                <a:spcPts val="0"/>
              </a:spcAft>
            </a:pPr>
            <a:r>
              <a:rPr lang="ja-JP" altLang="en-US"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様式</a:t>
            </a:r>
            <a:r>
              <a:rPr lang="en-US"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3-7</a:t>
            </a:r>
            <a:r>
              <a:rPr lang="ja-JP"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）提案概要</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Text Box 1"/>
          <p:cNvSpPr txBox="1">
            <a:spLocks noChangeArrowheads="1"/>
          </p:cNvSpPr>
          <p:nvPr/>
        </p:nvSpPr>
        <p:spPr bwMode="auto">
          <a:xfrm>
            <a:off x="10580688" y="9223375"/>
            <a:ext cx="1724025" cy="238125"/>
          </a:xfrm>
          <a:prstGeom prst="rect">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応募者番号：</a:t>
            </a:r>
          </a:p>
        </p:txBody>
      </p:sp>
      <p:sp>
        <p:nvSpPr>
          <p:cNvPr id="7" name="正方形/長方形 6"/>
          <p:cNvSpPr/>
          <p:nvPr/>
        </p:nvSpPr>
        <p:spPr>
          <a:xfrm>
            <a:off x="496888" y="583878"/>
            <a:ext cx="1261884" cy="276999"/>
          </a:xfrm>
          <a:prstGeom prst="rect">
            <a:avLst/>
          </a:prstGeom>
        </p:spPr>
        <p:txBody>
          <a:bodyPr wrap="none">
            <a:spAutoFit/>
          </a:bodyPr>
          <a:lstStyle/>
          <a:p>
            <a:pPr>
              <a:spcAft>
                <a:spcPts val="0"/>
              </a:spcAft>
            </a:pPr>
            <a:r>
              <a:rPr lang="ja-JP" altLang="en-US" sz="1200" b="1" kern="100" dirty="0" smtClean="0">
                <a:effectLst/>
                <a:latin typeface="Arial" panose="020B0604020202020204" pitchFamily="34" charset="0"/>
                <a:ea typeface="ＭＳ ゴシック" panose="020B0609070205080204" pitchFamily="49" charset="-128"/>
                <a:cs typeface="Times New Roman" panose="02020603050405020304" pitchFamily="18" charset="0"/>
              </a:rPr>
              <a:t>１．施設の概要</a:t>
            </a:r>
            <a:endParaRPr lang="ja-JP" altLang="ja-JP" sz="1200" b="1"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4218196292"/>
              </p:ext>
            </p:extLst>
          </p:nvPr>
        </p:nvGraphicFramePr>
        <p:xfrm>
          <a:off x="778526" y="884513"/>
          <a:ext cx="5400000" cy="548640"/>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136440374"/>
                    </a:ext>
                  </a:extLst>
                </a:gridCol>
                <a:gridCol w="1080000">
                  <a:extLst>
                    <a:ext uri="{9D8B030D-6E8A-4147-A177-3AD203B41FA5}">
                      <a16:colId xmlns:a16="http://schemas.microsoft.com/office/drawing/2014/main" val="20401887"/>
                    </a:ext>
                  </a:extLst>
                </a:gridCol>
                <a:gridCol w="1080000">
                  <a:extLst>
                    <a:ext uri="{9D8B030D-6E8A-4147-A177-3AD203B41FA5}">
                      <a16:colId xmlns:a16="http://schemas.microsoft.com/office/drawing/2014/main" val="3022591411"/>
                    </a:ext>
                  </a:extLst>
                </a:gridCol>
                <a:gridCol w="1080000">
                  <a:extLst>
                    <a:ext uri="{9D8B030D-6E8A-4147-A177-3AD203B41FA5}">
                      <a16:colId xmlns:a16="http://schemas.microsoft.com/office/drawing/2014/main" val="598325916"/>
                    </a:ext>
                  </a:extLst>
                </a:gridCol>
                <a:gridCol w="1080000">
                  <a:extLst>
                    <a:ext uri="{9D8B030D-6E8A-4147-A177-3AD203B41FA5}">
                      <a16:colId xmlns:a16="http://schemas.microsoft.com/office/drawing/2014/main" val="2466900437"/>
                    </a:ext>
                  </a:extLst>
                </a:gridCol>
              </a:tblGrid>
              <a:tr h="252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建築面積</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延床面積</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建</a:t>
                      </a:r>
                      <a:r>
                        <a:rPr kumimoji="1" lang="ja-JP" altLang="en-US" sz="1200" dirty="0" err="1" smtClean="0">
                          <a:latin typeface="ＭＳ ゴシック" panose="020B0609070205080204" pitchFamily="49" charset="-128"/>
                          <a:ea typeface="ＭＳ ゴシック" panose="020B0609070205080204" pitchFamily="49" charset="-128"/>
                        </a:rPr>
                        <a:t>ぺい</a:t>
                      </a:r>
                      <a:r>
                        <a:rPr kumimoji="1" lang="ja-JP" altLang="en-US" sz="1200" dirty="0" smtClean="0">
                          <a:latin typeface="ＭＳ ゴシック" panose="020B0609070205080204" pitchFamily="49" charset="-128"/>
                          <a:ea typeface="ＭＳ ゴシック" panose="020B0609070205080204" pitchFamily="49" charset="-128"/>
                        </a:rPr>
                        <a:t>率</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容積率</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階数</a:t>
                      </a: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1962944"/>
                  </a:ext>
                </a:extLst>
              </a:tr>
              <a:tr h="2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022317502"/>
                  </a:ext>
                </a:extLst>
              </a:tr>
            </a:tbl>
          </a:graphicData>
        </a:graphic>
      </p:graphicFrame>
      <p:sp>
        <p:nvSpPr>
          <p:cNvPr id="9" name="正方形/長方形 8"/>
          <p:cNvSpPr/>
          <p:nvPr/>
        </p:nvSpPr>
        <p:spPr>
          <a:xfrm>
            <a:off x="496888" y="3023979"/>
            <a:ext cx="1107996" cy="276999"/>
          </a:xfrm>
          <a:prstGeom prst="rect">
            <a:avLst/>
          </a:prstGeom>
        </p:spPr>
        <p:txBody>
          <a:bodyPr wrap="none">
            <a:spAutoFit/>
          </a:bodyPr>
          <a:lstStyle/>
          <a:p>
            <a:pPr>
              <a:spcAft>
                <a:spcPts val="0"/>
              </a:spcAft>
            </a:pPr>
            <a:r>
              <a:rPr lang="ja-JP" altLang="en-US" sz="1200" b="1" kern="100" dirty="0" smtClean="0">
                <a:effectLst/>
                <a:latin typeface="Arial" panose="020B0604020202020204" pitchFamily="34" charset="0"/>
                <a:ea typeface="ＭＳ ゴシック" panose="020B0609070205080204" pitchFamily="49" charset="-128"/>
                <a:cs typeface="Times New Roman" panose="02020603050405020304" pitchFamily="18" charset="0"/>
              </a:rPr>
              <a:t>２．全体計画</a:t>
            </a:r>
            <a:endParaRPr lang="ja-JP" altLang="ja-JP" sz="1200" b="1"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sp>
        <p:nvSpPr>
          <p:cNvPr id="13" name="正方形/長方形 12"/>
          <p:cNvSpPr/>
          <p:nvPr/>
        </p:nvSpPr>
        <p:spPr>
          <a:xfrm>
            <a:off x="778526" y="3300978"/>
            <a:ext cx="5400000" cy="24733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4000" indent="-360000"/>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496888" y="6073435"/>
            <a:ext cx="1107996" cy="276999"/>
          </a:xfrm>
          <a:prstGeom prst="rect">
            <a:avLst/>
          </a:prstGeom>
        </p:spPr>
        <p:txBody>
          <a:bodyPr wrap="none">
            <a:spAutoFit/>
          </a:bodyPr>
          <a:lstStyle/>
          <a:p>
            <a:pPr>
              <a:spcAft>
                <a:spcPts val="0"/>
              </a:spcAft>
            </a:pPr>
            <a:r>
              <a:rPr lang="ja-JP" altLang="en-US" sz="1200" b="1" kern="100" dirty="0" smtClean="0">
                <a:effectLst/>
                <a:latin typeface="Arial" panose="020B0604020202020204" pitchFamily="34" charset="0"/>
                <a:ea typeface="ＭＳ ゴシック" panose="020B0609070205080204" pitchFamily="49" charset="-128"/>
                <a:cs typeface="Times New Roman" panose="02020603050405020304" pitchFamily="18" charset="0"/>
              </a:rPr>
              <a:t>３．施設計画</a:t>
            </a:r>
            <a:endParaRPr lang="ja-JP" altLang="ja-JP" sz="1200" b="1"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sp>
        <p:nvSpPr>
          <p:cNvPr id="20" name="正方形/長方形 19"/>
          <p:cNvSpPr/>
          <p:nvPr/>
        </p:nvSpPr>
        <p:spPr>
          <a:xfrm>
            <a:off x="778526" y="6350434"/>
            <a:ext cx="5400000" cy="24733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4000" indent="-360000"/>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6437313" y="583878"/>
            <a:ext cx="1107996" cy="276999"/>
          </a:xfrm>
          <a:prstGeom prst="rect">
            <a:avLst/>
          </a:prstGeom>
        </p:spPr>
        <p:txBody>
          <a:bodyPr wrap="none">
            <a:spAutoFit/>
          </a:bodyPr>
          <a:lstStyle/>
          <a:p>
            <a:pPr>
              <a:spcAft>
                <a:spcPts val="0"/>
              </a:spcAft>
            </a:pPr>
            <a:r>
              <a:rPr lang="ja-JP" altLang="en-US" sz="1200" b="1" kern="100" dirty="0" smtClean="0">
                <a:effectLst/>
                <a:latin typeface="Arial" panose="020B0604020202020204" pitchFamily="34" charset="0"/>
                <a:ea typeface="ＭＳ ゴシック" panose="020B0609070205080204" pitchFamily="49" charset="-128"/>
                <a:cs typeface="Times New Roman" panose="02020603050405020304" pitchFamily="18" charset="0"/>
              </a:rPr>
              <a:t>４．提案図面</a:t>
            </a:r>
            <a:endParaRPr lang="ja-JP" altLang="ja-JP" sz="1200" b="1"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sp>
        <p:nvSpPr>
          <p:cNvPr id="23" name="正方形/長方形 22"/>
          <p:cNvSpPr/>
          <p:nvPr/>
        </p:nvSpPr>
        <p:spPr>
          <a:xfrm>
            <a:off x="6718951" y="860876"/>
            <a:ext cx="5400000" cy="796295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4000" indent="-360000"/>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2547616" y="4137659"/>
            <a:ext cx="8034894" cy="248969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4000" indent="-360000" algn="just"/>
            <a:endParaRPr lang="ja-JP" altLang="en-US" sz="1200" dirty="0" smtClean="0">
              <a:solidFill>
                <a:schemeClr val="tx1"/>
              </a:solidFill>
              <a:latin typeface="Century" panose="02040604050505020304" pitchFamily="18" charset="0"/>
              <a:ea typeface="ＭＳ 明朝" panose="02020609040205080304" pitchFamily="17" charset="-128"/>
            </a:endParaRPr>
          </a:p>
          <a:p>
            <a:pPr marL="252000" indent="-360000" algn="just"/>
            <a:r>
              <a:rPr lang="ja-JP" altLang="en-US" sz="1200" dirty="0" smtClean="0">
                <a:solidFill>
                  <a:schemeClr val="tx1"/>
                </a:solidFill>
                <a:latin typeface="Century" panose="02040604050505020304" pitchFamily="18" charset="0"/>
                <a:ea typeface="ＭＳ 明朝" panose="02020609040205080304" pitchFamily="17" charset="-128"/>
              </a:rPr>
              <a:t>●「</a:t>
            </a:r>
            <a:r>
              <a:rPr lang="en-US" altLang="ja-JP" sz="1200" dirty="0" smtClean="0">
                <a:solidFill>
                  <a:schemeClr val="tx1"/>
                </a:solidFill>
                <a:latin typeface="Century" panose="02040604050505020304" pitchFamily="18" charset="0"/>
                <a:ea typeface="ＭＳ 明朝" panose="02020609040205080304" pitchFamily="17" charset="-128"/>
              </a:rPr>
              <a:t>1. </a:t>
            </a:r>
            <a:r>
              <a:rPr lang="ja-JP" altLang="en-US" sz="1200" dirty="0" smtClean="0">
                <a:solidFill>
                  <a:schemeClr val="tx1"/>
                </a:solidFill>
                <a:latin typeface="Century" panose="02040604050505020304" pitchFamily="18" charset="0"/>
                <a:ea typeface="ＭＳ 明朝" panose="02020609040205080304" pitchFamily="17" charset="-128"/>
              </a:rPr>
              <a:t>施設の概要」には、本様式にしたがい、建築面積、</a:t>
            </a:r>
            <a:r>
              <a:rPr lang="ja-JP" altLang="en-US" sz="1200" dirty="0" smtClean="0">
                <a:solidFill>
                  <a:schemeClr val="tx1"/>
                </a:solidFill>
                <a:latin typeface="Century" panose="02040604050505020304" pitchFamily="18" charset="0"/>
                <a:ea typeface="ＭＳ 明朝" panose="02020609040205080304" pitchFamily="17" charset="-128"/>
              </a:rPr>
              <a:t>延床面積</a:t>
            </a:r>
            <a:r>
              <a:rPr lang="ja-JP" altLang="en-US" sz="1200" dirty="0" smtClean="0">
                <a:solidFill>
                  <a:schemeClr val="tx1"/>
                </a:solidFill>
                <a:latin typeface="Century" panose="02040604050505020304" pitchFamily="18" charset="0"/>
                <a:ea typeface="ＭＳ 明朝" panose="02020609040205080304" pitchFamily="17" charset="-128"/>
              </a:rPr>
              <a:t>、建</a:t>
            </a:r>
            <a:r>
              <a:rPr lang="ja-JP" altLang="en-US" sz="1200" dirty="0" err="1" smtClean="0">
                <a:solidFill>
                  <a:schemeClr val="tx1"/>
                </a:solidFill>
                <a:latin typeface="Century" panose="02040604050505020304" pitchFamily="18" charset="0"/>
                <a:ea typeface="ＭＳ 明朝" panose="02020609040205080304" pitchFamily="17" charset="-128"/>
              </a:rPr>
              <a:t>ぺい</a:t>
            </a:r>
            <a:r>
              <a:rPr lang="ja-JP" altLang="en-US" sz="1200" dirty="0" smtClean="0">
                <a:solidFill>
                  <a:schemeClr val="tx1"/>
                </a:solidFill>
                <a:latin typeface="Century" panose="02040604050505020304" pitchFamily="18" charset="0"/>
                <a:ea typeface="ＭＳ 明朝" panose="02020609040205080304" pitchFamily="17" charset="-128"/>
              </a:rPr>
              <a:t>率、容積率、階数</a:t>
            </a:r>
            <a:r>
              <a:rPr lang="ja-JP" altLang="en-US" sz="1200" dirty="0" smtClean="0">
                <a:solidFill>
                  <a:schemeClr val="tx1"/>
                </a:solidFill>
                <a:latin typeface="Century" panose="02040604050505020304" pitchFamily="18" charset="0"/>
                <a:ea typeface="ＭＳ 明朝" panose="02020609040205080304" pitchFamily="17" charset="-128"/>
              </a:rPr>
              <a:t>、機能別の概要・緒元を</a:t>
            </a:r>
            <a:r>
              <a:rPr lang="ja-JP" altLang="en-US" sz="1200" dirty="0" smtClean="0">
                <a:solidFill>
                  <a:schemeClr val="tx1"/>
                </a:solidFill>
                <a:latin typeface="Century" panose="02040604050505020304" pitchFamily="18" charset="0"/>
                <a:ea typeface="ＭＳ 明朝" panose="02020609040205080304" pitchFamily="17" charset="-128"/>
              </a:rPr>
              <a:t>記載してください。</a:t>
            </a:r>
          </a:p>
          <a:p>
            <a:pPr marL="252000" indent="-360000" algn="just"/>
            <a:r>
              <a:rPr lang="ja-JP" altLang="en-US" sz="1200" dirty="0" smtClean="0">
                <a:solidFill>
                  <a:schemeClr val="tx1"/>
                </a:solidFill>
                <a:latin typeface="Century" panose="02040604050505020304" pitchFamily="18" charset="0"/>
                <a:ea typeface="ＭＳ 明朝" panose="02020609040205080304" pitchFamily="17" charset="-128"/>
              </a:rPr>
              <a:t>● 「</a:t>
            </a:r>
            <a:r>
              <a:rPr lang="en-US" altLang="ja-JP" sz="1200" dirty="0" smtClean="0">
                <a:solidFill>
                  <a:schemeClr val="tx1"/>
                </a:solidFill>
                <a:latin typeface="Century" panose="02040604050505020304" pitchFamily="18" charset="0"/>
                <a:ea typeface="ＭＳ 明朝" panose="02020609040205080304" pitchFamily="17" charset="-128"/>
              </a:rPr>
              <a:t>2. </a:t>
            </a:r>
            <a:r>
              <a:rPr lang="ja-JP" altLang="en-US" sz="1200" dirty="0" smtClean="0">
                <a:solidFill>
                  <a:schemeClr val="tx1"/>
                </a:solidFill>
                <a:latin typeface="Century" panose="02040604050505020304" pitchFamily="18" charset="0"/>
                <a:ea typeface="ＭＳ 明朝" panose="02020609040205080304" pitchFamily="17" charset="-128"/>
              </a:rPr>
              <a:t>全体計画」には、様式</a:t>
            </a:r>
            <a:r>
              <a:rPr lang="en-US" altLang="ja-JP" sz="1200" dirty="0" smtClean="0">
                <a:solidFill>
                  <a:schemeClr val="tx1"/>
                </a:solidFill>
                <a:latin typeface="Century" panose="02040604050505020304" pitchFamily="18" charset="0"/>
                <a:ea typeface="ＭＳ 明朝" panose="02020609040205080304" pitchFamily="17" charset="-128"/>
              </a:rPr>
              <a:t>3-2-1</a:t>
            </a:r>
            <a:r>
              <a:rPr lang="ja-JP" altLang="en-US" sz="1200" dirty="0" smtClean="0">
                <a:solidFill>
                  <a:schemeClr val="tx1"/>
                </a:solidFill>
                <a:latin typeface="Century" panose="02040604050505020304" pitchFamily="18" charset="0"/>
                <a:ea typeface="ＭＳ 明朝" panose="02020609040205080304" pitchFamily="17" charset="-128"/>
              </a:rPr>
              <a:t>及び様式</a:t>
            </a:r>
            <a:r>
              <a:rPr lang="en-US" altLang="ja-JP" sz="1200" dirty="0" smtClean="0">
                <a:solidFill>
                  <a:schemeClr val="tx1"/>
                </a:solidFill>
                <a:latin typeface="Century" panose="02040604050505020304" pitchFamily="18" charset="0"/>
                <a:ea typeface="ＭＳ 明朝" panose="02020609040205080304" pitchFamily="17" charset="-128"/>
              </a:rPr>
              <a:t>3-2-2</a:t>
            </a:r>
            <a:r>
              <a:rPr lang="ja-JP" altLang="en-US" sz="1200" dirty="0" smtClean="0">
                <a:solidFill>
                  <a:schemeClr val="tx1"/>
                </a:solidFill>
                <a:latin typeface="Century" panose="02040604050505020304" pitchFamily="18" charset="0"/>
                <a:ea typeface="ＭＳ 明朝" panose="02020609040205080304" pitchFamily="17" charset="-128"/>
              </a:rPr>
              <a:t>の内容を中心に、提案施設の基本方針やコンセプト等の概要を記載してください。</a:t>
            </a:r>
          </a:p>
          <a:p>
            <a:pPr marL="252000" indent="-360000" algn="just"/>
            <a:r>
              <a:rPr lang="ja-JP" altLang="en-US" sz="1200" dirty="0" smtClean="0">
                <a:solidFill>
                  <a:schemeClr val="tx1"/>
                </a:solidFill>
                <a:latin typeface="Century" panose="02040604050505020304" pitchFamily="18" charset="0"/>
                <a:ea typeface="ＭＳ 明朝" panose="02020609040205080304" pitchFamily="17" charset="-128"/>
              </a:rPr>
              <a:t>● 「</a:t>
            </a:r>
            <a:r>
              <a:rPr lang="en-US" altLang="ja-JP" sz="1200" dirty="0" smtClean="0">
                <a:solidFill>
                  <a:schemeClr val="tx1"/>
                </a:solidFill>
                <a:latin typeface="Century" panose="02040604050505020304" pitchFamily="18" charset="0"/>
                <a:ea typeface="ＭＳ 明朝" panose="02020609040205080304" pitchFamily="17" charset="-128"/>
              </a:rPr>
              <a:t>3. </a:t>
            </a:r>
            <a:r>
              <a:rPr lang="ja-JP" altLang="en-US" sz="1200" dirty="0" smtClean="0">
                <a:solidFill>
                  <a:schemeClr val="tx1"/>
                </a:solidFill>
                <a:latin typeface="Century" panose="02040604050505020304" pitchFamily="18" charset="0"/>
                <a:ea typeface="ＭＳ 明朝" panose="02020609040205080304" pitchFamily="17" charset="-128"/>
              </a:rPr>
              <a:t>施設計画」には、様式</a:t>
            </a:r>
            <a:r>
              <a:rPr lang="en-US" altLang="ja-JP" sz="1200" dirty="0" smtClean="0">
                <a:solidFill>
                  <a:schemeClr val="tx1"/>
                </a:solidFill>
                <a:latin typeface="Century" panose="02040604050505020304" pitchFamily="18" charset="0"/>
                <a:ea typeface="ＭＳ 明朝" panose="02020609040205080304" pitchFamily="17" charset="-128"/>
              </a:rPr>
              <a:t>3-3-1</a:t>
            </a:r>
            <a:r>
              <a:rPr lang="ja-JP" altLang="en-US" sz="1200" dirty="0" smtClean="0">
                <a:solidFill>
                  <a:schemeClr val="tx1"/>
                </a:solidFill>
                <a:latin typeface="Century" panose="02040604050505020304" pitchFamily="18" charset="0"/>
                <a:ea typeface="ＭＳ 明朝" panose="02020609040205080304" pitchFamily="17" charset="-128"/>
              </a:rPr>
              <a:t>から様式</a:t>
            </a:r>
            <a:r>
              <a:rPr lang="en-US" altLang="ja-JP" sz="1200" dirty="0" smtClean="0">
                <a:solidFill>
                  <a:schemeClr val="tx1"/>
                </a:solidFill>
                <a:latin typeface="Century" panose="02040604050505020304" pitchFamily="18" charset="0"/>
                <a:ea typeface="ＭＳ 明朝" panose="02020609040205080304" pitchFamily="17" charset="-128"/>
              </a:rPr>
              <a:t>3-3-8</a:t>
            </a:r>
            <a:r>
              <a:rPr lang="ja-JP" altLang="en-US" sz="1200" dirty="0" smtClean="0">
                <a:solidFill>
                  <a:schemeClr val="tx1"/>
                </a:solidFill>
                <a:latin typeface="Century" panose="02040604050505020304" pitchFamily="18" charset="0"/>
                <a:ea typeface="ＭＳ 明朝" panose="02020609040205080304" pitchFamily="17" charset="-128"/>
              </a:rPr>
              <a:t>の概要を記載してください。</a:t>
            </a:r>
          </a:p>
          <a:p>
            <a:pPr marL="252000" indent="-360000" algn="just"/>
            <a:r>
              <a:rPr lang="ja-JP" altLang="en-US" sz="1200" dirty="0" smtClean="0">
                <a:solidFill>
                  <a:schemeClr val="tx1"/>
                </a:solidFill>
                <a:latin typeface="Century" panose="02040604050505020304" pitchFamily="18" charset="0"/>
                <a:ea typeface="ＭＳ 明朝" panose="02020609040205080304" pitchFamily="17" charset="-128"/>
              </a:rPr>
              <a:t>● 「</a:t>
            </a:r>
            <a:r>
              <a:rPr lang="en-US" altLang="ja-JP" sz="1200" dirty="0" smtClean="0">
                <a:solidFill>
                  <a:schemeClr val="tx1"/>
                </a:solidFill>
                <a:latin typeface="Century" panose="02040604050505020304" pitchFamily="18" charset="0"/>
                <a:ea typeface="ＭＳ 明朝" panose="02020609040205080304" pitchFamily="17" charset="-128"/>
              </a:rPr>
              <a:t>4. </a:t>
            </a:r>
            <a:r>
              <a:rPr lang="ja-JP" altLang="en-US" sz="1200" dirty="0" smtClean="0">
                <a:solidFill>
                  <a:schemeClr val="tx1"/>
                </a:solidFill>
                <a:latin typeface="Century" panose="02040604050505020304" pitchFamily="18" charset="0"/>
                <a:ea typeface="ＭＳ 明朝" panose="02020609040205080304" pitchFamily="17" charset="-128"/>
              </a:rPr>
              <a:t>提案図面」には、パース図（様式</a:t>
            </a:r>
            <a:r>
              <a:rPr lang="en-US" altLang="ja-JP" sz="1200" dirty="0" smtClean="0">
                <a:solidFill>
                  <a:schemeClr val="tx1"/>
                </a:solidFill>
                <a:latin typeface="Century" panose="02040604050505020304" pitchFamily="18" charset="0"/>
                <a:ea typeface="ＭＳ 明朝" panose="02020609040205080304" pitchFamily="17" charset="-128"/>
              </a:rPr>
              <a:t>3-6-2</a:t>
            </a:r>
            <a:r>
              <a:rPr lang="ja-JP" altLang="en-US" sz="1200" dirty="0" smtClean="0">
                <a:solidFill>
                  <a:schemeClr val="tx1"/>
                </a:solidFill>
                <a:latin typeface="Century" panose="02040604050505020304" pitchFamily="18" charset="0"/>
                <a:ea typeface="ＭＳ 明朝" panose="02020609040205080304" pitchFamily="17" charset="-128"/>
              </a:rPr>
              <a:t>）及び主要階平面図（様式</a:t>
            </a:r>
            <a:r>
              <a:rPr lang="en-US" altLang="ja-JP" sz="1200" dirty="0" smtClean="0">
                <a:solidFill>
                  <a:schemeClr val="tx1"/>
                </a:solidFill>
                <a:latin typeface="Century" panose="02040604050505020304" pitchFamily="18" charset="0"/>
                <a:ea typeface="ＭＳ 明朝" panose="02020609040205080304" pitchFamily="17" charset="-128"/>
              </a:rPr>
              <a:t>3-6-4</a:t>
            </a:r>
            <a:r>
              <a:rPr lang="ja-JP" altLang="en-US" sz="1200" dirty="0" smtClean="0">
                <a:solidFill>
                  <a:schemeClr val="tx1"/>
                </a:solidFill>
                <a:latin typeface="Century" panose="02040604050505020304" pitchFamily="18" charset="0"/>
                <a:ea typeface="ＭＳ 明朝" panose="02020609040205080304" pitchFamily="17" charset="-128"/>
              </a:rPr>
              <a:t>）を掲載してください。</a:t>
            </a:r>
            <a:endParaRPr lang="en-US" altLang="ja-JP" sz="1200" dirty="0" smtClean="0">
              <a:solidFill>
                <a:schemeClr val="tx1"/>
              </a:solidFill>
              <a:latin typeface="Century" panose="02040604050505020304" pitchFamily="18" charset="0"/>
              <a:ea typeface="ＭＳ 明朝" panose="02020609040205080304" pitchFamily="17" charset="-128"/>
            </a:endParaRPr>
          </a:p>
          <a:p>
            <a:pPr marL="252000" indent="-360000" algn="just"/>
            <a:endParaRPr lang="ja-JP" altLang="en-US" sz="1200" dirty="0" smtClean="0">
              <a:solidFill>
                <a:schemeClr val="tx1"/>
              </a:solidFill>
              <a:latin typeface="Century" panose="02040604050505020304" pitchFamily="18" charset="0"/>
              <a:ea typeface="ＭＳ 明朝" panose="02020609040205080304" pitchFamily="17" charset="-128"/>
            </a:endParaRPr>
          </a:p>
          <a:p>
            <a:pPr marL="144000" indent="-360000" algn="just"/>
            <a:r>
              <a:rPr lang="ja-JP" altLang="en-US" sz="1200" dirty="0" smtClean="0">
                <a:solidFill>
                  <a:schemeClr val="tx1"/>
                </a:solidFill>
                <a:latin typeface="Century" panose="02040604050505020304" pitchFamily="18" charset="0"/>
                <a:ea typeface="ＭＳ 明朝" panose="02020609040205080304" pitchFamily="17" charset="-128"/>
              </a:rPr>
              <a:t>次の事項に留意して、作成してください。</a:t>
            </a:r>
          </a:p>
          <a:p>
            <a:pPr marL="144000" indent="-360000" algn="just"/>
            <a:r>
              <a:rPr lang="ja-JP" altLang="en-US" sz="1200" dirty="0" smtClean="0">
                <a:solidFill>
                  <a:schemeClr val="tx1"/>
                </a:solidFill>
                <a:latin typeface="Century" panose="02040604050505020304" pitchFamily="18" charset="0"/>
                <a:ea typeface="ＭＳ 明朝" panose="02020609040205080304" pitchFamily="17" charset="-128"/>
              </a:rPr>
              <a:t>・様式</a:t>
            </a:r>
            <a:r>
              <a:rPr lang="en-US" altLang="ja-JP" sz="1200" dirty="0" smtClean="0">
                <a:solidFill>
                  <a:schemeClr val="tx1"/>
                </a:solidFill>
                <a:latin typeface="Century" panose="02040604050505020304" pitchFamily="18" charset="0"/>
                <a:ea typeface="ＭＳ 明朝" panose="02020609040205080304" pitchFamily="17" charset="-128"/>
              </a:rPr>
              <a:t>3-2</a:t>
            </a:r>
            <a:r>
              <a:rPr lang="ja-JP" altLang="en-US" sz="1200" dirty="0" smtClean="0">
                <a:solidFill>
                  <a:schemeClr val="tx1"/>
                </a:solidFill>
                <a:latin typeface="Century" panose="02040604050505020304" pitchFamily="18" charset="0"/>
                <a:ea typeface="ＭＳ 明朝" panose="02020609040205080304" pitchFamily="17" charset="-128"/>
              </a:rPr>
              <a:t>から様式</a:t>
            </a:r>
            <a:r>
              <a:rPr lang="en-US" altLang="ja-JP" sz="1200" dirty="0" smtClean="0">
                <a:solidFill>
                  <a:schemeClr val="tx1"/>
                </a:solidFill>
                <a:latin typeface="Century" panose="02040604050505020304" pitchFamily="18" charset="0"/>
                <a:ea typeface="ＭＳ 明朝" panose="02020609040205080304" pitchFamily="17" charset="-128"/>
              </a:rPr>
              <a:t>3-4</a:t>
            </a:r>
            <a:r>
              <a:rPr lang="ja-JP" altLang="en-US" sz="1200" dirty="0" smtClean="0">
                <a:solidFill>
                  <a:schemeClr val="tx1"/>
                </a:solidFill>
                <a:latin typeface="Century" panose="02040604050505020304" pitchFamily="18" charset="0"/>
                <a:ea typeface="ＭＳ 明朝" panose="02020609040205080304" pitchFamily="17" charset="-128"/>
              </a:rPr>
              <a:t>及び様式</a:t>
            </a:r>
            <a:r>
              <a:rPr lang="en-US" altLang="ja-JP" sz="1200" dirty="0" smtClean="0">
                <a:solidFill>
                  <a:schemeClr val="tx1"/>
                </a:solidFill>
                <a:latin typeface="Century" panose="02040604050505020304" pitchFamily="18" charset="0"/>
                <a:ea typeface="ＭＳ 明朝" panose="02020609040205080304" pitchFamily="17" charset="-128"/>
              </a:rPr>
              <a:t>3-6</a:t>
            </a:r>
            <a:r>
              <a:rPr lang="ja-JP" altLang="en-US" sz="1200" dirty="0" smtClean="0">
                <a:solidFill>
                  <a:schemeClr val="tx1"/>
                </a:solidFill>
                <a:latin typeface="Century" panose="02040604050505020304" pitchFamily="18" charset="0"/>
                <a:ea typeface="ＭＳ 明朝" panose="02020609040205080304" pitchFamily="17" charset="-128"/>
              </a:rPr>
              <a:t>の概要として作成してください。本様式に記載されていても様式</a:t>
            </a:r>
            <a:r>
              <a:rPr lang="en-US" altLang="ja-JP" sz="1200" dirty="0" smtClean="0">
                <a:solidFill>
                  <a:schemeClr val="tx1"/>
                </a:solidFill>
                <a:latin typeface="Century" panose="02040604050505020304" pitchFamily="18" charset="0"/>
                <a:ea typeface="ＭＳ 明朝" panose="02020609040205080304" pitchFamily="17" charset="-128"/>
              </a:rPr>
              <a:t>3-2</a:t>
            </a:r>
            <a:r>
              <a:rPr lang="ja-JP" altLang="en-US" sz="1200" dirty="0" smtClean="0">
                <a:solidFill>
                  <a:schemeClr val="tx1"/>
                </a:solidFill>
                <a:latin typeface="Century" panose="02040604050505020304" pitchFamily="18" charset="0"/>
                <a:ea typeface="ＭＳ 明朝" panose="02020609040205080304" pitchFamily="17" charset="-128"/>
              </a:rPr>
              <a:t>から様式</a:t>
            </a:r>
            <a:r>
              <a:rPr lang="en-US" altLang="ja-JP" sz="1200" dirty="0" smtClean="0">
                <a:solidFill>
                  <a:schemeClr val="tx1"/>
                </a:solidFill>
                <a:latin typeface="Century" panose="02040604050505020304" pitchFamily="18" charset="0"/>
                <a:ea typeface="ＭＳ 明朝" panose="02020609040205080304" pitchFamily="17" charset="-128"/>
              </a:rPr>
              <a:t>3-6</a:t>
            </a:r>
            <a:r>
              <a:rPr lang="ja-JP" altLang="en-US" sz="1200" dirty="0" smtClean="0">
                <a:solidFill>
                  <a:schemeClr val="tx1"/>
                </a:solidFill>
                <a:latin typeface="Century" panose="02040604050505020304" pitchFamily="18" charset="0"/>
                <a:ea typeface="ＭＳ 明朝" panose="02020609040205080304" pitchFamily="17" charset="-128"/>
              </a:rPr>
              <a:t>に記載されていない項目は評価の対象としません。</a:t>
            </a:r>
          </a:p>
          <a:p>
            <a:pPr marL="144000" indent="-360000" algn="just"/>
            <a:r>
              <a:rPr lang="ja-JP" altLang="en-US" sz="1200" dirty="0" smtClean="0">
                <a:solidFill>
                  <a:schemeClr val="tx1"/>
                </a:solidFill>
                <a:latin typeface="Century" panose="02040604050505020304" pitchFamily="18" charset="0"/>
                <a:ea typeface="ＭＳ 明朝" panose="02020609040205080304" pitchFamily="17" charset="-128"/>
              </a:rPr>
              <a:t>・基本とするレイアウトは本様式の通りとします。本様式のレイアウトから大きく逸脱しないように作成してください。</a:t>
            </a:r>
            <a:endParaRPr lang="en-US" altLang="ja-JP" sz="1200" dirty="0" smtClean="0">
              <a:solidFill>
                <a:schemeClr val="tx1"/>
              </a:solidFill>
              <a:latin typeface="Century" panose="02040604050505020304" pitchFamily="18" charset="0"/>
              <a:ea typeface="ＭＳ 明朝" panose="02020609040205080304" pitchFamily="17"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416565753"/>
              </p:ext>
            </p:extLst>
          </p:nvPr>
        </p:nvGraphicFramePr>
        <p:xfrm>
          <a:off x="778526" y="1501376"/>
          <a:ext cx="5400000" cy="1371600"/>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136440374"/>
                    </a:ext>
                  </a:extLst>
                </a:gridCol>
                <a:gridCol w="1080000">
                  <a:extLst>
                    <a:ext uri="{9D8B030D-6E8A-4147-A177-3AD203B41FA5}">
                      <a16:colId xmlns:a16="http://schemas.microsoft.com/office/drawing/2014/main" val="20401887"/>
                    </a:ext>
                  </a:extLst>
                </a:gridCol>
                <a:gridCol w="3240000">
                  <a:extLst>
                    <a:ext uri="{9D8B030D-6E8A-4147-A177-3AD203B41FA5}">
                      <a16:colId xmlns:a16="http://schemas.microsoft.com/office/drawing/2014/main" val="3022591411"/>
                    </a:ext>
                  </a:extLst>
                </a:gridCol>
              </a:tblGrid>
              <a:tr h="252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主な機能</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延床面積</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機能概要・緒元</a:t>
                      </a: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1962944"/>
                  </a:ext>
                </a:extLst>
              </a:tr>
              <a:tr h="2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022317502"/>
                  </a:ext>
                </a:extLst>
              </a:tr>
              <a:tr h="2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343751507"/>
                  </a:ext>
                </a:extLst>
              </a:tr>
              <a:tr h="2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4113607170"/>
                  </a:ext>
                </a:extLst>
              </a:tr>
              <a:tr h="2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571029280"/>
                  </a:ext>
                </a:extLst>
              </a:tr>
            </a:tbl>
          </a:graphicData>
        </a:graphic>
      </p:graphicFrame>
    </p:spTree>
    <p:extLst>
      <p:ext uri="{BB962C8B-B14F-4D97-AF65-F5344CB8AC3E}">
        <p14:creationId xmlns:p14="http://schemas.microsoft.com/office/powerpoint/2010/main" val="2198062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