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1" r:id="rId2"/>
  </p:sldIdLst>
  <p:sldSz cx="12801600" cy="9601200" type="A3"/>
  <p:notesSz cx="9939338" cy="14368463"/>
  <p:defaultTextStyle>
    <a:defPPr>
      <a:defRPr lang="ja-JP"/>
    </a:defPPr>
    <a:lvl1pPr marL="0" algn="l" defTabSz="127993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39965" algn="l" defTabSz="127993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79930" algn="l" defTabSz="127993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19894" algn="l" defTabSz="127993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59858" algn="l" defTabSz="127993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199822" algn="l" defTabSz="127993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39787" algn="l" defTabSz="127993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79752" algn="l" defTabSz="127993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19717" algn="l" defTabSz="127993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205" userDrawn="1">
          <p15:clr>
            <a:srgbClr val="A4A3A4"/>
          </p15:clr>
        </p15:guide>
        <p15:guide id="2" pos="4032" userDrawn="1">
          <p15:clr>
            <a:srgbClr val="A4A3A4"/>
          </p15:clr>
        </p15:guide>
        <p15:guide id="3" orient="horz" pos="5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66FF"/>
    <a:srgbClr val="FBCFAB"/>
    <a:srgbClr val="FF9933"/>
    <a:srgbClr val="FFFF66"/>
    <a:srgbClr val="99CC00"/>
    <a:srgbClr val="6699FF"/>
    <a:srgbClr val="FFBDFF"/>
    <a:srgbClr val="FCE0C8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68" autoAdjust="0"/>
    <p:restoredTop sz="99234" autoAdjust="0"/>
  </p:normalViewPr>
  <p:slideViewPr>
    <p:cSldViewPr>
      <p:cViewPr varScale="1">
        <p:scale>
          <a:sx n="77" d="100"/>
          <a:sy n="77" d="100"/>
        </p:scale>
        <p:origin x="-288" y="-108"/>
      </p:cViewPr>
      <p:guideLst>
        <p:guide orient="horz" pos="2344"/>
        <p:guide orient="horz" pos="258"/>
        <p:guide pos="1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5" y="0"/>
            <a:ext cx="4306737" cy="718309"/>
          </a:xfrm>
          <a:prstGeom prst="rect">
            <a:avLst/>
          </a:prstGeom>
        </p:spPr>
        <p:txBody>
          <a:bodyPr vert="horz" lIns="132486" tIns="66235" rIns="132486" bIns="66235" rtlCol="0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328" y="0"/>
            <a:ext cx="4306737" cy="718309"/>
          </a:xfrm>
          <a:prstGeom prst="rect">
            <a:avLst/>
          </a:prstGeom>
        </p:spPr>
        <p:txBody>
          <a:bodyPr vert="horz" lIns="132486" tIns="66235" rIns="132486" bIns="66235" rtlCol="0"/>
          <a:lstStyle>
            <a:lvl1pPr algn="r">
              <a:defRPr sz="1700"/>
            </a:lvl1pPr>
          </a:lstStyle>
          <a:p>
            <a:fld id="{4415E3B3-2A2B-4F7E-9E4C-E65D7A71BBEE}" type="datetimeFigureOut">
              <a:rPr kumimoji="1" lang="ja-JP" altLang="en-US" smtClean="0"/>
              <a:t>2016/10/25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7950" y="1077913"/>
            <a:ext cx="7183438" cy="5386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486" tIns="66235" rIns="132486" bIns="6623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443" y="6825077"/>
            <a:ext cx="7950543" cy="6464776"/>
          </a:xfrm>
          <a:prstGeom prst="rect">
            <a:avLst/>
          </a:prstGeom>
        </p:spPr>
        <p:txBody>
          <a:bodyPr vert="horz" lIns="132486" tIns="66235" rIns="132486" bIns="6623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5" y="13647860"/>
            <a:ext cx="4306737" cy="718308"/>
          </a:xfrm>
          <a:prstGeom prst="rect">
            <a:avLst/>
          </a:prstGeom>
        </p:spPr>
        <p:txBody>
          <a:bodyPr vert="horz" lIns="132486" tIns="66235" rIns="132486" bIns="66235" rtlCol="0" anchor="b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328" y="13647860"/>
            <a:ext cx="4306737" cy="718308"/>
          </a:xfrm>
          <a:prstGeom prst="rect">
            <a:avLst/>
          </a:prstGeom>
        </p:spPr>
        <p:txBody>
          <a:bodyPr vert="horz" lIns="132486" tIns="66235" rIns="132486" bIns="66235" rtlCol="0" anchor="b"/>
          <a:lstStyle>
            <a:lvl1pPr algn="r">
              <a:defRPr sz="1700"/>
            </a:lvl1pPr>
          </a:lstStyle>
          <a:p>
            <a:fld id="{26CA2637-19EE-4A55-A877-55F6CBB86F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0925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17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35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352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470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587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705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822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940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3" y="2982604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5" y="5440680"/>
            <a:ext cx="8961121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39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799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19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5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99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39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797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197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2016/10/25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2016/10/25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3" y="384502"/>
            <a:ext cx="2880359" cy="819213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40083" y="384502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2016/10/25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2016/10/25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40" y="6169668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11240" y="4069400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39965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7993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91989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5985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19982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3978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7975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1971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2016/10/25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40080" y="2240282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507483" y="2240282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2016/10/25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2" y="2149165"/>
            <a:ext cx="5656264" cy="895667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39965" indent="0">
              <a:buNone/>
              <a:defRPr sz="2800" b="1"/>
            </a:lvl2pPr>
            <a:lvl3pPr marL="1279930" indent="0">
              <a:buNone/>
              <a:defRPr sz="2500" b="1"/>
            </a:lvl3pPr>
            <a:lvl4pPr marL="1919894" indent="0">
              <a:buNone/>
              <a:defRPr sz="2100" b="1"/>
            </a:lvl4pPr>
            <a:lvl5pPr marL="2559858" indent="0">
              <a:buNone/>
              <a:defRPr sz="2100" b="1"/>
            </a:lvl5pPr>
            <a:lvl6pPr marL="3199822" indent="0">
              <a:buNone/>
              <a:defRPr sz="2100" b="1"/>
            </a:lvl6pPr>
            <a:lvl7pPr marL="3839787" indent="0">
              <a:buNone/>
              <a:defRPr sz="2100" b="1"/>
            </a:lvl7pPr>
            <a:lvl8pPr marL="4479752" indent="0">
              <a:buNone/>
              <a:defRPr sz="2100" b="1"/>
            </a:lvl8pPr>
            <a:lvl9pPr marL="5119717" indent="0">
              <a:buNone/>
              <a:defRPr sz="21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40082" y="3044828"/>
            <a:ext cx="5656264" cy="553180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503039" y="2149165"/>
            <a:ext cx="5658486" cy="895667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39965" indent="0">
              <a:buNone/>
              <a:defRPr sz="2800" b="1"/>
            </a:lvl2pPr>
            <a:lvl3pPr marL="1279930" indent="0">
              <a:buNone/>
              <a:defRPr sz="2500" b="1"/>
            </a:lvl3pPr>
            <a:lvl4pPr marL="1919894" indent="0">
              <a:buNone/>
              <a:defRPr sz="2100" b="1"/>
            </a:lvl4pPr>
            <a:lvl5pPr marL="2559858" indent="0">
              <a:buNone/>
              <a:defRPr sz="2100" b="1"/>
            </a:lvl5pPr>
            <a:lvl6pPr marL="3199822" indent="0">
              <a:buNone/>
              <a:defRPr sz="2100" b="1"/>
            </a:lvl6pPr>
            <a:lvl7pPr marL="3839787" indent="0">
              <a:buNone/>
              <a:defRPr sz="2100" b="1"/>
            </a:lvl7pPr>
            <a:lvl8pPr marL="4479752" indent="0">
              <a:buNone/>
              <a:defRPr sz="2100" b="1"/>
            </a:lvl8pPr>
            <a:lvl9pPr marL="5119717" indent="0">
              <a:buNone/>
              <a:defRPr sz="21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503039" y="3044828"/>
            <a:ext cx="5658486" cy="553180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2016/10/25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2016/10/25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2016/10/25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4" y="382270"/>
            <a:ext cx="4211639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05076" y="382272"/>
            <a:ext cx="7156448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3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40084" y="2009142"/>
            <a:ext cx="4211639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39965" indent="0">
              <a:buNone/>
              <a:defRPr sz="1700"/>
            </a:lvl2pPr>
            <a:lvl3pPr marL="1279930" indent="0">
              <a:buNone/>
              <a:defRPr sz="1300"/>
            </a:lvl3pPr>
            <a:lvl4pPr marL="1919894" indent="0">
              <a:buNone/>
              <a:defRPr sz="1300"/>
            </a:lvl4pPr>
            <a:lvl5pPr marL="2559858" indent="0">
              <a:buNone/>
              <a:defRPr sz="1300"/>
            </a:lvl5pPr>
            <a:lvl6pPr marL="3199822" indent="0">
              <a:buNone/>
              <a:defRPr sz="1300"/>
            </a:lvl6pPr>
            <a:lvl7pPr marL="3839787" indent="0">
              <a:buNone/>
              <a:defRPr sz="1300"/>
            </a:lvl7pPr>
            <a:lvl8pPr marL="4479752" indent="0">
              <a:buNone/>
              <a:defRPr sz="1300"/>
            </a:lvl8pPr>
            <a:lvl9pPr marL="5119717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2016/10/25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5" y="6720847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509205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39965" indent="0">
              <a:buNone/>
              <a:defRPr sz="3900"/>
            </a:lvl2pPr>
            <a:lvl3pPr marL="1279930" indent="0">
              <a:buNone/>
              <a:defRPr sz="3300"/>
            </a:lvl3pPr>
            <a:lvl4pPr marL="1919894" indent="0">
              <a:buNone/>
              <a:defRPr sz="2800"/>
            </a:lvl4pPr>
            <a:lvl5pPr marL="2559858" indent="0">
              <a:buNone/>
              <a:defRPr sz="2800"/>
            </a:lvl5pPr>
            <a:lvl6pPr marL="3199822" indent="0">
              <a:buNone/>
              <a:defRPr sz="2800"/>
            </a:lvl6pPr>
            <a:lvl7pPr marL="3839787" indent="0">
              <a:buNone/>
              <a:defRPr sz="2800"/>
            </a:lvl7pPr>
            <a:lvl8pPr marL="4479752" indent="0">
              <a:buNone/>
              <a:defRPr sz="2800"/>
            </a:lvl8pPr>
            <a:lvl9pPr marL="5119717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509205" y="7514280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39965" indent="0">
              <a:buNone/>
              <a:defRPr sz="1700"/>
            </a:lvl2pPr>
            <a:lvl3pPr marL="1279930" indent="0">
              <a:buNone/>
              <a:defRPr sz="1300"/>
            </a:lvl3pPr>
            <a:lvl4pPr marL="1919894" indent="0">
              <a:buNone/>
              <a:defRPr sz="1300"/>
            </a:lvl4pPr>
            <a:lvl5pPr marL="2559858" indent="0">
              <a:buNone/>
              <a:defRPr sz="1300"/>
            </a:lvl5pPr>
            <a:lvl6pPr marL="3199822" indent="0">
              <a:buNone/>
              <a:defRPr sz="1300"/>
            </a:lvl6pPr>
            <a:lvl7pPr marL="3839787" indent="0">
              <a:buNone/>
              <a:defRPr sz="1300"/>
            </a:lvl7pPr>
            <a:lvl8pPr marL="4479752" indent="0">
              <a:buNone/>
              <a:defRPr sz="1300"/>
            </a:lvl8pPr>
            <a:lvl9pPr marL="5119717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2016/10/25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40084" y="384493"/>
            <a:ext cx="11521439" cy="1600200"/>
          </a:xfrm>
          <a:prstGeom prst="rect">
            <a:avLst/>
          </a:prstGeom>
        </p:spPr>
        <p:txBody>
          <a:bodyPr vert="horz" lIns="127993" tIns="63997" rIns="127993" bIns="63997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4" y="2240282"/>
            <a:ext cx="11521439" cy="6336348"/>
          </a:xfrm>
          <a:prstGeom prst="rect">
            <a:avLst/>
          </a:prstGeom>
        </p:spPr>
        <p:txBody>
          <a:bodyPr vert="horz" lIns="127993" tIns="63997" rIns="127993" bIns="6399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40081" y="8898899"/>
            <a:ext cx="2987040" cy="511175"/>
          </a:xfrm>
          <a:prstGeom prst="rect">
            <a:avLst/>
          </a:prstGeom>
        </p:spPr>
        <p:txBody>
          <a:bodyPr vert="horz" lIns="127993" tIns="63997" rIns="127993" bIns="63997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2016/10/25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373883" y="8898899"/>
            <a:ext cx="4053841" cy="511175"/>
          </a:xfrm>
          <a:prstGeom prst="rect">
            <a:avLst/>
          </a:prstGeom>
        </p:spPr>
        <p:txBody>
          <a:bodyPr vert="horz" lIns="127993" tIns="63997" rIns="127993" bIns="63997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74483" y="8898899"/>
            <a:ext cx="2987040" cy="511175"/>
          </a:xfrm>
          <a:prstGeom prst="rect">
            <a:avLst/>
          </a:prstGeom>
        </p:spPr>
        <p:txBody>
          <a:bodyPr vert="horz" lIns="127993" tIns="63997" rIns="127993" bIns="63997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79930" rtl="0" eaLnBrk="1" latinLnBrk="0" hangingPunct="1">
        <a:spcBef>
          <a:spcPct val="0"/>
        </a:spcBef>
        <a:buNone/>
        <a:defRPr kumimoji="1" sz="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9974" indent="-479974" algn="l" defTabSz="1279930" rtl="0" eaLnBrk="1" latinLnBrk="0" hangingPunct="1">
        <a:spcBef>
          <a:spcPct val="20000"/>
        </a:spcBef>
        <a:buFont typeface="Arial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942" indent="-399977" algn="l" defTabSz="1279930" rtl="0" eaLnBrk="1" latinLnBrk="0" hangingPunct="1">
        <a:spcBef>
          <a:spcPct val="20000"/>
        </a:spcBef>
        <a:buFont typeface="Arial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599912" indent="-319982" algn="l" defTabSz="1279930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875" indent="-319982" algn="l" defTabSz="127993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840" indent="-319982" algn="l" defTabSz="1279930" rtl="0" eaLnBrk="1" latinLnBrk="0" hangingPunct="1">
        <a:spcBef>
          <a:spcPct val="20000"/>
        </a:spcBef>
        <a:buFont typeface="Arial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19805" indent="-319982" algn="l" defTabSz="127993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59770" indent="-319982" algn="l" defTabSz="127993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799734" indent="-319982" algn="l" defTabSz="127993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39699" indent="-319982" algn="l" defTabSz="127993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7993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39965" algn="l" defTabSz="127993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79930" algn="l" defTabSz="127993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19894" algn="l" defTabSz="127993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59858" algn="l" defTabSz="127993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99822" algn="l" defTabSz="127993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39787" algn="l" defTabSz="127993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79752" algn="l" defTabSz="127993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19717" algn="l" defTabSz="127993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テキスト ボックス 29"/>
          <p:cNvSpPr txBox="1"/>
          <p:nvPr/>
        </p:nvSpPr>
        <p:spPr>
          <a:xfrm>
            <a:off x="237686" y="122415"/>
            <a:ext cx="8355293" cy="315305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500" b="1" dirty="0" smtClean="0">
                <a:latin typeface="+mn-ea"/>
              </a:rPr>
              <a:t>　　　　　　　　　　　　　　　　　　　　　　　　　　　　　　　　　　　　　　　</a:t>
            </a:r>
            <a:r>
              <a:rPr lang="ja-JP" altLang="en-US" sz="1600" b="1" dirty="0" smtClean="0">
                <a:latin typeface="+mn-ea"/>
              </a:rPr>
              <a:t>相談・紛争解決フロー</a:t>
            </a:r>
            <a:endParaRPr lang="ja-JP" altLang="en-US" sz="1600" b="1" dirty="0">
              <a:latin typeface="+mn-ea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390085" y="587677"/>
            <a:ext cx="5596485" cy="8821435"/>
          </a:xfrm>
          <a:prstGeom prst="rect">
            <a:avLst/>
          </a:prstGeom>
          <a:solidFill>
            <a:schemeClr val="bg1"/>
          </a:solidFill>
          <a:ln cap="flat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lang="en-US" altLang="ja-JP" sz="1600" b="1" dirty="0" smtClean="0">
              <a:solidFill>
                <a:srgbClr val="38702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b="1" dirty="0">
              <a:solidFill>
                <a:srgbClr val="38702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1600" b="1" dirty="0" smtClean="0">
              <a:solidFill>
                <a:srgbClr val="38702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90085" y="437720"/>
            <a:ext cx="2266299" cy="299917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500" b="1" dirty="0" smtClean="0">
                <a:latin typeface="+mn-ea"/>
              </a:rPr>
              <a:t>　</a:t>
            </a:r>
            <a:endParaRPr lang="ja-JP" altLang="en-US" sz="1200" b="1" dirty="0">
              <a:latin typeface="+mn-ea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552153" y="830376"/>
            <a:ext cx="3122743" cy="299917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500" b="1" dirty="0" smtClean="0">
                <a:latin typeface="+mn-ea"/>
              </a:rPr>
              <a:t>　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当事者等が市（</a:t>
            </a:r>
            <a:r>
              <a:rPr lang="ja-JP" altLang="en-US" sz="1200" dirty="0" err="1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障がい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者</a:t>
            </a:r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110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番）に</a:t>
            </a:r>
            <a:r>
              <a:rPr lang="ja-JP" altLang="en-US" sz="1200" b="1" u="sng" dirty="0" smtClean="0">
                <a:latin typeface="+mn-ea"/>
              </a:rPr>
              <a:t>相談</a:t>
            </a:r>
            <a:endParaRPr lang="ja-JP" altLang="en-US" sz="1200" b="1" u="sng" dirty="0">
              <a:latin typeface="+mn-ea"/>
            </a:endParaRPr>
          </a:p>
        </p:txBody>
      </p:sp>
      <p:sp>
        <p:nvSpPr>
          <p:cNvPr id="53" name="下矢印 52"/>
          <p:cNvSpPr/>
          <p:nvPr/>
        </p:nvSpPr>
        <p:spPr>
          <a:xfrm rot="16200000">
            <a:off x="3562913" y="2039526"/>
            <a:ext cx="180001" cy="425258"/>
          </a:xfrm>
          <a:prstGeom prst="downArrow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/>
          <p:cNvSpPr/>
          <p:nvPr/>
        </p:nvSpPr>
        <p:spPr>
          <a:xfrm>
            <a:off x="5986570" y="587679"/>
            <a:ext cx="6307951" cy="88214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1310520" y="134556"/>
            <a:ext cx="1044054" cy="315305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600" b="1" dirty="0" smtClean="0">
                <a:latin typeface="+mn-ea"/>
              </a:rPr>
              <a:t>　 資料２</a:t>
            </a:r>
            <a:endParaRPr lang="ja-JP" altLang="en-US" sz="1600" b="1" dirty="0">
              <a:latin typeface="+mn-ea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254156" y="1416420"/>
            <a:ext cx="3694125" cy="299917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500" b="1" dirty="0" smtClean="0">
                <a:latin typeface="+mn-ea"/>
              </a:rPr>
              <a:t>　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市（</a:t>
            </a:r>
            <a:r>
              <a:rPr lang="ja-JP" altLang="en-US" sz="1200" dirty="0" err="1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障がい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者</a:t>
            </a:r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110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番）が関係者間の</a:t>
            </a:r>
            <a:r>
              <a:rPr lang="ja-JP" altLang="en-US" sz="1200" b="1" u="sng" dirty="0" smtClean="0">
                <a:latin typeface="+mn-ea"/>
              </a:rPr>
              <a:t>連絡調整，支援</a:t>
            </a:r>
            <a:endParaRPr lang="ja-JP" altLang="en-US" sz="1200" b="1" u="sng" dirty="0">
              <a:latin typeface="+mn-ea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1214752" y="2125419"/>
            <a:ext cx="692405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解決</a:t>
            </a: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858604" y="2125281"/>
            <a:ext cx="692405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未解決</a:t>
            </a:r>
            <a:endParaRPr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865542" y="2128887"/>
            <a:ext cx="1823664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b="1" u="sng" dirty="0">
                <a:latin typeface="+mn-ea"/>
              </a:rPr>
              <a:t>差別</a:t>
            </a:r>
            <a:r>
              <a:rPr lang="ja-JP" altLang="en-US" sz="1200" b="1" u="sng" dirty="0" smtClean="0">
                <a:latin typeface="+mn-ea"/>
              </a:rPr>
              <a:t>解消支援地域協議会</a:t>
            </a:r>
            <a:endParaRPr lang="ja-JP" altLang="en-US" sz="1200" b="1" u="sng" dirty="0">
              <a:latin typeface="+mn-ea"/>
            </a:endParaRPr>
          </a:p>
        </p:txBody>
      </p:sp>
      <p:sp>
        <p:nvSpPr>
          <p:cNvPr id="61" name="下矢印 60"/>
          <p:cNvSpPr/>
          <p:nvPr/>
        </p:nvSpPr>
        <p:spPr>
          <a:xfrm>
            <a:off x="3101218" y="2450641"/>
            <a:ext cx="180000" cy="2916348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7697658" y="774292"/>
            <a:ext cx="3105075" cy="299917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500" b="1" dirty="0" smtClean="0">
                <a:latin typeface="+mn-ea"/>
              </a:rPr>
              <a:t>　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当事者等が市（</a:t>
            </a:r>
            <a:r>
              <a:rPr lang="ja-JP" altLang="en-US" sz="1200" dirty="0" err="1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障がい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者</a:t>
            </a:r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110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番）に</a:t>
            </a:r>
            <a:r>
              <a:rPr lang="ja-JP" altLang="en-US" sz="1200" b="1" u="sng" dirty="0" smtClean="0">
                <a:latin typeface="+mn-ea"/>
              </a:rPr>
              <a:t>相談</a:t>
            </a:r>
            <a:endParaRPr lang="ja-JP" altLang="en-US" sz="1200" b="1" u="sng" dirty="0">
              <a:latin typeface="+mn-ea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7324132" y="1366851"/>
            <a:ext cx="3886359" cy="299917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5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市（</a:t>
            </a:r>
            <a:r>
              <a:rPr lang="ja-JP" altLang="en-US" sz="1200" dirty="0" err="1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障がい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者</a:t>
            </a:r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110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番）が関係者間の</a:t>
            </a:r>
            <a:r>
              <a:rPr lang="ja-JP" altLang="en-US" sz="1200" b="1" u="sng" dirty="0" smtClean="0">
                <a:latin typeface="+mn-ea"/>
              </a:rPr>
              <a:t>連絡調整，支援</a:t>
            </a:r>
            <a:endParaRPr lang="ja-JP" altLang="en-US" sz="1200" b="1" u="sng" dirty="0">
              <a:latin typeface="+mn-ea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7402090" y="2079358"/>
            <a:ext cx="610370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解決</a:t>
            </a: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9027271" y="2058973"/>
            <a:ext cx="692405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未解決</a:t>
            </a:r>
            <a:endParaRPr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69" name="下矢印 68"/>
          <p:cNvSpPr/>
          <p:nvPr/>
        </p:nvSpPr>
        <p:spPr>
          <a:xfrm>
            <a:off x="9250194" y="2339998"/>
            <a:ext cx="180000" cy="285628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7856795" y="2549563"/>
            <a:ext cx="3694125" cy="299917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500" b="1" dirty="0" smtClean="0">
                <a:latin typeface="+mn-ea"/>
              </a:rPr>
              <a:t>　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当事者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等が市長に</a:t>
            </a:r>
            <a:r>
              <a:rPr lang="ja-JP" altLang="en-US" sz="1200" b="1" u="sng" dirty="0" smtClean="0">
                <a:latin typeface="+mn-ea"/>
              </a:rPr>
              <a:t>助言・あっせんの申立て</a:t>
            </a:r>
            <a:endParaRPr lang="ja-JP" altLang="en-US" sz="1200" b="1" u="sng" dirty="0">
              <a:latin typeface="+mn-ea"/>
            </a:endParaRPr>
          </a:p>
        </p:txBody>
      </p:sp>
      <p:sp>
        <p:nvSpPr>
          <p:cNvPr id="71" name="下矢印 70"/>
          <p:cNvSpPr/>
          <p:nvPr/>
        </p:nvSpPr>
        <p:spPr>
          <a:xfrm>
            <a:off x="9250193" y="2849481"/>
            <a:ext cx="180000" cy="262464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8707585" y="3111944"/>
            <a:ext cx="1481994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市長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が</a:t>
            </a:r>
            <a:r>
              <a:rPr lang="ja-JP" altLang="en-US" sz="1200" b="1" u="sng" dirty="0" smtClean="0">
                <a:latin typeface="+mn-ea"/>
              </a:rPr>
              <a:t>事実調査</a:t>
            </a:r>
            <a:endParaRPr lang="ja-JP" altLang="en-US" sz="1200" b="1" u="sng" dirty="0">
              <a:latin typeface="+mn-ea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6998190" y="3860414"/>
            <a:ext cx="2206633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専門機関で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の審議の必要あり</a:t>
            </a:r>
            <a:endParaRPr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9576970" y="3860414"/>
            <a:ext cx="2206633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専門機関で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の審議の必要なし</a:t>
            </a:r>
            <a:endParaRPr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77" name="下矢印 76"/>
          <p:cNvSpPr/>
          <p:nvPr/>
        </p:nvSpPr>
        <p:spPr>
          <a:xfrm>
            <a:off x="7862142" y="4131387"/>
            <a:ext cx="180000" cy="243414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6602644" y="4367438"/>
            <a:ext cx="2648293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市長が</a:t>
            </a:r>
            <a:r>
              <a:rPr lang="ja-JP" altLang="en-US" sz="1200" b="1" u="sng" dirty="0" smtClean="0">
                <a:latin typeface="+mn-ea"/>
              </a:rPr>
              <a:t>助言・あっせんの審議の求め</a:t>
            </a:r>
            <a:endParaRPr lang="ja-JP" altLang="en-US" sz="1200" b="1" u="sng" dirty="0">
              <a:latin typeface="+mn-ea"/>
            </a:endParaRPr>
          </a:p>
        </p:txBody>
      </p:sp>
      <p:sp>
        <p:nvSpPr>
          <p:cNvPr id="79" name="下矢印 78"/>
          <p:cNvSpPr/>
          <p:nvPr/>
        </p:nvSpPr>
        <p:spPr>
          <a:xfrm>
            <a:off x="7865272" y="4647217"/>
            <a:ext cx="180000" cy="265482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7078937" y="4876809"/>
            <a:ext cx="1836826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専門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機関が市長に</a:t>
            </a:r>
            <a:r>
              <a:rPr lang="ja-JP" altLang="en-US" sz="1200" b="1" u="sng" dirty="0" smtClean="0">
                <a:latin typeface="+mn-ea"/>
              </a:rPr>
              <a:t>答申</a:t>
            </a:r>
            <a:endParaRPr lang="ja-JP" altLang="en-US" sz="1200" b="1" u="sng" dirty="0">
              <a:latin typeface="+mn-ea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7021222" y="5435314"/>
            <a:ext cx="4529698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市 長 が 助 言 ・ あ っ せ ん を 行 う か 否 か を 決 定</a:t>
            </a:r>
            <a:endParaRPr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9911934" y="6143253"/>
            <a:ext cx="2062811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助言・あっせんを行わない</a:t>
            </a:r>
            <a:endParaRPr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7219298" y="6098148"/>
            <a:ext cx="1821333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b="1" u="sng" dirty="0" smtClean="0">
                <a:latin typeface="+mn-ea"/>
              </a:rPr>
              <a:t>助言・あっせんを行</a:t>
            </a:r>
            <a:r>
              <a:rPr lang="ja-JP" altLang="en-US" sz="1200" b="1" u="sng" dirty="0">
                <a:latin typeface="+mn-ea"/>
              </a:rPr>
              <a:t>う</a:t>
            </a: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6091916" y="6808181"/>
            <a:ext cx="1687785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助言・あっせんに従う</a:t>
            </a:r>
            <a:endParaRPr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8030159" y="6808585"/>
            <a:ext cx="3743337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b="1" u="sng" dirty="0">
                <a:latin typeface="+mn-ea"/>
              </a:rPr>
              <a:t>正当</a:t>
            </a:r>
            <a:r>
              <a:rPr lang="ja-JP" altLang="en-US" sz="1200" b="1" u="sng" dirty="0" smtClean="0">
                <a:latin typeface="+mn-ea"/>
              </a:rPr>
              <a:t>な理由なく助言・あっせんに従わない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等</a:t>
            </a:r>
            <a:endParaRPr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7598329" y="7577726"/>
            <a:ext cx="863659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b="1" u="sng" dirty="0">
                <a:latin typeface="+mn-ea"/>
              </a:rPr>
              <a:t>勧告する</a:t>
            </a: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10370904" y="7578644"/>
            <a:ext cx="1029323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勧告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しない</a:t>
            </a: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6136232" y="8302348"/>
            <a:ext cx="1196242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勧告に従う</a:t>
            </a: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8020822" y="8307569"/>
            <a:ext cx="3158886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b="1" u="sng" dirty="0">
                <a:latin typeface="+mn-ea"/>
              </a:rPr>
              <a:t>再三</a:t>
            </a:r>
            <a:r>
              <a:rPr lang="ja-JP" altLang="en-US" sz="1200" b="1" u="sng" dirty="0" smtClean="0">
                <a:latin typeface="+mn-ea"/>
              </a:rPr>
              <a:t>の指導にもかかわらず勧告に従わない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等</a:t>
            </a:r>
            <a:endParaRPr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7669678" y="8996247"/>
            <a:ext cx="863659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u="sng" dirty="0">
                <a:latin typeface="+mn-ea"/>
              </a:rPr>
              <a:t>公表</a:t>
            </a:r>
            <a:r>
              <a:rPr lang="ja-JP" altLang="en-US" sz="1200" u="sng" dirty="0" smtClean="0">
                <a:latin typeface="+mn-ea"/>
              </a:rPr>
              <a:t>する</a:t>
            </a:r>
            <a:endParaRPr lang="ja-JP" altLang="en-US" sz="1200" u="sng" dirty="0">
              <a:latin typeface="+mn-ea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10280066" y="8996247"/>
            <a:ext cx="1014352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公表しない</a:t>
            </a:r>
            <a:endParaRPr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928192" y="5366988"/>
            <a:ext cx="4536504" cy="299917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500" b="1" dirty="0" smtClean="0">
                <a:latin typeface="+mn-ea"/>
              </a:rPr>
              <a:t>　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市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 障 が い 者 </a:t>
            </a:r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110 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番 ） が </a:t>
            </a:r>
            <a:r>
              <a:rPr lang="ja-JP" altLang="en-US" sz="1200" b="1" u="sng" dirty="0" smtClean="0">
                <a:latin typeface="+mn-ea"/>
              </a:rPr>
              <a:t>主 務 大 臣 等  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に 連 絡</a:t>
            </a:r>
            <a:endParaRPr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827349" y="6220110"/>
            <a:ext cx="2290453" cy="438416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b="1" u="sng" dirty="0" smtClean="0">
                <a:latin typeface="+mn-ea"/>
              </a:rPr>
              <a:t>主務大臣等が報告徴収，助言，指導，勧告を行う</a:t>
            </a:r>
            <a:endParaRPr lang="ja-JP" altLang="en-US" sz="1200" b="1" u="sng" dirty="0">
              <a:latin typeface="+mn-ea"/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3398753" y="6220110"/>
            <a:ext cx="2290453" cy="438416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主務大臣等が報告徴収，助言，指導，勧告を行わない</a:t>
            </a:r>
            <a:endParaRPr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7" name="下矢印 26"/>
          <p:cNvSpPr/>
          <p:nvPr/>
        </p:nvSpPr>
        <p:spPr>
          <a:xfrm>
            <a:off x="2899217" y="6726253"/>
            <a:ext cx="601924" cy="504056"/>
          </a:xfrm>
          <a:prstGeom prst="downArrow">
            <a:avLst>
              <a:gd name="adj1" fmla="val 50000"/>
              <a:gd name="adj2" fmla="val 45097"/>
            </a:avLst>
          </a:prstGeom>
          <a:pattFill prst="pct50">
            <a:fgClr>
              <a:srgbClr val="0099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1560955" y="7231825"/>
            <a:ext cx="3477604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u="sng" dirty="0" smtClean="0">
                <a:latin typeface="+mn-ea"/>
              </a:rPr>
              <a:t>差別解消支援地域協議会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で</a:t>
            </a:r>
            <a:r>
              <a:rPr lang="ja-JP" altLang="en-US" sz="1200" u="sng" dirty="0" smtClean="0">
                <a:latin typeface="+mn-ea"/>
              </a:rPr>
              <a:t>事案の共有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等を行う</a:t>
            </a:r>
            <a:endParaRPr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484578" y="653960"/>
            <a:ext cx="1422579" cy="2537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b="1" dirty="0" smtClean="0">
                <a:solidFill>
                  <a:srgbClr val="FF0000"/>
                </a:solidFill>
                <a:latin typeface="+mn-ea"/>
              </a:rPr>
              <a:t>条例制定前（現行）</a:t>
            </a:r>
            <a:endParaRPr lang="ja-JP" altLang="en-US" sz="12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6091916" y="670500"/>
            <a:ext cx="1228774" cy="2537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b="1" dirty="0" smtClean="0">
                <a:solidFill>
                  <a:srgbClr val="FF0000"/>
                </a:solidFill>
                <a:latin typeface="+mn-ea"/>
              </a:rPr>
              <a:t>条例制定後（例）</a:t>
            </a:r>
            <a:endParaRPr lang="ja-JP" altLang="en-US" sz="12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6136232" y="3880651"/>
            <a:ext cx="5838513" cy="1873464"/>
          </a:xfrm>
          <a:prstGeom prst="rect">
            <a:avLst/>
          </a:prstGeom>
          <a:solidFill>
            <a:srgbClr val="FF66FF">
              <a:alpha val="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>
            <a:off x="6091749" y="8307569"/>
            <a:ext cx="5871044" cy="995194"/>
          </a:xfrm>
          <a:prstGeom prst="rect">
            <a:avLst/>
          </a:prstGeom>
          <a:solidFill>
            <a:schemeClr val="accent1">
              <a:alpha val="0"/>
            </a:schemeClr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576514" y="7661238"/>
            <a:ext cx="5256584" cy="1423301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en-US" altLang="ja-JP" sz="1100" u="sng" dirty="0" smtClean="0">
                <a:latin typeface="+mn-ea"/>
              </a:rPr>
              <a:t>※</a:t>
            </a:r>
            <a:r>
              <a:rPr lang="ja-JP" altLang="en-US" sz="1100" u="sng" dirty="0" smtClean="0">
                <a:latin typeface="+mn-ea"/>
              </a:rPr>
              <a:t>差別解消支援地域協議会の役割</a:t>
            </a:r>
            <a:endParaRPr lang="en-US" altLang="ja-JP" sz="1100" u="sng" dirty="0" smtClean="0">
              <a:latin typeface="+mn-ea"/>
            </a:endParaRPr>
          </a:p>
          <a:p>
            <a:r>
              <a:rPr lang="ja-JP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（１） 複数の機関等によって紛争の防止や解決を図る事案の共有</a:t>
            </a:r>
          </a:p>
          <a:p>
            <a:r>
              <a:rPr lang="ja-JP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（２） 関係機関等が対応した相談事例の共有</a:t>
            </a:r>
          </a:p>
          <a:p>
            <a:r>
              <a:rPr lang="ja-JP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（３） </a:t>
            </a:r>
            <a:r>
              <a:rPr lang="ja-JP" altLang="ja-JP" sz="11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障がい</a:t>
            </a:r>
            <a:r>
              <a:rPr lang="ja-JP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者差別に関する相談体制の整備</a:t>
            </a:r>
          </a:p>
          <a:p>
            <a:r>
              <a:rPr lang="ja-JP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（４） </a:t>
            </a:r>
            <a:r>
              <a:rPr lang="ja-JP" altLang="ja-JP" sz="11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障がい</a:t>
            </a:r>
            <a:r>
              <a:rPr lang="ja-JP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者差別の解消に資する取組の共有・分析</a:t>
            </a:r>
          </a:p>
          <a:p>
            <a:r>
              <a:rPr lang="ja-JP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（５） 構成機関等における斡旋・調整等の様々な取組による紛争解決の後押し</a:t>
            </a:r>
          </a:p>
          <a:p>
            <a:r>
              <a:rPr lang="ja-JP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（６） </a:t>
            </a:r>
            <a:r>
              <a:rPr lang="ja-JP" altLang="ja-JP" sz="11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障がい</a:t>
            </a:r>
            <a:r>
              <a:rPr lang="ja-JP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者差別の解消に資する取組の周知・発信や障がい特性の理解の</a:t>
            </a:r>
            <a:r>
              <a:rPr lang="ja-JP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た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め　　　　　　　　　</a:t>
            </a: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　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の</a:t>
            </a:r>
            <a:r>
              <a:rPr lang="ja-JP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研修・啓発</a:t>
            </a:r>
            <a:endParaRPr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7" name="下矢印 116"/>
          <p:cNvSpPr/>
          <p:nvPr/>
        </p:nvSpPr>
        <p:spPr>
          <a:xfrm>
            <a:off x="9267311" y="1074209"/>
            <a:ext cx="180000" cy="316800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下矢印 110"/>
          <p:cNvSpPr/>
          <p:nvPr/>
        </p:nvSpPr>
        <p:spPr>
          <a:xfrm>
            <a:off x="3097947" y="1130293"/>
            <a:ext cx="180000" cy="315933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屈折矢印 8"/>
          <p:cNvSpPr/>
          <p:nvPr/>
        </p:nvSpPr>
        <p:spPr>
          <a:xfrm flipV="1">
            <a:off x="9338867" y="3592651"/>
            <a:ext cx="1399822" cy="288000"/>
          </a:xfrm>
          <a:prstGeom prst="bent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屈折矢印 9"/>
          <p:cNvSpPr/>
          <p:nvPr/>
        </p:nvSpPr>
        <p:spPr>
          <a:xfrm flipH="1" flipV="1">
            <a:off x="7875990" y="5882038"/>
            <a:ext cx="1440000" cy="288000"/>
          </a:xfrm>
          <a:prstGeom prst="bent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9271813" y="3405325"/>
            <a:ext cx="82800" cy="234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下矢印 122"/>
          <p:cNvSpPr/>
          <p:nvPr/>
        </p:nvSpPr>
        <p:spPr>
          <a:xfrm>
            <a:off x="7870779" y="5172043"/>
            <a:ext cx="180000" cy="265482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124" name="下矢印 123"/>
          <p:cNvSpPr/>
          <p:nvPr/>
        </p:nvSpPr>
        <p:spPr>
          <a:xfrm>
            <a:off x="10575990" y="4142193"/>
            <a:ext cx="180000" cy="1295331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屈折矢印 125"/>
          <p:cNvSpPr/>
          <p:nvPr/>
        </p:nvSpPr>
        <p:spPr>
          <a:xfrm flipV="1">
            <a:off x="9315990" y="5882038"/>
            <a:ext cx="1440000" cy="288000"/>
          </a:xfrm>
          <a:prstGeom prst="bent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屈折矢印 127"/>
          <p:cNvSpPr/>
          <p:nvPr/>
        </p:nvSpPr>
        <p:spPr>
          <a:xfrm flipH="1" flipV="1">
            <a:off x="1810268" y="5920489"/>
            <a:ext cx="1440000" cy="288000"/>
          </a:xfrm>
          <a:prstGeom prst="bent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屈折矢印 128"/>
          <p:cNvSpPr/>
          <p:nvPr/>
        </p:nvSpPr>
        <p:spPr>
          <a:xfrm flipV="1">
            <a:off x="7893488" y="6590235"/>
            <a:ext cx="1473302" cy="288000"/>
          </a:xfrm>
          <a:prstGeom prst="bent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0" name="正方形/長方形 129"/>
          <p:cNvSpPr/>
          <p:nvPr/>
        </p:nvSpPr>
        <p:spPr>
          <a:xfrm>
            <a:off x="7902022" y="6338235"/>
            <a:ext cx="82800" cy="25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" name="屈折矢印 130"/>
          <p:cNvSpPr/>
          <p:nvPr/>
        </p:nvSpPr>
        <p:spPr>
          <a:xfrm flipV="1">
            <a:off x="9297467" y="7325726"/>
            <a:ext cx="1458523" cy="288000"/>
          </a:xfrm>
          <a:prstGeom prst="bentUpArrow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" name="屈折矢印 131"/>
          <p:cNvSpPr/>
          <p:nvPr/>
        </p:nvSpPr>
        <p:spPr>
          <a:xfrm flipH="1" flipV="1">
            <a:off x="7948821" y="7325726"/>
            <a:ext cx="1367168" cy="288000"/>
          </a:xfrm>
          <a:prstGeom prst="bent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3" name="正方形/長方形 132"/>
          <p:cNvSpPr/>
          <p:nvPr/>
        </p:nvSpPr>
        <p:spPr>
          <a:xfrm>
            <a:off x="9267311" y="7096833"/>
            <a:ext cx="82800" cy="28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4" name="屈折矢印 133"/>
          <p:cNvSpPr/>
          <p:nvPr/>
        </p:nvSpPr>
        <p:spPr>
          <a:xfrm flipH="1" flipV="1">
            <a:off x="6485438" y="8014348"/>
            <a:ext cx="1491098" cy="288000"/>
          </a:xfrm>
          <a:prstGeom prst="bent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5" name="屈折矢印 134"/>
          <p:cNvSpPr/>
          <p:nvPr/>
        </p:nvSpPr>
        <p:spPr>
          <a:xfrm flipV="1">
            <a:off x="7987585" y="8014348"/>
            <a:ext cx="1440000" cy="288000"/>
          </a:xfrm>
          <a:prstGeom prst="bent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6" name="正方形/長方形 135"/>
          <p:cNvSpPr/>
          <p:nvPr/>
        </p:nvSpPr>
        <p:spPr>
          <a:xfrm>
            <a:off x="7948822" y="7857879"/>
            <a:ext cx="72000" cy="21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7" name="屈折矢印 136"/>
          <p:cNvSpPr/>
          <p:nvPr/>
        </p:nvSpPr>
        <p:spPr>
          <a:xfrm flipH="1" flipV="1">
            <a:off x="7983487" y="8787159"/>
            <a:ext cx="1421979" cy="288000"/>
          </a:xfrm>
          <a:prstGeom prst="bent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8" name="屈折矢印 137"/>
          <p:cNvSpPr/>
          <p:nvPr/>
        </p:nvSpPr>
        <p:spPr>
          <a:xfrm flipV="1">
            <a:off x="9376193" y="8787159"/>
            <a:ext cx="1379797" cy="288000"/>
          </a:xfrm>
          <a:prstGeom prst="bentUpArrow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9" name="正方形/長方形 138"/>
          <p:cNvSpPr/>
          <p:nvPr/>
        </p:nvSpPr>
        <p:spPr>
          <a:xfrm>
            <a:off x="9333467" y="8535159"/>
            <a:ext cx="72000" cy="30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下矢印 139"/>
          <p:cNvSpPr/>
          <p:nvPr/>
        </p:nvSpPr>
        <p:spPr>
          <a:xfrm>
            <a:off x="3098326" y="1773830"/>
            <a:ext cx="180001" cy="355057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屈折矢印 140"/>
          <p:cNvSpPr/>
          <p:nvPr/>
        </p:nvSpPr>
        <p:spPr>
          <a:xfrm flipH="1" flipV="1">
            <a:off x="1417755" y="1901828"/>
            <a:ext cx="1752572" cy="288000"/>
          </a:xfrm>
          <a:prstGeom prst="bent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屈折矢印 141"/>
          <p:cNvSpPr/>
          <p:nvPr/>
        </p:nvSpPr>
        <p:spPr>
          <a:xfrm flipV="1">
            <a:off x="3234896" y="5920489"/>
            <a:ext cx="1440000" cy="288000"/>
          </a:xfrm>
          <a:prstGeom prst="bent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3" name="正方形/長方形 142"/>
          <p:cNvSpPr/>
          <p:nvPr/>
        </p:nvSpPr>
        <p:spPr>
          <a:xfrm>
            <a:off x="3164179" y="5707409"/>
            <a:ext cx="72000" cy="25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屈折矢印 143"/>
          <p:cNvSpPr/>
          <p:nvPr/>
        </p:nvSpPr>
        <p:spPr>
          <a:xfrm flipH="1" flipV="1">
            <a:off x="6492390" y="6590235"/>
            <a:ext cx="1440000" cy="288000"/>
          </a:xfrm>
          <a:prstGeom prst="bent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0" name="屈折矢印 149"/>
          <p:cNvSpPr/>
          <p:nvPr/>
        </p:nvSpPr>
        <p:spPr>
          <a:xfrm flipH="1" flipV="1">
            <a:off x="7580895" y="1806973"/>
            <a:ext cx="1752572" cy="288000"/>
          </a:xfrm>
          <a:prstGeom prst="bentUp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1" name="下矢印 150"/>
          <p:cNvSpPr/>
          <p:nvPr/>
        </p:nvSpPr>
        <p:spPr>
          <a:xfrm>
            <a:off x="9250192" y="1703916"/>
            <a:ext cx="180001" cy="355057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152" name="屈折矢印 151"/>
          <p:cNvSpPr/>
          <p:nvPr/>
        </p:nvSpPr>
        <p:spPr>
          <a:xfrm flipH="1" flipV="1">
            <a:off x="7874601" y="3592651"/>
            <a:ext cx="1501214" cy="288000"/>
          </a:xfrm>
          <a:prstGeom prst="bent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7" name="正方形/長方形 156"/>
          <p:cNvSpPr/>
          <p:nvPr/>
        </p:nvSpPr>
        <p:spPr>
          <a:xfrm>
            <a:off x="9315988" y="5754113"/>
            <a:ext cx="82800" cy="18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576514" y="7661238"/>
            <a:ext cx="5256584" cy="1461884"/>
          </a:xfrm>
          <a:prstGeom prst="round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8" name="下矢印 167"/>
          <p:cNvSpPr/>
          <p:nvPr/>
        </p:nvSpPr>
        <p:spPr>
          <a:xfrm>
            <a:off x="4494896" y="2450641"/>
            <a:ext cx="180000" cy="2916347"/>
          </a:xfrm>
          <a:prstGeom prst="downArrow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071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7800</TotalTime>
  <Words>274</Words>
  <Application>Microsoft Office PowerPoint</Application>
  <PresentationFormat>A3 297x420 mm</PresentationFormat>
  <Paragraphs>83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福留　裕一</dc:creator>
  <cp:lastModifiedBy>FINE_User</cp:lastModifiedBy>
  <cp:revision>925</cp:revision>
  <cp:lastPrinted>2016-10-20T07:23:46Z</cp:lastPrinted>
  <dcterms:created xsi:type="dcterms:W3CDTF">2015-07-14T11:46:24Z</dcterms:created>
  <dcterms:modified xsi:type="dcterms:W3CDTF">2016-10-25T05:33:15Z</dcterms:modified>
</cp:coreProperties>
</file>