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77" r:id="rId3"/>
    <p:sldId id="280" r:id="rId4"/>
    <p:sldId id="281" r:id="rId5"/>
    <p:sldId id="275" r:id="rId6"/>
    <p:sldId id="279" r:id="rId7"/>
    <p:sldId id="276" r:id="rId8"/>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90" y="-16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7046"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699" y="0"/>
            <a:ext cx="4307046" cy="340360"/>
          </a:xfrm>
          <a:prstGeom prst="rect">
            <a:avLst/>
          </a:prstGeom>
        </p:spPr>
        <p:txBody>
          <a:bodyPr vert="horz" lIns="91440" tIns="45720" rIns="91440" bIns="45720" rtlCol="0"/>
          <a:lstStyle>
            <a:lvl1pPr algn="r">
              <a:defRPr sz="1200"/>
            </a:lvl1pPr>
          </a:lstStyle>
          <a:p>
            <a:fld id="{4602BB05-4A98-4A32-BF31-40CADC30E5DD}" type="datetimeFigureOut">
              <a:rPr kumimoji="1" lang="ja-JP" altLang="en-US" smtClean="0"/>
              <a:t>2016/9/21</a:t>
            </a:fld>
            <a:endParaRPr kumimoji="1" lang="ja-JP" altLang="en-US"/>
          </a:p>
        </p:txBody>
      </p:sp>
      <p:sp>
        <p:nvSpPr>
          <p:cNvPr id="4" name="スライド イメージ プレースホルダー 3"/>
          <p:cNvSpPr>
            <a:spLocks noGrp="1" noRot="1" noChangeAspect="1"/>
          </p:cNvSpPr>
          <p:nvPr>
            <p:ph type="sldImg" idx="2"/>
          </p:nvPr>
        </p:nvSpPr>
        <p:spPr>
          <a:xfrm>
            <a:off x="3125788" y="511175"/>
            <a:ext cx="3687762" cy="25527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934" y="3233420"/>
            <a:ext cx="7951470" cy="306324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265"/>
            <a:ext cx="4307046"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699" y="6465265"/>
            <a:ext cx="4307046" cy="340360"/>
          </a:xfrm>
          <a:prstGeom prst="rect">
            <a:avLst/>
          </a:prstGeom>
        </p:spPr>
        <p:txBody>
          <a:bodyPr vert="horz" lIns="91440" tIns="45720" rIns="91440" bIns="45720" rtlCol="0" anchor="b"/>
          <a:lstStyle>
            <a:lvl1pPr algn="r">
              <a:defRPr sz="1200"/>
            </a:lvl1pPr>
          </a:lstStyle>
          <a:p>
            <a:fld id="{5152D1FB-E2E3-4504-8E0D-C8F5720E7788}" type="slidenum">
              <a:rPr kumimoji="1" lang="ja-JP" altLang="en-US" smtClean="0"/>
              <a:t>‹#›</a:t>
            </a:fld>
            <a:endParaRPr kumimoji="1" lang="ja-JP" altLang="en-US"/>
          </a:p>
        </p:txBody>
      </p:sp>
    </p:spTree>
    <p:extLst>
      <p:ext uri="{BB962C8B-B14F-4D97-AF65-F5344CB8AC3E}">
        <p14:creationId xmlns:p14="http://schemas.microsoft.com/office/powerpoint/2010/main" val="5705378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42950" y="2125980"/>
            <a:ext cx="84201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485900" y="3840480"/>
            <a:ext cx="69341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9/21/2016</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ＭＳ Ｐゴシック"/>
                <a:cs typeface="ＭＳ Ｐゴシック"/>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9/21/2016</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ＭＳ Ｐゴシック"/>
                <a:cs typeface="ＭＳ Ｐゴシック"/>
              </a:defRPr>
            </a:lvl1pPr>
          </a:lstStyle>
          <a:p>
            <a:endParaRPr/>
          </a:p>
        </p:txBody>
      </p:sp>
      <p:sp>
        <p:nvSpPr>
          <p:cNvPr id="3" name="Holder 3"/>
          <p:cNvSpPr>
            <a:spLocks noGrp="1"/>
          </p:cNvSpPr>
          <p:nvPr>
            <p:ph sz="half" idx="2"/>
          </p:nvPr>
        </p:nvSpPr>
        <p:spPr>
          <a:xfrm>
            <a:off x="495300" y="1577340"/>
            <a:ext cx="430911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01589" y="1577340"/>
            <a:ext cx="430911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9/21/2016</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ＭＳ Ｐゴシック"/>
                <a:cs typeface="ＭＳ Ｐゴシック"/>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9/21/2016</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9/21/2016</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900067" y="465239"/>
            <a:ext cx="8105864" cy="330200"/>
          </a:xfrm>
          <a:prstGeom prst="rect">
            <a:avLst/>
          </a:prstGeom>
        </p:spPr>
        <p:txBody>
          <a:bodyPr wrap="square" lIns="0" tIns="0" rIns="0" bIns="0">
            <a:spAutoFit/>
          </a:bodyPr>
          <a:lstStyle>
            <a:lvl1pPr>
              <a:defRPr sz="2400" b="0" i="0">
                <a:solidFill>
                  <a:schemeClr val="tx1"/>
                </a:solidFill>
                <a:latin typeface="ＭＳ Ｐゴシック"/>
                <a:cs typeface="ＭＳ Ｐゴシック"/>
              </a:defRPr>
            </a:lvl1pPr>
          </a:lstStyle>
          <a:p>
            <a:endParaRPr/>
          </a:p>
        </p:txBody>
      </p:sp>
      <p:sp>
        <p:nvSpPr>
          <p:cNvPr id="3" name="Holder 3"/>
          <p:cNvSpPr>
            <a:spLocks noGrp="1"/>
          </p:cNvSpPr>
          <p:nvPr>
            <p:ph type="body" idx="1"/>
          </p:nvPr>
        </p:nvSpPr>
        <p:spPr>
          <a:xfrm>
            <a:off x="495300" y="1577340"/>
            <a:ext cx="8915399"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368040" y="6377940"/>
            <a:ext cx="3169919"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95300" y="6377940"/>
            <a:ext cx="227838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9/21/2016</a:t>
            </a:fld>
            <a:endParaRPr lang="en-US"/>
          </a:p>
        </p:txBody>
      </p:sp>
      <p:sp>
        <p:nvSpPr>
          <p:cNvPr id="6" name="Holder 6"/>
          <p:cNvSpPr>
            <a:spLocks noGrp="1"/>
          </p:cNvSpPr>
          <p:nvPr>
            <p:ph type="sldNum" sz="quarter" idx="7"/>
          </p:nvPr>
        </p:nvSpPr>
        <p:spPr>
          <a:xfrm>
            <a:off x="7132320" y="6377940"/>
            <a:ext cx="227838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85800" y="1704812"/>
            <a:ext cx="8640832" cy="487313"/>
          </a:xfrm>
          <a:prstGeom prst="rect">
            <a:avLst/>
          </a:prstGeom>
        </p:spPr>
        <p:txBody>
          <a:bodyPr vert="horz" wrap="square" lIns="0" tIns="0" rIns="0" bIns="0" rtlCol="0">
            <a:spAutoFit/>
          </a:bodyPr>
          <a:lstStyle/>
          <a:p>
            <a:pPr marL="12700" algn="ctr">
              <a:lnSpc>
                <a:spcPts val="3750"/>
              </a:lnSpc>
            </a:pPr>
            <a:r>
              <a:rPr lang="ja-JP" altLang="en-US" sz="3200" spc="-5" dirty="0">
                <a:latin typeface="ＭＳ Ｐゴシック"/>
                <a:cs typeface="ＭＳ Ｐゴシック"/>
              </a:rPr>
              <a:t>骨子</a:t>
            </a:r>
            <a:r>
              <a:rPr lang="ja-JP" altLang="en-US" sz="3200" spc="-5" dirty="0" smtClean="0">
                <a:latin typeface="ＭＳ Ｐゴシック"/>
                <a:cs typeface="ＭＳ Ｐゴシック"/>
              </a:rPr>
              <a:t>案の</a:t>
            </a:r>
            <a:r>
              <a:rPr lang="ja-JP" altLang="en-US" sz="3200" spc="-5" dirty="0">
                <a:latin typeface="ＭＳ Ｐゴシック"/>
                <a:cs typeface="ＭＳ Ｐゴシック"/>
              </a:rPr>
              <a:t>検討事項</a:t>
            </a:r>
            <a:r>
              <a:rPr lang="ja-JP" altLang="en-US" sz="3200" spc="-5" dirty="0" smtClean="0">
                <a:latin typeface="ＭＳ Ｐゴシック"/>
                <a:cs typeface="ＭＳ Ｐゴシック"/>
              </a:rPr>
              <a:t>について</a:t>
            </a:r>
            <a:endParaRPr sz="3200" dirty="0">
              <a:latin typeface="ＭＳ Ｐゴシック"/>
              <a:cs typeface="ＭＳ Ｐゴシック"/>
            </a:endParaRPr>
          </a:p>
        </p:txBody>
      </p:sp>
      <p:sp>
        <p:nvSpPr>
          <p:cNvPr id="3" name="object 3"/>
          <p:cNvSpPr txBox="1"/>
          <p:nvPr/>
        </p:nvSpPr>
        <p:spPr>
          <a:xfrm>
            <a:off x="1524000" y="4188134"/>
            <a:ext cx="5943600" cy="666849"/>
          </a:xfrm>
          <a:prstGeom prst="rect">
            <a:avLst/>
          </a:prstGeom>
        </p:spPr>
        <p:txBody>
          <a:bodyPr vert="horz" wrap="square" lIns="0" tIns="0" rIns="0" bIns="0" rtlCol="0">
            <a:spAutoFit/>
          </a:bodyPr>
          <a:lstStyle/>
          <a:p>
            <a:pPr marL="12700" marR="5080" indent="649605" algn="ctr">
              <a:lnSpc>
                <a:spcPts val="2620"/>
              </a:lnSpc>
            </a:pPr>
            <a:r>
              <a:rPr sz="2400" dirty="0">
                <a:latin typeface="ＭＳ Ｐゴシック"/>
                <a:cs typeface="ＭＳ Ｐゴシック"/>
              </a:rPr>
              <a:t>平成28</a:t>
            </a:r>
            <a:r>
              <a:rPr sz="2400" dirty="0" smtClean="0">
                <a:latin typeface="ＭＳ Ｐゴシック"/>
                <a:cs typeface="ＭＳ Ｐゴシック"/>
              </a:rPr>
              <a:t>年</a:t>
            </a:r>
            <a:r>
              <a:rPr lang="ja-JP" altLang="en-US" sz="2400" dirty="0" smtClean="0">
                <a:latin typeface="ＭＳ Ｐゴシック"/>
                <a:cs typeface="ＭＳ Ｐゴシック"/>
              </a:rPr>
              <a:t>９</a:t>
            </a:r>
            <a:r>
              <a:rPr sz="2400" dirty="0" smtClean="0">
                <a:latin typeface="ＭＳ Ｐゴシック"/>
                <a:cs typeface="ＭＳ Ｐゴシック"/>
              </a:rPr>
              <a:t>月</a:t>
            </a:r>
            <a:r>
              <a:rPr sz="2400" spc="-10" dirty="0">
                <a:latin typeface="ＭＳ Ｐゴシック"/>
                <a:cs typeface="ＭＳ Ｐゴシック"/>
              </a:rPr>
              <a:t>3</a:t>
            </a:r>
            <a:r>
              <a:rPr sz="2400" spc="-5" dirty="0">
                <a:latin typeface="ＭＳ Ｐゴシック"/>
                <a:cs typeface="ＭＳ Ｐゴシック"/>
              </a:rPr>
              <a:t>0</a:t>
            </a:r>
            <a:r>
              <a:rPr sz="2400" dirty="0" smtClean="0">
                <a:latin typeface="ＭＳ Ｐゴシック"/>
                <a:cs typeface="ＭＳ Ｐゴシック"/>
              </a:rPr>
              <a:t>日</a:t>
            </a:r>
            <a:endParaRPr lang="en-US" sz="2400" dirty="0">
              <a:latin typeface="ＭＳ Ｐゴシック"/>
              <a:cs typeface="ＭＳ Ｐゴシック"/>
            </a:endParaRPr>
          </a:p>
          <a:p>
            <a:pPr marL="12700" marR="5080" indent="649605" algn="ctr">
              <a:lnSpc>
                <a:spcPts val="2620"/>
              </a:lnSpc>
            </a:pPr>
            <a:r>
              <a:rPr sz="2400" dirty="0" err="1" smtClean="0">
                <a:latin typeface="ＭＳ Ｐゴシック"/>
                <a:cs typeface="ＭＳ Ｐゴシック"/>
              </a:rPr>
              <a:t>福岡市障がい者在宅支援課</a:t>
            </a:r>
            <a:endParaRPr sz="2400" dirty="0">
              <a:latin typeface="ＭＳ Ｐゴシック"/>
              <a:cs typeface="ＭＳ Ｐゴシック"/>
            </a:endParaRPr>
          </a:p>
        </p:txBody>
      </p:sp>
      <p:sp>
        <p:nvSpPr>
          <p:cNvPr id="4" name="object 4"/>
          <p:cNvSpPr txBox="1">
            <a:spLocks noGrp="1"/>
          </p:cNvSpPr>
          <p:nvPr>
            <p:ph type="title"/>
          </p:nvPr>
        </p:nvSpPr>
        <p:spPr>
          <a:xfrm>
            <a:off x="900067" y="465239"/>
            <a:ext cx="8105864" cy="359073"/>
          </a:xfrm>
          <a:prstGeom prst="rect">
            <a:avLst/>
          </a:prstGeom>
        </p:spPr>
        <p:txBody>
          <a:bodyPr vert="horz" wrap="square" lIns="0" tIns="0" rIns="0" bIns="0" rtlCol="0">
            <a:spAutoFit/>
          </a:bodyPr>
          <a:lstStyle/>
          <a:p>
            <a:pPr marL="6969759">
              <a:lnSpc>
                <a:spcPts val="2835"/>
              </a:lnSpc>
            </a:pPr>
            <a:r>
              <a:rPr dirty="0"/>
              <a:t>【</a:t>
            </a:r>
            <a:r>
              <a:rPr dirty="0" err="1" smtClean="0"/>
              <a:t>資料</a:t>
            </a:r>
            <a:r>
              <a:rPr lang="ja-JP" altLang="en-US" dirty="0"/>
              <a:t>３</a:t>
            </a:r>
            <a:r>
              <a:rPr smtClean="0"/>
              <a:t>】</a:t>
            </a:r>
            <a:endParaRP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85800" y="609600"/>
            <a:ext cx="8640832" cy="487313"/>
          </a:xfrm>
          <a:prstGeom prst="rect">
            <a:avLst/>
          </a:prstGeom>
        </p:spPr>
        <p:txBody>
          <a:bodyPr vert="horz" wrap="square" lIns="0" tIns="0" rIns="0" bIns="0" rtlCol="0">
            <a:spAutoFit/>
          </a:bodyPr>
          <a:lstStyle/>
          <a:p>
            <a:pPr marL="12700" algn="ctr">
              <a:lnSpc>
                <a:spcPts val="3750"/>
              </a:lnSpc>
            </a:pPr>
            <a:r>
              <a:rPr lang="ja-JP" altLang="en-US" sz="2800" b="1" spc="-5" dirty="0" smtClean="0">
                <a:latin typeface="ＭＳ Ｐゴシック"/>
                <a:cs typeface="ＭＳ Ｐゴシック"/>
              </a:rPr>
              <a:t>今回の会議で</a:t>
            </a:r>
            <a:r>
              <a:rPr lang="ja-JP" altLang="en-US" sz="2800" b="1" spc="-5" dirty="0">
                <a:latin typeface="ＭＳ Ｐゴシック"/>
                <a:cs typeface="ＭＳ Ｐゴシック"/>
              </a:rPr>
              <a:t>お願い</a:t>
            </a:r>
            <a:r>
              <a:rPr lang="ja-JP" altLang="en-US" sz="2800" b="1" spc="-5" dirty="0" smtClean="0">
                <a:latin typeface="ＭＳ Ｐゴシック"/>
                <a:cs typeface="ＭＳ Ｐゴシック"/>
              </a:rPr>
              <a:t>したいこと</a:t>
            </a:r>
            <a:endParaRPr sz="2800" b="1" dirty="0">
              <a:latin typeface="ＭＳ Ｐゴシック"/>
              <a:cs typeface="ＭＳ Ｐゴシック"/>
            </a:endParaRPr>
          </a:p>
        </p:txBody>
      </p:sp>
      <p:sp>
        <p:nvSpPr>
          <p:cNvPr id="6" name="テキスト プレースホルダー 2"/>
          <p:cNvSpPr>
            <a:spLocks noGrp="1"/>
          </p:cNvSpPr>
          <p:nvPr>
            <p:ph type="body" idx="1"/>
          </p:nvPr>
        </p:nvSpPr>
        <p:spPr>
          <a:xfrm>
            <a:off x="378347" y="2209800"/>
            <a:ext cx="8915399" cy="2462213"/>
          </a:xfrm>
        </p:spPr>
        <p:txBody>
          <a:bodyPr/>
          <a:lstStyle/>
          <a:p>
            <a:r>
              <a:rPr kumimoji="1" lang="ja-JP" altLang="en-US" sz="2000" b="1" dirty="0"/>
              <a:t>○</a:t>
            </a:r>
            <a:r>
              <a:rPr kumimoji="1" lang="ja-JP" altLang="en-US" sz="2000" b="1" dirty="0" smtClean="0"/>
              <a:t>　今回は「骨子</a:t>
            </a:r>
            <a:r>
              <a:rPr kumimoji="1" lang="ja-JP" altLang="en-US" sz="2000" b="1" dirty="0"/>
              <a:t>案</a:t>
            </a:r>
            <a:r>
              <a:rPr kumimoji="1" lang="ja-JP" altLang="en-US" sz="2000" b="1" dirty="0" smtClean="0"/>
              <a:t>の項目の確定」を目指して，意見を述べていただきたいと考えて</a:t>
            </a:r>
            <a:endParaRPr kumimoji="1" lang="en-US" altLang="ja-JP" sz="2000" b="1" dirty="0" smtClean="0"/>
          </a:p>
          <a:p>
            <a:r>
              <a:rPr kumimoji="1" lang="ja-JP" altLang="en-US" sz="2000" b="1" dirty="0"/>
              <a:t>　</a:t>
            </a:r>
            <a:r>
              <a:rPr kumimoji="1" lang="ja-JP" altLang="en-US" sz="2000" b="1" dirty="0" smtClean="0"/>
              <a:t>おりますので，</a:t>
            </a:r>
            <a:endParaRPr kumimoji="1" lang="en-US" altLang="ja-JP" sz="2000" b="1" dirty="0" smtClean="0"/>
          </a:p>
          <a:p>
            <a:r>
              <a:rPr kumimoji="1" lang="ja-JP" altLang="en-US" sz="2000" b="1" dirty="0"/>
              <a:t>　</a:t>
            </a:r>
            <a:r>
              <a:rPr kumimoji="1" lang="ja-JP" altLang="en-US" sz="2000" b="1" dirty="0" smtClean="0"/>
              <a:t>　　</a:t>
            </a:r>
            <a:endParaRPr kumimoji="1" lang="en-US" altLang="ja-JP" sz="2000" b="1" dirty="0" smtClean="0"/>
          </a:p>
          <a:p>
            <a:r>
              <a:rPr kumimoji="1" lang="ja-JP" altLang="en-US" sz="2000" b="1" dirty="0"/>
              <a:t>　</a:t>
            </a:r>
            <a:r>
              <a:rPr kumimoji="1" lang="ja-JP" altLang="en-US" sz="2000" b="1" dirty="0" smtClean="0"/>
              <a:t>　・条例に規定する項目として過不足がないか</a:t>
            </a:r>
            <a:endParaRPr kumimoji="1" lang="en-US" altLang="ja-JP" sz="2000" b="1" dirty="0" smtClean="0"/>
          </a:p>
          <a:p>
            <a:r>
              <a:rPr kumimoji="1" lang="ja-JP" altLang="en-US" sz="2000" b="1" dirty="0"/>
              <a:t>　</a:t>
            </a:r>
            <a:r>
              <a:rPr kumimoji="1" lang="ja-JP" altLang="en-US" sz="2000" b="1" dirty="0" smtClean="0"/>
              <a:t>　・項目ごとの論点として，何が考えられるか</a:t>
            </a:r>
            <a:endParaRPr kumimoji="1" lang="en-US" altLang="ja-JP" sz="2000" b="1" dirty="0" smtClean="0"/>
          </a:p>
          <a:p>
            <a:r>
              <a:rPr kumimoji="1" lang="ja-JP" altLang="en-US" sz="2000" b="1" dirty="0"/>
              <a:t>　</a:t>
            </a:r>
            <a:endParaRPr kumimoji="1" lang="en-US" altLang="ja-JP" sz="2000" b="1" dirty="0" smtClean="0"/>
          </a:p>
          <a:p>
            <a:r>
              <a:rPr kumimoji="1" lang="ja-JP" altLang="en-US" sz="2000" b="1" dirty="0" smtClean="0"/>
              <a:t>　　 という点</a:t>
            </a:r>
            <a:r>
              <a:rPr kumimoji="1" lang="ja-JP" altLang="en-US" sz="2000" b="1" dirty="0"/>
              <a:t>に</a:t>
            </a:r>
            <a:r>
              <a:rPr kumimoji="1" lang="ja-JP" altLang="en-US" sz="2000" b="1" dirty="0" smtClean="0"/>
              <a:t>ついて意見を述べていただき，時間次第で具体的な論点の議論に</a:t>
            </a:r>
            <a:endParaRPr kumimoji="1" lang="en-US" altLang="ja-JP" sz="2000" b="1" dirty="0" smtClean="0"/>
          </a:p>
          <a:p>
            <a:r>
              <a:rPr kumimoji="1" lang="ja-JP" altLang="en-US" sz="2000" b="1" dirty="0"/>
              <a:t>　</a:t>
            </a:r>
            <a:r>
              <a:rPr kumimoji="1" lang="ja-JP" altLang="en-US" sz="2000" b="1" dirty="0" smtClean="0"/>
              <a:t>入っていきたいと考えております。</a:t>
            </a:r>
            <a:r>
              <a:rPr kumimoji="1" lang="ja-JP" altLang="en-US" dirty="0"/>
              <a:t>　</a:t>
            </a:r>
            <a:r>
              <a:rPr kumimoji="1" lang="ja-JP" altLang="en-US" dirty="0" smtClean="0"/>
              <a:t>　</a:t>
            </a:r>
            <a:endParaRPr kumimoji="1" lang="en-US" altLang="ja-JP" dirty="0" smtClean="0"/>
          </a:p>
        </p:txBody>
      </p:sp>
      <p:sp>
        <p:nvSpPr>
          <p:cNvPr id="4" name="object 39"/>
          <p:cNvSpPr txBox="1"/>
          <p:nvPr/>
        </p:nvSpPr>
        <p:spPr>
          <a:xfrm>
            <a:off x="4605982" y="6357668"/>
            <a:ext cx="140583" cy="184666"/>
          </a:xfrm>
          <a:prstGeom prst="rect">
            <a:avLst/>
          </a:prstGeom>
        </p:spPr>
        <p:txBody>
          <a:bodyPr vert="horz" wrap="square" lIns="0" tIns="0" rIns="0" bIns="0" rtlCol="0">
            <a:spAutoFit/>
          </a:bodyPr>
          <a:lstStyle/>
          <a:p>
            <a:pPr marL="12700">
              <a:lnSpc>
                <a:spcPct val="100000"/>
              </a:lnSpc>
            </a:pPr>
            <a:r>
              <a:rPr lang="ja-JP" altLang="en-US" sz="1200" dirty="0" smtClean="0">
                <a:latin typeface="ＭＳ Ｐゴシック"/>
                <a:cs typeface="ＭＳ Ｐゴシック"/>
              </a:rPr>
              <a:t>１</a:t>
            </a:r>
            <a:endParaRPr sz="1200" dirty="0">
              <a:latin typeface="ＭＳ Ｐゴシック"/>
              <a:cs typeface="ＭＳ Ｐゴシック"/>
            </a:endParaRPr>
          </a:p>
        </p:txBody>
      </p:sp>
      <p:sp>
        <p:nvSpPr>
          <p:cNvPr id="5" name="角丸四角形 4"/>
          <p:cNvSpPr/>
          <p:nvPr/>
        </p:nvSpPr>
        <p:spPr>
          <a:xfrm>
            <a:off x="638475" y="2971800"/>
            <a:ext cx="5236143" cy="914400"/>
          </a:xfrm>
          <a:prstGeom prst="round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21957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457200"/>
            <a:ext cx="8105864" cy="430887"/>
          </a:xfrm>
        </p:spPr>
        <p:txBody>
          <a:bodyPr/>
          <a:lstStyle/>
          <a:p>
            <a:pPr algn="ctr"/>
            <a:r>
              <a:rPr lang="ja-JP" altLang="en-US" sz="2800" b="1" dirty="0" smtClean="0"/>
              <a:t>１　前文　　２　目的　　３　基本理念</a:t>
            </a:r>
            <a:endParaRPr kumimoji="1" lang="ja-JP" altLang="en-US" sz="2800" dirty="0"/>
          </a:p>
        </p:txBody>
      </p:sp>
      <p:sp>
        <p:nvSpPr>
          <p:cNvPr id="3" name="テキスト プレースホルダー 2"/>
          <p:cNvSpPr>
            <a:spLocks noGrp="1"/>
          </p:cNvSpPr>
          <p:nvPr>
            <p:ph type="body" idx="1"/>
          </p:nvPr>
        </p:nvSpPr>
        <p:spPr>
          <a:xfrm>
            <a:off x="381000" y="1295400"/>
            <a:ext cx="8915399" cy="4800599"/>
          </a:xfrm>
        </p:spPr>
        <p:txBody>
          <a:bodyPr/>
          <a:lstStyle/>
          <a:p>
            <a:r>
              <a:rPr kumimoji="1" lang="ja-JP" altLang="en-US" b="1" dirty="0" smtClean="0"/>
              <a:t>１　前文</a:t>
            </a:r>
            <a:endParaRPr kumimoji="1" lang="en-US" altLang="ja-JP" b="1" dirty="0" smtClean="0"/>
          </a:p>
          <a:p>
            <a:r>
              <a:rPr kumimoji="1" lang="ja-JP" altLang="en-US" b="1" dirty="0" smtClean="0"/>
              <a:t>　</a:t>
            </a:r>
            <a:r>
              <a:rPr kumimoji="1" lang="en-US" altLang="ja-JP" dirty="0" smtClean="0"/>
              <a:t>(1)</a:t>
            </a:r>
            <a:r>
              <a:rPr kumimoji="1" lang="ja-JP" altLang="en-US" dirty="0"/>
              <a:t>　前文とは</a:t>
            </a:r>
            <a:endParaRPr kumimoji="1" lang="en-US" altLang="ja-JP" dirty="0"/>
          </a:p>
          <a:p>
            <a:r>
              <a:rPr kumimoji="1" lang="ja-JP" altLang="en-US" b="1" dirty="0"/>
              <a:t>　　　</a:t>
            </a:r>
            <a:r>
              <a:rPr kumimoji="1" lang="ja-JP" altLang="en-US" b="1" dirty="0" smtClean="0"/>
              <a:t>  </a:t>
            </a:r>
            <a:r>
              <a:rPr kumimoji="1" lang="ja-JP" altLang="en-US" dirty="0" smtClean="0"/>
              <a:t>条文</a:t>
            </a:r>
            <a:r>
              <a:rPr kumimoji="1" lang="ja-JP" altLang="en-US" dirty="0"/>
              <a:t>本体の前に置かれ，その法令の制定の背景，理念，決意等を述べる文章</a:t>
            </a:r>
            <a:r>
              <a:rPr kumimoji="1" lang="ja-JP" altLang="en-US" dirty="0" smtClean="0"/>
              <a:t>。条例の</a:t>
            </a:r>
            <a:endParaRPr kumimoji="1" lang="en-US" altLang="ja-JP" dirty="0" smtClean="0"/>
          </a:p>
          <a:p>
            <a:r>
              <a:rPr kumimoji="1" lang="ja-JP" altLang="en-US" dirty="0"/>
              <a:t>　</a:t>
            </a:r>
            <a:r>
              <a:rPr kumimoji="1" lang="ja-JP" altLang="en-US" dirty="0" smtClean="0"/>
              <a:t>　場合</a:t>
            </a:r>
            <a:r>
              <a:rPr kumimoji="1" lang="ja-JP" altLang="en-US" dirty="0"/>
              <a:t>，自治体としての基本理念や政策意図を強調したいようなとき</a:t>
            </a:r>
            <a:r>
              <a:rPr kumimoji="1" lang="ja-JP" altLang="en-US" dirty="0" smtClean="0"/>
              <a:t>に置かれること</a:t>
            </a:r>
            <a:r>
              <a:rPr kumimoji="1" lang="ja-JP" altLang="en-US" dirty="0"/>
              <a:t>がある。</a:t>
            </a:r>
            <a:endParaRPr kumimoji="1" lang="en-US" altLang="ja-JP" b="1" dirty="0"/>
          </a:p>
          <a:p>
            <a:endParaRPr kumimoji="1" lang="en-US" altLang="ja-JP" b="1" dirty="0"/>
          </a:p>
          <a:p>
            <a:r>
              <a:rPr kumimoji="1" lang="ja-JP" altLang="en-US" b="1" dirty="0"/>
              <a:t>　</a:t>
            </a:r>
            <a:r>
              <a:rPr kumimoji="1" lang="en-US" altLang="ja-JP" dirty="0" smtClean="0"/>
              <a:t>(2)</a:t>
            </a:r>
            <a:r>
              <a:rPr kumimoji="1" lang="ja-JP" altLang="en-US" dirty="0"/>
              <a:t>　</a:t>
            </a:r>
            <a:r>
              <a:rPr kumimoji="1" lang="ja-JP" altLang="en-US" dirty="0" smtClean="0"/>
              <a:t>本条例で規定する理由</a:t>
            </a:r>
            <a:endParaRPr kumimoji="1" lang="en-US" altLang="ja-JP" dirty="0"/>
          </a:p>
          <a:p>
            <a:r>
              <a:rPr kumimoji="1" lang="ja-JP" altLang="en-US" b="1" dirty="0"/>
              <a:t>　　</a:t>
            </a:r>
            <a:r>
              <a:rPr kumimoji="1" lang="ja-JP" altLang="en-US" dirty="0" smtClean="0"/>
              <a:t>○　</a:t>
            </a:r>
            <a:r>
              <a:rPr lang="ja-JP" altLang="ja-JP" dirty="0" smtClean="0"/>
              <a:t>差別</a:t>
            </a:r>
            <a:r>
              <a:rPr lang="ja-JP" altLang="ja-JP" dirty="0"/>
              <a:t>の解消に向けた福岡市としての強い決意を</a:t>
            </a:r>
            <a:r>
              <a:rPr lang="ja-JP" altLang="ja-JP" dirty="0" smtClean="0"/>
              <a:t>示す</a:t>
            </a:r>
            <a:endParaRPr lang="en-US" altLang="ja-JP" dirty="0" smtClean="0"/>
          </a:p>
          <a:p>
            <a:r>
              <a:rPr kumimoji="1" lang="ja-JP" altLang="en-US" dirty="0"/>
              <a:t>　</a:t>
            </a:r>
            <a:r>
              <a:rPr kumimoji="1" lang="ja-JP" altLang="en-US" dirty="0" smtClean="0"/>
              <a:t>　○　</a:t>
            </a:r>
            <a:r>
              <a:rPr lang="ja-JP" altLang="ja-JP" dirty="0" smtClean="0"/>
              <a:t>条例制定時の</a:t>
            </a:r>
            <a:r>
              <a:rPr lang="ja-JP" altLang="ja-JP" dirty="0"/>
              <a:t>社会背景や条例の必要性等を前文という形で残す</a:t>
            </a:r>
            <a:endParaRPr kumimoji="1" lang="en-US" altLang="ja-JP" dirty="0" smtClean="0"/>
          </a:p>
          <a:p>
            <a:endParaRPr kumimoji="1" lang="en-US" altLang="ja-JP" b="1" dirty="0" smtClean="0"/>
          </a:p>
          <a:p>
            <a:r>
              <a:rPr kumimoji="1" lang="ja-JP" altLang="en-US" b="1" dirty="0" smtClean="0"/>
              <a:t>２　目的</a:t>
            </a:r>
            <a:endParaRPr kumimoji="1" lang="en-US" altLang="ja-JP" b="1" dirty="0" smtClean="0"/>
          </a:p>
          <a:p>
            <a:r>
              <a:rPr kumimoji="1" lang="ja-JP" altLang="en-US" b="1" dirty="0" smtClean="0"/>
              <a:t>　</a:t>
            </a:r>
            <a:r>
              <a:rPr kumimoji="1" lang="ja-JP" altLang="en-US" dirty="0"/>
              <a:t>○　目的規定とは</a:t>
            </a:r>
            <a:endParaRPr kumimoji="1" lang="en-US" altLang="ja-JP" dirty="0"/>
          </a:p>
          <a:p>
            <a:r>
              <a:rPr kumimoji="1" lang="ja-JP" altLang="en-US" b="1" dirty="0"/>
              <a:t>　　</a:t>
            </a:r>
            <a:r>
              <a:rPr kumimoji="1" lang="ja-JP" altLang="en-US" b="1" dirty="0" smtClean="0"/>
              <a:t>　  </a:t>
            </a:r>
            <a:r>
              <a:rPr kumimoji="1" lang="ja-JP" altLang="en-US" dirty="0" smtClean="0"/>
              <a:t>法令</a:t>
            </a:r>
            <a:r>
              <a:rPr kumimoji="1" lang="ja-JP" altLang="en-US" dirty="0"/>
              <a:t>の立法目的を簡潔に表現したもので，法令全体の解釈・運用の指針と</a:t>
            </a:r>
            <a:r>
              <a:rPr kumimoji="1" lang="ja-JP" altLang="en-US" dirty="0" smtClean="0"/>
              <a:t>なるもの</a:t>
            </a:r>
            <a:endParaRPr kumimoji="1" lang="en-US" altLang="ja-JP" dirty="0" smtClean="0"/>
          </a:p>
          <a:p>
            <a:endParaRPr kumimoji="1" lang="en-US" altLang="ja-JP" dirty="0" smtClean="0"/>
          </a:p>
          <a:p>
            <a:r>
              <a:rPr kumimoji="1" lang="ja-JP" altLang="en-US" b="1" dirty="0"/>
              <a:t>３　基本理念</a:t>
            </a:r>
            <a:endParaRPr kumimoji="1" lang="en-US" altLang="ja-JP" b="1" dirty="0"/>
          </a:p>
          <a:p>
            <a:r>
              <a:rPr kumimoji="1" lang="ja-JP" altLang="en-US" b="1" dirty="0"/>
              <a:t>　</a:t>
            </a:r>
            <a:r>
              <a:rPr kumimoji="1" lang="ja-JP" altLang="en-US" dirty="0"/>
              <a:t>○　理念規定とは</a:t>
            </a:r>
            <a:endParaRPr kumimoji="1" lang="en-US" altLang="ja-JP" dirty="0"/>
          </a:p>
          <a:p>
            <a:r>
              <a:rPr kumimoji="1" lang="ja-JP" altLang="en-US" b="1" dirty="0"/>
              <a:t>　　　  </a:t>
            </a:r>
            <a:r>
              <a:rPr kumimoji="1" lang="ja-JP" altLang="en-US" dirty="0"/>
              <a:t>法令の基本原理を示すもので，法令の制定の理念や方針を強調したい場合に規定され</a:t>
            </a:r>
            <a:endParaRPr kumimoji="1" lang="en-US" altLang="ja-JP" dirty="0"/>
          </a:p>
          <a:p>
            <a:r>
              <a:rPr kumimoji="1" lang="ja-JP" altLang="en-US" dirty="0"/>
              <a:t>　　 </a:t>
            </a:r>
            <a:r>
              <a:rPr kumimoji="1" lang="ja-JP" altLang="en-US" dirty="0" err="1"/>
              <a:t>る</a:t>
            </a:r>
            <a:r>
              <a:rPr kumimoji="1" lang="ja-JP" altLang="en-US" dirty="0"/>
              <a:t>ことが多い</a:t>
            </a:r>
            <a:endParaRPr kumimoji="1" lang="en-US" altLang="ja-JP" dirty="0"/>
          </a:p>
          <a:p>
            <a:endParaRPr kumimoji="1" lang="en-US" altLang="ja-JP" dirty="0"/>
          </a:p>
          <a:p>
            <a:endParaRPr kumimoji="1" lang="en-US" altLang="ja-JP" sz="2000" dirty="0"/>
          </a:p>
          <a:p>
            <a:endParaRPr kumimoji="1" lang="en-US" altLang="ja-JP" sz="2000" b="1" dirty="0"/>
          </a:p>
          <a:p>
            <a:endParaRPr kumimoji="1" lang="ja-JP" altLang="en-US" sz="2000" dirty="0"/>
          </a:p>
        </p:txBody>
      </p:sp>
      <p:sp>
        <p:nvSpPr>
          <p:cNvPr id="6" name="object 39"/>
          <p:cNvSpPr txBox="1"/>
          <p:nvPr/>
        </p:nvSpPr>
        <p:spPr>
          <a:xfrm>
            <a:off x="4572000" y="6357668"/>
            <a:ext cx="216783" cy="184666"/>
          </a:xfrm>
          <a:prstGeom prst="rect">
            <a:avLst/>
          </a:prstGeom>
        </p:spPr>
        <p:txBody>
          <a:bodyPr vert="horz" wrap="square" lIns="0" tIns="0" rIns="0" bIns="0" rtlCol="0">
            <a:spAutoFit/>
          </a:bodyPr>
          <a:lstStyle/>
          <a:p>
            <a:pPr marL="12700">
              <a:lnSpc>
                <a:spcPct val="100000"/>
              </a:lnSpc>
            </a:pPr>
            <a:r>
              <a:rPr lang="ja-JP" altLang="en-US" sz="1200" dirty="0">
                <a:latin typeface="ＭＳ Ｐゴシック"/>
                <a:cs typeface="ＭＳ Ｐゴシック"/>
              </a:rPr>
              <a:t>２</a:t>
            </a:r>
            <a:endParaRPr sz="1200" dirty="0">
              <a:latin typeface="ＭＳ Ｐゴシック"/>
              <a:cs typeface="ＭＳ Ｐゴシック"/>
            </a:endParaRPr>
          </a:p>
        </p:txBody>
      </p:sp>
    </p:spTree>
    <p:extLst>
      <p:ext uri="{BB962C8B-B14F-4D97-AF65-F5344CB8AC3E}">
        <p14:creationId xmlns:p14="http://schemas.microsoft.com/office/powerpoint/2010/main" val="1456382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533400"/>
            <a:ext cx="8686800" cy="533400"/>
          </a:xfrm>
        </p:spPr>
        <p:txBody>
          <a:bodyPr/>
          <a:lstStyle/>
          <a:p>
            <a:pPr algn="ctr"/>
            <a:r>
              <a:rPr lang="ja-JP" altLang="en-US" sz="2800" b="1" dirty="0" smtClean="0"/>
              <a:t>４　用語の定義　　</a:t>
            </a:r>
            <a:r>
              <a:rPr kumimoji="1" lang="ja-JP" altLang="en-US" sz="2800" b="1" dirty="0" smtClean="0"/>
              <a:t>５</a:t>
            </a:r>
            <a:r>
              <a:rPr kumimoji="1" lang="ja-JP" altLang="en-US" sz="2800" b="1" dirty="0"/>
              <a:t>～７　市，事業者，市民の責務（役割）</a:t>
            </a:r>
            <a:endParaRPr kumimoji="1" lang="en-US" altLang="ja-JP" sz="2800" b="1" dirty="0"/>
          </a:p>
        </p:txBody>
      </p:sp>
      <p:sp>
        <p:nvSpPr>
          <p:cNvPr id="3" name="テキスト プレースホルダー 2"/>
          <p:cNvSpPr>
            <a:spLocks noGrp="1"/>
          </p:cNvSpPr>
          <p:nvPr>
            <p:ph type="body" idx="1"/>
          </p:nvPr>
        </p:nvSpPr>
        <p:spPr>
          <a:xfrm>
            <a:off x="381000" y="1676400"/>
            <a:ext cx="8915399" cy="3886199"/>
          </a:xfrm>
        </p:spPr>
        <p:txBody>
          <a:bodyPr/>
          <a:lstStyle/>
          <a:p>
            <a:r>
              <a:rPr kumimoji="1" lang="ja-JP" altLang="en-US" b="1" dirty="0" smtClean="0"/>
              <a:t>４　用語の定義</a:t>
            </a:r>
            <a:endParaRPr kumimoji="1" lang="en-US" altLang="ja-JP" b="1" dirty="0"/>
          </a:p>
          <a:p>
            <a:r>
              <a:rPr kumimoji="1" lang="ja-JP" altLang="en-US" b="1" dirty="0"/>
              <a:t>　</a:t>
            </a:r>
            <a:r>
              <a:rPr kumimoji="1" lang="en-US" altLang="ja-JP" dirty="0" smtClean="0"/>
              <a:t>(1)</a:t>
            </a:r>
            <a:r>
              <a:rPr kumimoji="1" lang="ja-JP" altLang="en-US" dirty="0" smtClean="0"/>
              <a:t>　定義</a:t>
            </a:r>
            <a:r>
              <a:rPr kumimoji="1" lang="ja-JP" altLang="en-US" dirty="0"/>
              <a:t>規定とは</a:t>
            </a:r>
            <a:endParaRPr kumimoji="1" lang="en-US" altLang="ja-JP" dirty="0"/>
          </a:p>
          <a:p>
            <a:r>
              <a:rPr kumimoji="1" lang="ja-JP" altLang="en-US" dirty="0"/>
              <a:t>　　法令の中で用いる用語の意義を定めるもので，用語の意義を明確にし，解釈上の疑義</a:t>
            </a:r>
            <a:r>
              <a:rPr kumimoji="1" lang="ja-JP" altLang="en-US" dirty="0" smtClean="0"/>
              <a:t>を</a:t>
            </a:r>
            <a:endParaRPr kumimoji="1" lang="en-US" altLang="ja-JP" dirty="0" smtClean="0"/>
          </a:p>
          <a:p>
            <a:r>
              <a:rPr kumimoji="1" lang="ja-JP" altLang="en-US" dirty="0"/>
              <a:t>　</a:t>
            </a:r>
            <a:r>
              <a:rPr kumimoji="1" lang="ja-JP" altLang="en-US" dirty="0" smtClean="0"/>
              <a:t>なくすため</a:t>
            </a:r>
            <a:r>
              <a:rPr kumimoji="1" lang="ja-JP" altLang="en-US" dirty="0"/>
              <a:t>の</a:t>
            </a:r>
            <a:r>
              <a:rPr kumimoji="1" lang="ja-JP" altLang="en-US" dirty="0" smtClean="0"/>
              <a:t>もの</a:t>
            </a:r>
            <a:endParaRPr kumimoji="1" lang="en-US" altLang="ja-JP" dirty="0"/>
          </a:p>
          <a:p>
            <a:endParaRPr kumimoji="1" lang="en-US" altLang="ja-JP" dirty="0"/>
          </a:p>
          <a:p>
            <a:r>
              <a:rPr kumimoji="1" lang="ja-JP" altLang="en-US" b="1" dirty="0" smtClean="0"/>
              <a:t>　</a:t>
            </a:r>
            <a:r>
              <a:rPr kumimoji="1" lang="en-US" altLang="ja-JP" dirty="0" smtClean="0"/>
              <a:t>(2)</a:t>
            </a:r>
            <a:r>
              <a:rPr kumimoji="1" lang="ja-JP" altLang="en-US" dirty="0"/>
              <a:t>　定義規定の注意点</a:t>
            </a:r>
            <a:endParaRPr kumimoji="1" lang="en-US" altLang="ja-JP" dirty="0"/>
          </a:p>
          <a:p>
            <a:r>
              <a:rPr kumimoji="1" lang="ja-JP" altLang="en-US" dirty="0"/>
              <a:t>　・　定義すべきかどうか（定義する必要があるかどうか）</a:t>
            </a:r>
            <a:endParaRPr kumimoji="1" lang="en-US" altLang="ja-JP" dirty="0"/>
          </a:p>
          <a:p>
            <a:r>
              <a:rPr kumimoji="1" lang="ja-JP" altLang="en-US" dirty="0"/>
              <a:t>　・　定義するとして，どのように定義するか（定義に過不足が生じないように</a:t>
            </a:r>
            <a:r>
              <a:rPr kumimoji="1" lang="ja-JP" altLang="en-US" dirty="0" smtClean="0"/>
              <a:t>）</a:t>
            </a:r>
            <a:endParaRPr kumimoji="1" lang="en-US" altLang="ja-JP" dirty="0" smtClean="0"/>
          </a:p>
          <a:p>
            <a:endParaRPr kumimoji="1" lang="en-US" altLang="ja-JP" dirty="0"/>
          </a:p>
          <a:p>
            <a:r>
              <a:rPr kumimoji="1" lang="ja-JP" altLang="en-US" b="1" dirty="0"/>
              <a:t>５～７　市，事業者，市民の責務（役割）</a:t>
            </a:r>
            <a:endParaRPr kumimoji="1" lang="en-US" altLang="ja-JP" b="1" dirty="0"/>
          </a:p>
          <a:p>
            <a:r>
              <a:rPr kumimoji="1" lang="ja-JP" altLang="en-US" b="1" dirty="0"/>
              <a:t>　   </a:t>
            </a:r>
            <a:r>
              <a:rPr kumimoji="1" lang="ja-JP" altLang="en-US" dirty="0"/>
              <a:t>○　責務規定とは</a:t>
            </a:r>
            <a:endParaRPr kumimoji="1" lang="en-US" altLang="ja-JP" dirty="0"/>
          </a:p>
          <a:p>
            <a:r>
              <a:rPr kumimoji="1" lang="ja-JP" altLang="en-US" dirty="0"/>
              <a:t>　　　    自治体，事業者，市民等の責務を示すもので，法令の目的を達成するためにはこれら</a:t>
            </a:r>
            <a:endParaRPr kumimoji="1" lang="en-US" altLang="ja-JP" dirty="0"/>
          </a:p>
          <a:p>
            <a:r>
              <a:rPr kumimoji="1" lang="ja-JP" altLang="en-US" dirty="0"/>
              <a:t>　　  の者に一定の責務があることを強調したい場合に規定されることが多い</a:t>
            </a:r>
            <a:endParaRPr kumimoji="1" lang="en-US" altLang="ja-JP" dirty="0"/>
          </a:p>
          <a:p>
            <a:endParaRPr kumimoji="1" lang="en-US" altLang="ja-JP" dirty="0"/>
          </a:p>
          <a:p>
            <a:endParaRPr kumimoji="1" lang="en-US" altLang="ja-JP" dirty="0" smtClean="0"/>
          </a:p>
          <a:p>
            <a:endParaRPr kumimoji="1" lang="en-US" altLang="ja-JP" dirty="0"/>
          </a:p>
          <a:p>
            <a:endParaRPr kumimoji="1" lang="en-US" altLang="ja-JP" sz="2000" b="1" dirty="0"/>
          </a:p>
          <a:p>
            <a:endParaRPr kumimoji="1" lang="ja-JP" altLang="en-US" sz="2000" dirty="0"/>
          </a:p>
        </p:txBody>
      </p:sp>
      <p:sp>
        <p:nvSpPr>
          <p:cNvPr id="6" name="object 39"/>
          <p:cNvSpPr txBox="1"/>
          <p:nvPr/>
        </p:nvSpPr>
        <p:spPr>
          <a:xfrm>
            <a:off x="4572000" y="6357668"/>
            <a:ext cx="216783" cy="184666"/>
          </a:xfrm>
          <a:prstGeom prst="rect">
            <a:avLst/>
          </a:prstGeom>
        </p:spPr>
        <p:txBody>
          <a:bodyPr vert="horz" wrap="square" lIns="0" tIns="0" rIns="0" bIns="0" rtlCol="0">
            <a:spAutoFit/>
          </a:bodyPr>
          <a:lstStyle/>
          <a:p>
            <a:pPr marL="12700">
              <a:lnSpc>
                <a:spcPct val="100000"/>
              </a:lnSpc>
            </a:pPr>
            <a:r>
              <a:rPr lang="ja-JP" altLang="en-US" sz="1200" dirty="0">
                <a:latin typeface="ＭＳ Ｐゴシック"/>
                <a:cs typeface="ＭＳ Ｐゴシック"/>
              </a:rPr>
              <a:t>３</a:t>
            </a:r>
            <a:endParaRPr sz="1200" dirty="0">
              <a:latin typeface="ＭＳ Ｐゴシック"/>
              <a:cs typeface="ＭＳ Ｐゴシック"/>
            </a:endParaRPr>
          </a:p>
        </p:txBody>
      </p:sp>
    </p:spTree>
    <p:extLst>
      <p:ext uri="{BB962C8B-B14F-4D97-AF65-F5344CB8AC3E}">
        <p14:creationId xmlns:p14="http://schemas.microsoft.com/office/powerpoint/2010/main" val="3790578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0067" y="465239"/>
            <a:ext cx="8105864" cy="430887"/>
          </a:xfrm>
        </p:spPr>
        <p:txBody>
          <a:bodyPr/>
          <a:lstStyle/>
          <a:p>
            <a:pPr algn="ctr"/>
            <a:r>
              <a:rPr lang="ja-JP" altLang="en-US" sz="2800" b="1" dirty="0" smtClean="0"/>
              <a:t>８　差別</a:t>
            </a:r>
            <a:r>
              <a:rPr lang="ja-JP" altLang="en-US" sz="2800" b="1" dirty="0"/>
              <a:t>の</a:t>
            </a:r>
            <a:r>
              <a:rPr lang="ja-JP" altLang="en-US" sz="2800" b="1" dirty="0" smtClean="0"/>
              <a:t>禁止等</a:t>
            </a:r>
            <a:endParaRPr kumimoji="1" lang="ja-JP" altLang="en-US" sz="2800" dirty="0"/>
          </a:p>
        </p:txBody>
      </p:sp>
      <p:sp>
        <p:nvSpPr>
          <p:cNvPr id="3" name="テキスト プレースホルダー 2"/>
          <p:cNvSpPr>
            <a:spLocks noGrp="1"/>
          </p:cNvSpPr>
          <p:nvPr>
            <p:ph type="body" idx="1"/>
          </p:nvPr>
        </p:nvSpPr>
        <p:spPr>
          <a:xfrm>
            <a:off x="152400" y="1524000"/>
            <a:ext cx="9372601" cy="4585871"/>
          </a:xfrm>
        </p:spPr>
        <p:txBody>
          <a:bodyPr/>
          <a:lstStyle/>
          <a:p>
            <a:r>
              <a:rPr kumimoji="1" lang="ja-JP" altLang="en-US" sz="2000" b="1" dirty="0" smtClean="0"/>
              <a:t>１　論点</a:t>
            </a:r>
            <a:endParaRPr kumimoji="1" lang="en-US" altLang="ja-JP" sz="2000" b="1" dirty="0" smtClean="0"/>
          </a:p>
          <a:p>
            <a:r>
              <a:rPr kumimoji="1" lang="ja-JP" altLang="en-US" sz="2000" b="1" dirty="0" smtClean="0"/>
              <a:t>　</a:t>
            </a:r>
            <a:r>
              <a:rPr kumimoji="1" lang="en-US" altLang="ja-JP" sz="2000" dirty="0" smtClean="0"/>
              <a:t>(1)</a:t>
            </a:r>
            <a:r>
              <a:rPr kumimoji="1" lang="ja-JP" altLang="en-US" sz="2000" dirty="0" smtClean="0"/>
              <a:t>　差別禁止の対象範囲をどこまで広げるか</a:t>
            </a:r>
            <a:endParaRPr kumimoji="1" lang="en-US" altLang="ja-JP" sz="2000" dirty="0" smtClean="0"/>
          </a:p>
          <a:p>
            <a:r>
              <a:rPr kumimoji="1" lang="ja-JP" altLang="en-US" sz="2000" dirty="0"/>
              <a:t>　</a:t>
            </a:r>
            <a:r>
              <a:rPr kumimoji="1" lang="ja-JP" altLang="en-US" sz="2000" dirty="0" smtClean="0"/>
              <a:t>　　○　「何人も</a:t>
            </a:r>
            <a:r>
              <a:rPr kumimoji="1" lang="ja-JP" altLang="en-US" sz="2000" dirty="0"/>
              <a:t>・・・差別をしてはならない</a:t>
            </a:r>
            <a:r>
              <a:rPr kumimoji="1" lang="ja-JP" altLang="en-US" sz="2000" dirty="0" smtClean="0"/>
              <a:t>」と規定するかどうか</a:t>
            </a:r>
            <a:endParaRPr kumimoji="1" lang="en-US" altLang="ja-JP" sz="2000" dirty="0" smtClean="0"/>
          </a:p>
          <a:p>
            <a:r>
              <a:rPr kumimoji="1" lang="ja-JP" altLang="en-US" sz="2000" dirty="0"/>
              <a:t>　</a:t>
            </a:r>
            <a:r>
              <a:rPr kumimoji="1" lang="ja-JP" altLang="en-US" sz="2000" dirty="0" smtClean="0"/>
              <a:t>　　○　他自治体の例</a:t>
            </a:r>
            <a:endParaRPr kumimoji="1" lang="en-US" altLang="ja-JP" sz="2000" dirty="0" smtClean="0"/>
          </a:p>
          <a:p>
            <a:r>
              <a:rPr kumimoji="1" lang="ja-JP" altLang="en-US" sz="2000" dirty="0"/>
              <a:t>　</a:t>
            </a:r>
            <a:r>
              <a:rPr kumimoji="1" lang="ja-JP" altLang="en-US" sz="2000" dirty="0" smtClean="0"/>
              <a:t>　　</a:t>
            </a:r>
            <a:r>
              <a:rPr kumimoji="1" lang="ja-JP" altLang="en-US" sz="2000" dirty="0"/>
              <a:t>　</a:t>
            </a:r>
            <a:r>
              <a:rPr kumimoji="1" lang="ja-JP" altLang="en-US" sz="2000" dirty="0" smtClean="0"/>
              <a:t>・　</a:t>
            </a:r>
            <a:r>
              <a:rPr kumimoji="1" lang="ja-JP" altLang="en-US" sz="2000" u="sng" dirty="0" smtClean="0"/>
              <a:t>何人も</a:t>
            </a:r>
            <a:r>
              <a:rPr kumimoji="1" lang="ja-JP" altLang="en-US" sz="2000" dirty="0" smtClean="0"/>
              <a:t>・・・差別をしてはならない（</a:t>
            </a:r>
            <a:r>
              <a:rPr kumimoji="1" lang="en-US" altLang="ja-JP" sz="2000" dirty="0" smtClean="0"/>
              <a:t>cf.</a:t>
            </a:r>
            <a:r>
              <a:rPr kumimoji="1" lang="ja-JP" altLang="en-US" sz="2000" dirty="0" smtClean="0"/>
              <a:t>新潟市</a:t>
            </a:r>
            <a:r>
              <a:rPr kumimoji="1" lang="en-US" altLang="ja-JP" sz="2000" dirty="0" smtClean="0"/>
              <a:t>5</a:t>
            </a:r>
            <a:r>
              <a:rPr kumimoji="1" lang="ja-JP" altLang="en-US" sz="2000" dirty="0" smtClean="0"/>
              <a:t>条，明石市</a:t>
            </a:r>
            <a:r>
              <a:rPr kumimoji="1" lang="en-US" altLang="ja-JP" sz="2000" dirty="0" smtClean="0"/>
              <a:t>10</a:t>
            </a:r>
            <a:r>
              <a:rPr kumimoji="1" lang="ja-JP" altLang="en-US" sz="2000" dirty="0" smtClean="0"/>
              <a:t>条，奈良県</a:t>
            </a:r>
            <a:r>
              <a:rPr kumimoji="1" lang="en-US" altLang="ja-JP" sz="2000" dirty="0" smtClean="0"/>
              <a:t>8</a:t>
            </a:r>
            <a:r>
              <a:rPr kumimoji="1" lang="ja-JP" altLang="en-US" sz="2000" dirty="0" smtClean="0"/>
              <a:t>条）</a:t>
            </a:r>
            <a:endParaRPr kumimoji="1" lang="en-US" altLang="ja-JP" sz="2000" dirty="0" smtClean="0"/>
          </a:p>
          <a:p>
            <a:r>
              <a:rPr kumimoji="1" lang="ja-JP" altLang="en-US" sz="2000" dirty="0"/>
              <a:t>　</a:t>
            </a:r>
            <a:r>
              <a:rPr kumimoji="1" lang="ja-JP" altLang="en-US" sz="2000" dirty="0" smtClean="0"/>
              <a:t>　　</a:t>
            </a:r>
            <a:r>
              <a:rPr kumimoji="1" lang="ja-JP" altLang="en-US" sz="2000" dirty="0"/>
              <a:t>　</a:t>
            </a:r>
            <a:r>
              <a:rPr kumimoji="1" lang="ja-JP" altLang="en-US" sz="2000" dirty="0" smtClean="0"/>
              <a:t>・　</a:t>
            </a:r>
            <a:r>
              <a:rPr kumimoji="1" lang="ja-JP" altLang="en-US" sz="2000" u="sng" dirty="0" smtClean="0"/>
              <a:t>市及び事業者は</a:t>
            </a:r>
            <a:r>
              <a:rPr kumimoji="1" lang="ja-JP" altLang="en-US" sz="2000" dirty="0" smtClean="0"/>
              <a:t>・・・侵害してはならない（</a:t>
            </a:r>
            <a:r>
              <a:rPr kumimoji="1" lang="en-US" altLang="ja-JP" sz="2000" dirty="0" smtClean="0"/>
              <a:t>cf.</a:t>
            </a:r>
            <a:r>
              <a:rPr kumimoji="1" lang="ja-JP" altLang="en-US" sz="2000" dirty="0" smtClean="0"/>
              <a:t>仙台市</a:t>
            </a:r>
            <a:r>
              <a:rPr kumimoji="1" lang="en-US" altLang="ja-JP" sz="2000" dirty="0" smtClean="0"/>
              <a:t>7</a:t>
            </a:r>
            <a:r>
              <a:rPr kumimoji="1" lang="ja-JP" altLang="en-US" sz="2000" dirty="0" smtClean="0"/>
              <a:t>条）</a:t>
            </a:r>
            <a:r>
              <a:rPr kumimoji="1" lang="ja-JP" altLang="en-US" sz="2000" b="1" dirty="0" smtClean="0"/>
              <a:t>　</a:t>
            </a:r>
            <a:endParaRPr kumimoji="1" lang="en-US" altLang="ja-JP" sz="2000" b="1" dirty="0" smtClean="0"/>
          </a:p>
          <a:p>
            <a:endParaRPr kumimoji="1" lang="en-US" altLang="ja-JP" sz="2000" b="1" dirty="0"/>
          </a:p>
          <a:p>
            <a:r>
              <a:rPr kumimoji="1" lang="ja-JP" altLang="en-US" sz="2000" dirty="0" smtClean="0"/>
              <a:t>　</a:t>
            </a:r>
            <a:r>
              <a:rPr kumimoji="1" lang="en-US" altLang="ja-JP" sz="2000" dirty="0" smtClean="0"/>
              <a:t>(2)</a:t>
            </a:r>
            <a:r>
              <a:rPr kumimoji="1" lang="ja-JP" altLang="en-US" sz="2000" dirty="0" smtClean="0"/>
              <a:t>　合理的配慮の提供を</a:t>
            </a:r>
            <a:r>
              <a:rPr kumimoji="1" lang="ja-JP" altLang="en-US" sz="2000" dirty="0"/>
              <a:t>法的</a:t>
            </a:r>
            <a:r>
              <a:rPr kumimoji="1" lang="ja-JP" altLang="en-US" sz="2000" dirty="0" smtClean="0"/>
              <a:t>義務とするか</a:t>
            </a:r>
            <a:endParaRPr kumimoji="1" lang="en-US" altLang="ja-JP" sz="2000" dirty="0" smtClean="0"/>
          </a:p>
          <a:p>
            <a:r>
              <a:rPr kumimoji="1" lang="ja-JP" altLang="en-US" sz="2000" dirty="0"/>
              <a:t>　</a:t>
            </a:r>
            <a:r>
              <a:rPr kumimoji="1" lang="ja-JP" altLang="en-US" sz="2000" dirty="0" smtClean="0"/>
              <a:t>　　○　事業者（さらには市民）に法的義務を課すかどうか（次頁参照）</a:t>
            </a:r>
            <a:endParaRPr kumimoji="1" lang="en-US" altLang="ja-JP" sz="2000" dirty="0" smtClean="0"/>
          </a:p>
          <a:p>
            <a:r>
              <a:rPr kumimoji="1" lang="ja-JP" altLang="en-US" sz="2000" dirty="0"/>
              <a:t>　</a:t>
            </a:r>
            <a:r>
              <a:rPr kumimoji="1" lang="ja-JP" altLang="en-US" sz="2000" dirty="0" smtClean="0"/>
              <a:t>　　○　他自治体の例</a:t>
            </a:r>
            <a:endParaRPr kumimoji="1" lang="en-US" altLang="ja-JP" sz="2000" dirty="0" smtClean="0"/>
          </a:p>
          <a:p>
            <a:r>
              <a:rPr kumimoji="1" lang="ja-JP" altLang="en-US" sz="2000" dirty="0"/>
              <a:t>　</a:t>
            </a:r>
            <a:r>
              <a:rPr kumimoji="1" lang="ja-JP" altLang="en-US" sz="2000" dirty="0" smtClean="0"/>
              <a:t>　　　・　事業者は・・・合理的配慮をするように</a:t>
            </a:r>
            <a:r>
              <a:rPr kumimoji="1" lang="ja-JP" altLang="en-US" sz="2000" u="sng" dirty="0" smtClean="0"/>
              <a:t>努めなければならない</a:t>
            </a:r>
            <a:r>
              <a:rPr kumimoji="1" lang="ja-JP" altLang="en-US" sz="2000" dirty="0" smtClean="0"/>
              <a:t>（</a:t>
            </a:r>
            <a:r>
              <a:rPr kumimoji="1" lang="en-US" altLang="ja-JP" sz="2000" dirty="0" smtClean="0"/>
              <a:t>cf.</a:t>
            </a:r>
            <a:r>
              <a:rPr kumimoji="1" lang="ja-JP" altLang="en-US" sz="2000" dirty="0" smtClean="0"/>
              <a:t>仙台市</a:t>
            </a:r>
            <a:r>
              <a:rPr kumimoji="1" lang="en-US" altLang="ja-JP" sz="2000" dirty="0" smtClean="0"/>
              <a:t>9</a:t>
            </a:r>
            <a:r>
              <a:rPr kumimoji="1" lang="ja-JP" altLang="en-US" sz="2000" dirty="0" smtClean="0"/>
              <a:t>条</a:t>
            </a:r>
            <a:r>
              <a:rPr kumimoji="1" lang="en-US" altLang="ja-JP" sz="2000" dirty="0"/>
              <a:t>1</a:t>
            </a:r>
            <a:r>
              <a:rPr kumimoji="1" lang="ja-JP" altLang="en-US" sz="2000" dirty="0" smtClean="0"/>
              <a:t>項）</a:t>
            </a:r>
            <a:endParaRPr kumimoji="1" lang="en-US" altLang="ja-JP" sz="2000" dirty="0" smtClean="0"/>
          </a:p>
          <a:p>
            <a:r>
              <a:rPr kumimoji="1" lang="ja-JP" altLang="en-US" sz="2000" dirty="0"/>
              <a:t>　</a:t>
            </a:r>
            <a:r>
              <a:rPr kumimoji="1" lang="ja-JP" altLang="en-US" sz="2000" dirty="0" smtClean="0"/>
              <a:t>　　　・　何人も・・・差別（注：合理的配慮をしないことを含む。）を</a:t>
            </a:r>
            <a:r>
              <a:rPr kumimoji="1" lang="ja-JP" altLang="en-US" sz="2000" u="sng" dirty="0" smtClean="0"/>
              <a:t>してはならない</a:t>
            </a:r>
            <a:r>
              <a:rPr kumimoji="1" lang="ja-JP" altLang="en-US" sz="2000" dirty="0" smtClean="0"/>
              <a:t>（</a:t>
            </a:r>
            <a:r>
              <a:rPr kumimoji="1" lang="en-US" altLang="ja-JP" sz="2000" dirty="0" smtClean="0"/>
              <a:t>cf.</a:t>
            </a:r>
            <a:r>
              <a:rPr kumimoji="1" lang="ja-JP" altLang="en-US" sz="2000" dirty="0" smtClean="0"/>
              <a:t>新潟</a:t>
            </a:r>
            <a:endParaRPr kumimoji="1" lang="en-US" altLang="ja-JP" sz="2000" dirty="0" smtClean="0"/>
          </a:p>
          <a:p>
            <a:r>
              <a:rPr kumimoji="1" lang="ja-JP" altLang="en-US" sz="2000" dirty="0"/>
              <a:t>　</a:t>
            </a:r>
            <a:r>
              <a:rPr kumimoji="1" lang="ja-JP" altLang="en-US" sz="2000" dirty="0" smtClean="0"/>
              <a:t>　　　 市</a:t>
            </a:r>
            <a:r>
              <a:rPr kumimoji="1" lang="en-US" altLang="ja-JP" sz="2000" dirty="0" smtClean="0"/>
              <a:t>5</a:t>
            </a:r>
            <a:r>
              <a:rPr kumimoji="1" lang="ja-JP" altLang="en-US" sz="2000" dirty="0" smtClean="0"/>
              <a:t>条，明石市</a:t>
            </a:r>
            <a:r>
              <a:rPr kumimoji="1" lang="en-US" altLang="ja-JP" sz="2000" dirty="0" smtClean="0"/>
              <a:t>10</a:t>
            </a:r>
            <a:r>
              <a:rPr kumimoji="1" lang="ja-JP" altLang="en-US" sz="2000" dirty="0" smtClean="0"/>
              <a:t>条）</a:t>
            </a:r>
            <a:endParaRPr kumimoji="1" lang="en-US" altLang="ja-JP" sz="2000" dirty="0" smtClean="0"/>
          </a:p>
          <a:p>
            <a:r>
              <a:rPr kumimoji="1" lang="ja-JP" altLang="en-US" sz="2000" dirty="0"/>
              <a:t>　</a:t>
            </a:r>
            <a:r>
              <a:rPr kumimoji="1" lang="ja-JP" altLang="en-US" sz="2000" dirty="0" smtClean="0"/>
              <a:t>　　　・　何人も・・・合理的な配慮を</a:t>
            </a:r>
            <a:r>
              <a:rPr kumimoji="1" lang="ja-JP" altLang="en-US" sz="2000" u="sng" dirty="0" smtClean="0"/>
              <a:t>しなければならない</a:t>
            </a:r>
            <a:r>
              <a:rPr kumimoji="1" lang="ja-JP" altLang="en-US" sz="2000" dirty="0" smtClean="0"/>
              <a:t>（</a:t>
            </a:r>
            <a:r>
              <a:rPr kumimoji="1" lang="en-US" altLang="ja-JP" sz="2000" dirty="0" smtClean="0"/>
              <a:t>cf.</a:t>
            </a:r>
            <a:r>
              <a:rPr kumimoji="1" lang="ja-JP" altLang="en-US" sz="2000" dirty="0" smtClean="0"/>
              <a:t>奈良県</a:t>
            </a:r>
            <a:r>
              <a:rPr kumimoji="1" lang="en-US" altLang="ja-JP" sz="2000" dirty="0" smtClean="0"/>
              <a:t>9</a:t>
            </a:r>
            <a:r>
              <a:rPr kumimoji="1" lang="ja-JP" altLang="en-US" sz="2000" dirty="0" smtClean="0"/>
              <a:t>条）</a:t>
            </a:r>
            <a:endParaRPr kumimoji="1" lang="en-US" altLang="ja-JP" sz="2000" dirty="0" smtClean="0"/>
          </a:p>
          <a:p>
            <a:endParaRPr kumimoji="1" lang="en-US" altLang="ja-JP" dirty="0"/>
          </a:p>
        </p:txBody>
      </p:sp>
      <p:sp>
        <p:nvSpPr>
          <p:cNvPr id="5" name="object 39"/>
          <p:cNvSpPr txBox="1"/>
          <p:nvPr/>
        </p:nvSpPr>
        <p:spPr>
          <a:xfrm>
            <a:off x="4648200" y="6357668"/>
            <a:ext cx="140583" cy="184666"/>
          </a:xfrm>
          <a:prstGeom prst="rect">
            <a:avLst/>
          </a:prstGeom>
        </p:spPr>
        <p:txBody>
          <a:bodyPr vert="horz" wrap="square" lIns="0" tIns="0" rIns="0" bIns="0" rtlCol="0">
            <a:spAutoFit/>
          </a:bodyPr>
          <a:lstStyle/>
          <a:p>
            <a:pPr marL="12700">
              <a:lnSpc>
                <a:spcPct val="100000"/>
              </a:lnSpc>
            </a:pPr>
            <a:r>
              <a:rPr lang="ja-JP" altLang="en-US" sz="1200" dirty="0">
                <a:latin typeface="ＭＳ Ｐゴシック"/>
                <a:cs typeface="ＭＳ Ｐゴシック"/>
              </a:rPr>
              <a:t>４</a:t>
            </a:r>
            <a:endParaRPr sz="1200" dirty="0">
              <a:latin typeface="ＭＳ Ｐゴシック"/>
              <a:cs typeface="ＭＳ Ｐゴシック"/>
            </a:endParaRPr>
          </a:p>
        </p:txBody>
      </p:sp>
    </p:spTree>
    <p:extLst>
      <p:ext uri="{BB962C8B-B14F-4D97-AF65-F5344CB8AC3E}">
        <p14:creationId xmlns:p14="http://schemas.microsoft.com/office/powerpoint/2010/main" val="3443203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57200"/>
            <a:ext cx="8105864" cy="430887"/>
          </a:xfrm>
        </p:spPr>
        <p:txBody>
          <a:bodyPr/>
          <a:lstStyle/>
          <a:p>
            <a:pPr algn="ctr"/>
            <a:r>
              <a:rPr lang="ja-JP" altLang="en-US" sz="2800" b="1" dirty="0" smtClean="0"/>
              <a:t>法的義務を検討する際の注意点（参考）</a:t>
            </a:r>
            <a:endParaRPr kumimoji="1" lang="ja-JP" altLang="en-US" sz="2800" dirty="0"/>
          </a:p>
        </p:txBody>
      </p:sp>
      <p:sp>
        <p:nvSpPr>
          <p:cNvPr id="3" name="テキスト プレースホルダー 2"/>
          <p:cNvSpPr>
            <a:spLocks noGrp="1"/>
          </p:cNvSpPr>
          <p:nvPr>
            <p:ph type="body" idx="1"/>
          </p:nvPr>
        </p:nvSpPr>
        <p:spPr>
          <a:xfrm>
            <a:off x="228600" y="1447800"/>
            <a:ext cx="9372601" cy="4431983"/>
          </a:xfrm>
        </p:spPr>
        <p:txBody>
          <a:bodyPr/>
          <a:lstStyle/>
          <a:p>
            <a:endParaRPr kumimoji="1" lang="en-US" altLang="ja-JP" dirty="0"/>
          </a:p>
          <a:p>
            <a:r>
              <a:rPr kumimoji="1" lang="ja-JP" altLang="en-US" dirty="0" smtClean="0"/>
              <a:t>○　違反した場合の罰則がないとすると，仮に法的義務として規定したとしても，それは訓示規定　</a:t>
            </a:r>
            <a:endParaRPr kumimoji="1" lang="en-US" altLang="ja-JP" dirty="0" smtClean="0"/>
          </a:p>
          <a:p>
            <a:r>
              <a:rPr kumimoji="1" lang="ja-JP" altLang="en-US" dirty="0"/>
              <a:t>　</a:t>
            </a:r>
            <a:r>
              <a:rPr kumimoji="1" lang="ja-JP" altLang="en-US" dirty="0" smtClean="0"/>
              <a:t>（一定の義務を課すものの，その違反に対して罰則の適用がない規定）ということになる。</a:t>
            </a:r>
            <a:endParaRPr kumimoji="1" lang="en-US" altLang="ja-JP" dirty="0" smtClean="0"/>
          </a:p>
          <a:p>
            <a:endParaRPr kumimoji="1" lang="en-US" altLang="ja-JP" dirty="0"/>
          </a:p>
          <a:p>
            <a:r>
              <a:rPr kumimoji="1" lang="ja-JP" altLang="en-US" dirty="0" smtClean="0"/>
              <a:t>○　訓示規定として「差別をしてはならない」「合理的な配慮をしなければならない」と規定する</a:t>
            </a:r>
            <a:r>
              <a:rPr kumimoji="1" lang="ja-JP" altLang="en-US" dirty="0"/>
              <a:t>と</a:t>
            </a:r>
            <a:r>
              <a:rPr kumimoji="1" lang="ja-JP" altLang="en-US" dirty="0" smtClean="0"/>
              <a:t>し</a:t>
            </a:r>
            <a:endParaRPr kumimoji="1" lang="en-US" altLang="ja-JP" dirty="0" smtClean="0"/>
          </a:p>
          <a:p>
            <a:r>
              <a:rPr kumimoji="1" lang="ja-JP" altLang="en-US" dirty="0"/>
              <a:t>　</a:t>
            </a:r>
            <a:r>
              <a:rPr kumimoji="1" lang="ja-JP" altLang="en-US" dirty="0" smtClean="0"/>
              <a:t>ても，努力義務ではなく法的義務を課す以上，</a:t>
            </a:r>
            <a:r>
              <a:rPr kumimoji="1" lang="ja-JP" altLang="en-US" u="sng" dirty="0" smtClean="0"/>
              <a:t>何が差別なのか，何が合理的配慮なのか</a:t>
            </a:r>
            <a:r>
              <a:rPr kumimoji="1" lang="ja-JP" altLang="en-US" u="sng" dirty="0"/>
              <a:t>が</a:t>
            </a:r>
            <a:r>
              <a:rPr kumimoji="1" lang="ja-JP" altLang="en-US" u="sng" dirty="0" smtClean="0"/>
              <a:t>，事</a:t>
            </a:r>
            <a:endParaRPr kumimoji="1" lang="en-US" altLang="ja-JP" u="sng" dirty="0" smtClean="0"/>
          </a:p>
          <a:p>
            <a:r>
              <a:rPr kumimoji="1" lang="ja-JP" altLang="en-US" dirty="0"/>
              <a:t>　</a:t>
            </a:r>
            <a:r>
              <a:rPr kumimoji="1" lang="ja-JP" altLang="en-US" u="sng" dirty="0" smtClean="0"/>
              <a:t>業者等にとって明確となるように</a:t>
            </a:r>
            <a:r>
              <a:rPr kumimoji="1" lang="ja-JP" altLang="en-US" dirty="0" smtClean="0"/>
              <a:t>する必要がある（→定義規定とも関連）。</a:t>
            </a:r>
            <a:endParaRPr kumimoji="1" lang="en-US" altLang="ja-JP" dirty="0" smtClean="0"/>
          </a:p>
          <a:p>
            <a:r>
              <a:rPr kumimoji="1" lang="ja-JP" altLang="en-US" dirty="0"/>
              <a:t>　</a:t>
            </a:r>
            <a:r>
              <a:rPr kumimoji="1" lang="ja-JP" altLang="en-US" dirty="0" smtClean="0"/>
              <a:t>　</a:t>
            </a:r>
            <a:r>
              <a:rPr kumimoji="1" lang="en-US" altLang="ja-JP" sz="1600" dirty="0" smtClean="0"/>
              <a:t>※</a:t>
            </a:r>
            <a:r>
              <a:rPr kumimoji="1" lang="ja-JP" altLang="en-US" sz="1600" dirty="0" smtClean="0"/>
              <a:t>差別の定義をせずに，事業者に合理的配慮の法的義務を課している他自治体の条例はない。</a:t>
            </a:r>
            <a:endParaRPr kumimoji="1" lang="en-US" altLang="ja-JP" sz="1600" dirty="0" smtClean="0"/>
          </a:p>
          <a:p>
            <a:r>
              <a:rPr kumimoji="1" lang="ja-JP" altLang="en-US" dirty="0" smtClean="0"/>
              <a:t>　　</a:t>
            </a:r>
            <a:endParaRPr kumimoji="1" lang="en-US" altLang="ja-JP" dirty="0"/>
          </a:p>
          <a:p>
            <a:r>
              <a:rPr kumimoji="1" lang="ja-JP" altLang="en-US" dirty="0" smtClean="0"/>
              <a:t>○</a:t>
            </a:r>
            <a:r>
              <a:rPr kumimoji="1" lang="ja-JP" altLang="en-US" dirty="0"/>
              <a:t>　</a:t>
            </a:r>
            <a:r>
              <a:rPr kumimoji="1" lang="ja-JP" altLang="en-US" dirty="0" smtClean="0"/>
              <a:t>立法の目的を実現するための手段は，その目的との関係でバランスのとれたものとする必要</a:t>
            </a:r>
            <a:endParaRPr kumimoji="1" lang="en-US" altLang="ja-JP" dirty="0" smtClean="0"/>
          </a:p>
          <a:p>
            <a:r>
              <a:rPr kumimoji="1" lang="ja-JP" altLang="en-US" dirty="0"/>
              <a:t>　</a:t>
            </a:r>
            <a:r>
              <a:rPr kumimoji="1" lang="ja-JP" altLang="en-US" dirty="0" smtClean="0"/>
              <a:t>がある（誰にどのような義務を課すことが，目的（共生社会の実現）との関係でバランスのとれた</a:t>
            </a:r>
            <a:endParaRPr kumimoji="1" lang="en-US" altLang="ja-JP" dirty="0" smtClean="0"/>
          </a:p>
          <a:p>
            <a:r>
              <a:rPr kumimoji="1" lang="ja-JP" altLang="en-US" dirty="0"/>
              <a:t>　</a:t>
            </a:r>
            <a:r>
              <a:rPr kumimoji="1" lang="ja-JP" altLang="en-US" dirty="0" smtClean="0"/>
              <a:t>ものになるのか）。</a:t>
            </a:r>
            <a:endParaRPr kumimoji="1" lang="en-US" altLang="ja-JP" dirty="0" smtClean="0"/>
          </a:p>
          <a:p>
            <a:endParaRPr kumimoji="1" lang="en-US" altLang="ja-JP" dirty="0"/>
          </a:p>
          <a:p>
            <a:r>
              <a:rPr kumimoji="1" lang="ja-JP" altLang="en-US" dirty="0"/>
              <a:t>○　</a:t>
            </a:r>
            <a:r>
              <a:rPr kumimoji="1" lang="ja-JP" altLang="en-US" dirty="0" smtClean="0"/>
              <a:t>なお，他</a:t>
            </a:r>
            <a:r>
              <a:rPr kumimoji="1" lang="ja-JP" altLang="en-US" dirty="0"/>
              <a:t>自治体の</a:t>
            </a:r>
            <a:r>
              <a:rPr kumimoji="1" lang="ja-JP" altLang="en-US" dirty="0" smtClean="0"/>
              <a:t>条例で，</a:t>
            </a:r>
            <a:r>
              <a:rPr kumimoji="1" lang="ja-JP" altLang="en-US" dirty="0"/>
              <a:t>事業者に合理的</a:t>
            </a:r>
            <a:r>
              <a:rPr kumimoji="1" lang="ja-JP" altLang="en-US" dirty="0" smtClean="0"/>
              <a:t>配慮の法的義務</a:t>
            </a:r>
            <a:r>
              <a:rPr kumimoji="1" lang="ja-JP" altLang="en-US" dirty="0"/>
              <a:t>を課していると</a:t>
            </a:r>
            <a:r>
              <a:rPr kumimoji="1" lang="ja-JP" altLang="en-US" dirty="0" smtClean="0"/>
              <a:t>思われるものでも，</a:t>
            </a:r>
            <a:endParaRPr kumimoji="1" lang="en-US" altLang="ja-JP" dirty="0" smtClean="0"/>
          </a:p>
          <a:p>
            <a:r>
              <a:rPr kumimoji="1" lang="ja-JP" altLang="en-US" dirty="0"/>
              <a:t>　</a:t>
            </a:r>
            <a:r>
              <a:rPr kumimoji="1" lang="ja-JP" altLang="en-US" dirty="0" smtClean="0"/>
              <a:t>直接的に事業者を主語として規定</a:t>
            </a:r>
            <a:r>
              <a:rPr kumimoji="1" lang="ja-JP" altLang="en-US" dirty="0"/>
              <a:t>しているもの</a:t>
            </a:r>
            <a:r>
              <a:rPr kumimoji="1" lang="ja-JP" altLang="en-US" dirty="0" smtClean="0"/>
              <a:t>はない（すべて「</a:t>
            </a:r>
            <a:r>
              <a:rPr kumimoji="1" lang="ja-JP" altLang="en-US" u="sng" dirty="0" smtClean="0"/>
              <a:t>何人も</a:t>
            </a:r>
            <a:r>
              <a:rPr kumimoji="1" lang="ja-JP" altLang="en-US" dirty="0" smtClean="0"/>
              <a:t>・・・差別をしてはなら</a:t>
            </a:r>
            <a:endParaRPr kumimoji="1" lang="en-US" altLang="ja-JP" dirty="0" smtClean="0"/>
          </a:p>
          <a:p>
            <a:r>
              <a:rPr kumimoji="1" lang="ja-JP" altLang="en-US" dirty="0"/>
              <a:t>　</a:t>
            </a:r>
            <a:r>
              <a:rPr kumimoji="1" lang="ja-JP" altLang="en-US" dirty="0" smtClean="0"/>
              <a:t>ない」や「</a:t>
            </a:r>
            <a:r>
              <a:rPr kumimoji="1" lang="ja-JP" altLang="en-US" u="sng" dirty="0" smtClean="0"/>
              <a:t>何人も</a:t>
            </a:r>
            <a:r>
              <a:rPr kumimoji="1" lang="ja-JP" altLang="en-US" dirty="0" smtClean="0"/>
              <a:t>・・・合理的な配慮をしなければならない」という規定の仕方）。</a:t>
            </a:r>
            <a:endParaRPr kumimoji="1" lang="en-US" altLang="ja-JP" dirty="0"/>
          </a:p>
        </p:txBody>
      </p:sp>
      <p:sp>
        <p:nvSpPr>
          <p:cNvPr id="5" name="object 39"/>
          <p:cNvSpPr txBox="1"/>
          <p:nvPr/>
        </p:nvSpPr>
        <p:spPr>
          <a:xfrm>
            <a:off x="4648200" y="6357668"/>
            <a:ext cx="140583" cy="184666"/>
          </a:xfrm>
          <a:prstGeom prst="rect">
            <a:avLst/>
          </a:prstGeom>
        </p:spPr>
        <p:txBody>
          <a:bodyPr vert="horz" wrap="square" lIns="0" tIns="0" rIns="0" bIns="0" rtlCol="0">
            <a:spAutoFit/>
          </a:bodyPr>
          <a:lstStyle/>
          <a:p>
            <a:pPr marL="12700">
              <a:lnSpc>
                <a:spcPct val="100000"/>
              </a:lnSpc>
            </a:pPr>
            <a:r>
              <a:rPr lang="ja-JP" altLang="en-US" sz="1200" dirty="0">
                <a:latin typeface="ＭＳ Ｐゴシック"/>
                <a:cs typeface="ＭＳ Ｐゴシック"/>
              </a:rPr>
              <a:t>５</a:t>
            </a:r>
            <a:endParaRPr sz="1200" dirty="0">
              <a:latin typeface="ＭＳ Ｐゴシック"/>
              <a:cs typeface="ＭＳ Ｐゴシック"/>
            </a:endParaRPr>
          </a:p>
        </p:txBody>
      </p:sp>
    </p:spTree>
    <p:extLst>
      <p:ext uri="{BB962C8B-B14F-4D97-AF65-F5344CB8AC3E}">
        <p14:creationId xmlns:p14="http://schemas.microsoft.com/office/powerpoint/2010/main" val="2119562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5685" y="533400"/>
            <a:ext cx="8105864" cy="430887"/>
          </a:xfrm>
        </p:spPr>
        <p:txBody>
          <a:bodyPr/>
          <a:lstStyle/>
          <a:p>
            <a:pPr algn="ctr"/>
            <a:r>
              <a:rPr lang="ja-JP" altLang="en-US" sz="2800" b="1" dirty="0" smtClean="0"/>
              <a:t>９　差別をなくすための仕組み</a:t>
            </a:r>
            <a:endParaRPr kumimoji="1" lang="ja-JP" altLang="en-US" sz="2800" dirty="0"/>
          </a:p>
        </p:txBody>
      </p:sp>
      <p:sp>
        <p:nvSpPr>
          <p:cNvPr id="3" name="テキスト プレースホルダー 2"/>
          <p:cNvSpPr>
            <a:spLocks noGrp="1"/>
          </p:cNvSpPr>
          <p:nvPr>
            <p:ph type="body" idx="1"/>
          </p:nvPr>
        </p:nvSpPr>
        <p:spPr>
          <a:xfrm>
            <a:off x="381000" y="1600200"/>
            <a:ext cx="8915399" cy="4001095"/>
          </a:xfrm>
        </p:spPr>
        <p:txBody>
          <a:bodyPr/>
          <a:lstStyle/>
          <a:p>
            <a:r>
              <a:rPr kumimoji="1" lang="ja-JP" altLang="en-US" sz="2000" b="1" dirty="0" smtClean="0"/>
              <a:t>１　論点</a:t>
            </a:r>
            <a:endParaRPr kumimoji="1" lang="en-US" altLang="ja-JP" sz="2000" b="1" dirty="0" smtClean="0"/>
          </a:p>
          <a:p>
            <a:r>
              <a:rPr kumimoji="1" lang="ja-JP" altLang="en-US" sz="2000" b="1" dirty="0"/>
              <a:t>　</a:t>
            </a:r>
            <a:r>
              <a:rPr kumimoji="1" lang="en-US" altLang="ja-JP" sz="2000" dirty="0" smtClean="0"/>
              <a:t>(1)</a:t>
            </a:r>
            <a:r>
              <a:rPr kumimoji="1" lang="ja-JP" altLang="en-US" sz="2000" dirty="0" smtClean="0"/>
              <a:t>　福岡市の権限</a:t>
            </a:r>
            <a:endParaRPr kumimoji="1" lang="en-US" altLang="ja-JP" sz="2000" dirty="0" smtClean="0"/>
          </a:p>
          <a:p>
            <a:r>
              <a:rPr kumimoji="1" lang="ja-JP" altLang="en-US" sz="2000" dirty="0"/>
              <a:t>　</a:t>
            </a:r>
            <a:r>
              <a:rPr kumimoji="1" lang="ja-JP" altLang="en-US" sz="2000" dirty="0" smtClean="0"/>
              <a:t>　　○　福岡市が法の主務大臣の権限（報告の徴収，助言，指導，勧告）を持つこと</a:t>
            </a:r>
            <a:endParaRPr kumimoji="1" lang="en-US" altLang="ja-JP" sz="2000" dirty="0" smtClean="0"/>
          </a:p>
          <a:p>
            <a:r>
              <a:rPr kumimoji="1" lang="ja-JP" altLang="en-US" sz="2000" dirty="0"/>
              <a:t>　</a:t>
            </a:r>
            <a:r>
              <a:rPr kumimoji="1" lang="ja-JP" altLang="en-US" sz="2000" dirty="0" smtClean="0"/>
              <a:t>　　　の是非</a:t>
            </a:r>
            <a:endParaRPr kumimoji="1" lang="en-US" altLang="ja-JP" sz="2000" dirty="0" smtClean="0"/>
          </a:p>
          <a:p>
            <a:r>
              <a:rPr kumimoji="1" lang="ja-JP" altLang="en-US" sz="2000" dirty="0" smtClean="0"/>
              <a:t>　　　○</a:t>
            </a:r>
            <a:r>
              <a:rPr kumimoji="1" lang="ja-JP" altLang="en-US" sz="2000" dirty="0"/>
              <a:t>　</a:t>
            </a:r>
            <a:r>
              <a:rPr kumimoji="1" lang="ja-JP" altLang="en-US" sz="2000" dirty="0" smtClean="0"/>
              <a:t>勧告に加え，公表まで行えるようにするか</a:t>
            </a:r>
            <a:endParaRPr kumimoji="1" lang="en-US" altLang="ja-JP" sz="2000" dirty="0" smtClean="0"/>
          </a:p>
          <a:p>
            <a:endParaRPr kumimoji="1" lang="en-US" altLang="ja-JP" sz="2000" dirty="0"/>
          </a:p>
          <a:p>
            <a:r>
              <a:rPr kumimoji="1" lang="ja-JP" altLang="en-US" sz="2000" dirty="0" smtClean="0"/>
              <a:t>　</a:t>
            </a:r>
            <a:r>
              <a:rPr kumimoji="1" lang="en-US" altLang="ja-JP" sz="2000" dirty="0" smtClean="0"/>
              <a:t>(2)</a:t>
            </a:r>
            <a:r>
              <a:rPr kumimoji="1" lang="ja-JP" altLang="en-US" sz="2000" dirty="0" smtClean="0"/>
              <a:t>　専門機関</a:t>
            </a:r>
            <a:endParaRPr kumimoji="1" lang="en-US" altLang="ja-JP" sz="2000" dirty="0" smtClean="0"/>
          </a:p>
          <a:p>
            <a:r>
              <a:rPr kumimoji="1" lang="ja-JP" altLang="en-US" sz="2000" b="1" dirty="0"/>
              <a:t>　</a:t>
            </a:r>
            <a:r>
              <a:rPr kumimoji="1" lang="ja-JP" altLang="en-US" sz="2000" b="1" dirty="0" smtClean="0"/>
              <a:t>　　</a:t>
            </a:r>
            <a:r>
              <a:rPr kumimoji="1" lang="ja-JP" altLang="en-US" sz="2000" dirty="0" smtClean="0"/>
              <a:t>○　専門機関を設置するという方向性で問題ない</a:t>
            </a:r>
            <a:r>
              <a:rPr kumimoji="1" lang="ja-JP" altLang="en-US" sz="2000" dirty="0" smtClean="0"/>
              <a:t>か</a:t>
            </a:r>
            <a:r>
              <a:rPr kumimoji="1" lang="ja-JP" altLang="en-US" sz="2000" dirty="0" smtClean="0"/>
              <a:t>　　</a:t>
            </a:r>
            <a:endParaRPr kumimoji="1" lang="en-US" altLang="ja-JP" sz="2000" dirty="0" smtClean="0"/>
          </a:p>
          <a:p>
            <a:r>
              <a:rPr kumimoji="1" lang="ja-JP" altLang="en-US" sz="2000" dirty="0"/>
              <a:t>　</a:t>
            </a:r>
            <a:r>
              <a:rPr kumimoji="1" lang="ja-JP" altLang="en-US" sz="2000" dirty="0" smtClean="0"/>
              <a:t>　　○　専門機関の機能として，助言・あっせんに携わるという方向性で問題ない</a:t>
            </a:r>
            <a:r>
              <a:rPr kumimoji="1" lang="ja-JP" altLang="en-US" sz="2000" dirty="0" smtClean="0"/>
              <a:t>か</a:t>
            </a:r>
            <a:r>
              <a:rPr kumimoji="1" lang="ja-JP" altLang="en-US" sz="2000" dirty="0" smtClean="0"/>
              <a:t>　</a:t>
            </a:r>
            <a:endParaRPr kumimoji="1" lang="en-US" altLang="ja-JP" sz="2000" dirty="0" smtClean="0"/>
          </a:p>
          <a:p>
            <a:endParaRPr kumimoji="1" lang="en-US" altLang="ja-JP" sz="2000" dirty="0"/>
          </a:p>
          <a:p>
            <a:r>
              <a:rPr kumimoji="1" lang="ja-JP" altLang="en-US" sz="2000" dirty="0" smtClean="0"/>
              <a:t>　</a:t>
            </a:r>
            <a:r>
              <a:rPr kumimoji="1" lang="en-US" altLang="ja-JP" sz="2000" dirty="0" smtClean="0"/>
              <a:t>(3)</a:t>
            </a:r>
            <a:r>
              <a:rPr kumimoji="1" lang="ja-JP" altLang="en-US" sz="2000" dirty="0" smtClean="0"/>
              <a:t>　</a:t>
            </a:r>
            <a:r>
              <a:rPr kumimoji="1" lang="ja-JP" altLang="en-US" sz="2000" dirty="0"/>
              <a:t>その他</a:t>
            </a:r>
            <a:endParaRPr kumimoji="1" lang="en-US" altLang="ja-JP" sz="2000" dirty="0" smtClean="0"/>
          </a:p>
          <a:p>
            <a:r>
              <a:rPr kumimoji="1" lang="ja-JP" altLang="en-US" sz="2000" dirty="0"/>
              <a:t>　</a:t>
            </a:r>
            <a:r>
              <a:rPr kumimoji="1" lang="ja-JP" altLang="en-US" sz="2000" dirty="0" smtClean="0"/>
              <a:t>　　○　功績のあった民間事業者を表彰する仕組みを設けるか</a:t>
            </a:r>
            <a:endParaRPr kumimoji="1" lang="en-US" altLang="ja-JP" sz="2000" dirty="0"/>
          </a:p>
          <a:p>
            <a:r>
              <a:rPr kumimoji="1" lang="ja-JP" altLang="en-US" sz="2000" dirty="0" smtClean="0"/>
              <a:t>　　　○　表彰以外の手法（優良企業への優遇措置等）を取り入れるか</a:t>
            </a:r>
            <a:endParaRPr kumimoji="1" lang="ja-JP" altLang="en-US" sz="2000" dirty="0"/>
          </a:p>
        </p:txBody>
      </p:sp>
      <p:sp>
        <p:nvSpPr>
          <p:cNvPr id="6" name="object 39"/>
          <p:cNvSpPr txBox="1"/>
          <p:nvPr/>
        </p:nvSpPr>
        <p:spPr>
          <a:xfrm>
            <a:off x="4572000" y="6357668"/>
            <a:ext cx="216783" cy="184666"/>
          </a:xfrm>
          <a:prstGeom prst="rect">
            <a:avLst/>
          </a:prstGeom>
        </p:spPr>
        <p:txBody>
          <a:bodyPr vert="horz" wrap="square" lIns="0" tIns="0" rIns="0" bIns="0" rtlCol="0">
            <a:spAutoFit/>
          </a:bodyPr>
          <a:lstStyle/>
          <a:p>
            <a:pPr marL="12700">
              <a:lnSpc>
                <a:spcPct val="100000"/>
              </a:lnSpc>
            </a:pPr>
            <a:r>
              <a:rPr lang="ja-JP" altLang="en-US" sz="1200" dirty="0">
                <a:latin typeface="ＭＳ Ｐゴシック"/>
                <a:cs typeface="ＭＳ Ｐゴシック"/>
              </a:rPr>
              <a:t>６</a:t>
            </a:r>
            <a:endParaRPr sz="1200" dirty="0">
              <a:latin typeface="ＭＳ Ｐゴシック"/>
              <a:cs typeface="ＭＳ Ｐゴシック"/>
            </a:endParaRPr>
          </a:p>
        </p:txBody>
      </p:sp>
    </p:spTree>
    <p:extLst>
      <p:ext uri="{BB962C8B-B14F-4D97-AF65-F5344CB8AC3E}">
        <p14:creationId xmlns:p14="http://schemas.microsoft.com/office/powerpoint/2010/main" val="1302030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3467</TotalTime>
  <Words>52</Words>
  <Application>Microsoft Office PowerPoint</Application>
  <PresentationFormat>A4 210 x 297 mm</PresentationFormat>
  <Paragraphs>102</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Theme</vt:lpstr>
      <vt:lpstr>【資料３】</vt:lpstr>
      <vt:lpstr>PowerPoint プレゼンテーション</vt:lpstr>
      <vt:lpstr>１　前文　　２　目的　　３　基本理念</vt:lpstr>
      <vt:lpstr>４　用語の定義　　５～７　市，事業者，市民の責務（役割）</vt:lpstr>
      <vt:lpstr>８　差別の禁止等</vt:lpstr>
      <vt:lpstr>法的義務を検討する際の注意点（参考）</vt:lpstr>
      <vt:lpstr>９　差別をなくすための仕組み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条例検討会の役割</dc:title>
  <dc:creator>ＩＴ推進課</dc:creator>
  <cp:lastModifiedBy>FINE_User</cp:lastModifiedBy>
  <cp:revision>391</cp:revision>
  <cp:lastPrinted>2016-09-20T07:27:23Z</cp:lastPrinted>
  <dcterms:created xsi:type="dcterms:W3CDTF">2016-08-02T18:43:54Z</dcterms:created>
  <dcterms:modified xsi:type="dcterms:W3CDTF">2016-09-21T02:50:56Z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2013-06-21T00:00:00Z</vt:filetime>
  </property>
  <property fmtid="{D5CDD505-2E9C-101B-9397-08002B2CF9AE}" pid="3" name="Creator">
    <vt:lpwstr>Acrobat PDFMaker 8.1 for PowerPoint</vt:lpwstr>
  </property>
  <property fmtid="{D5CDD505-2E9C-101B-9397-08002B2CF9AE}" pid="4" name="LastSaved">
    <vt:filetime>2016-08-02T00:00:00Z</vt:filetime>
  </property>
</Properties>
</file>