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6" r:id="rId3"/>
    <p:sldId id="259" r:id="rId4"/>
    <p:sldId id="263" r:id="rId5"/>
    <p:sldId id="257" r:id="rId6"/>
    <p:sldId id="258" r:id="rId7"/>
    <p:sldId id="265" r:id="rId8"/>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90" y="-1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7046"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699" y="0"/>
            <a:ext cx="4307046" cy="340360"/>
          </a:xfrm>
          <a:prstGeom prst="rect">
            <a:avLst/>
          </a:prstGeom>
        </p:spPr>
        <p:txBody>
          <a:bodyPr vert="horz" lIns="91440" tIns="45720" rIns="91440" bIns="45720" rtlCol="0"/>
          <a:lstStyle>
            <a:lvl1pPr algn="r">
              <a:defRPr sz="1200"/>
            </a:lvl1pPr>
          </a:lstStyle>
          <a:p>
            <a:fld id="{4602BB05-4A98-4A32-BF31-40CADC30E5DD}" type="datetimeFigureOut">
              <a:rPr kumimoji="1" lang="ja-JP" altLang="en-US" smtClean="0"/>
              <a:t>2016/8/23</a:t>
            </a:fld>
            <a:endParaRPr kumimoji="1" lang="ja-JP" altLang="en-US"/>
          </a:p>
        </p:txBody>
      </p:sp>
      <p:sp>
        <p:nvSpPr>
          <p:cNvPr id="4" name="スライド イメージ プレースホルダー 3"/>
          <p:cNvSpPr>
            <a:spLocks noGrp="1" noRot="1" noChangeAspect="1"/>
          </p:cNvSpPr>
          <p:nvPr>
            <p:ph type="sldImg" idx="2"/>
          </p:nvPr>
        </p:nvSpPr>
        <p:spPr>
          <a:xfrm>
            <a:off x="3125788" y="511175"/>
            <a:ext cx="3687762" cy="25527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33420"/>
            <a:ext cx="7951470" cy="306324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265"/>
            <a:ext cx="4307046"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699" y="6465265"/>
            <a:ext cx="4307046" cy="340360"/>
          </a:xfrm>
          <a:prstGeom prst="rect">
            <a:avLst/>
          </a:prstGeom>
        </p:spPr>
        <p:txBody>
          <a:bodyPr vert="horz" lIns="91440" tIns="45720" rIns="91440" bIns="45720" rtlCol="0" anchor="b"/>
          <a:lstStyle>
            <a:lvl1pPr algn="r">
              <a:defRPr sz="1200"/>
            </a:lvl1pPr>
          </a:lstStyle>
          <a:p>
            <a:fld id="{5152D1FB-E2E3-4504-8E0D-C8F5720E7788}" type="slidenum">
              <a:rPr kumimoji="1" lang="ja-JP" altLang="en-US" smtClean="0"/>
              <a:t>‹#›</a:t>
            </a:fld>
            <a:endParaRPr kumimoji="1" lang="ja-JP" altLang="en-US"/>
          </a:p>
        </p:txBody>
      </p:sp>
    </p:spTree>
    <p:extLst>
      <p:ext uri="{BB962C8B-B14F-4D97-AF65-F5344CB8AC3E}">
        <p14:creationId xmlns:p14="http://schemas.microsoft.com/office/powerpoint/2010/main" val="570537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5152D1FB-E2E3-4504-8E0D-C8F5720E7788}" type="slidenum">
              <a:rPr kumimoji="1" lang="ja-JP" altLang="en-US" smtClean="0"/>
              <a:t>7</a:t>
            </a:fld>
            <a:endParaRPr kumimoji="1" lang="ja-JP" altLang="en-US"/>
          </a:p>
        </p:txBody>
      </p:sp>
    </p:spTree>
    <p:extLst>
      <p:ext uri="{BB962C8B-B14F-4D97-AF65-F5344CB8AC3E}">
        <p14:creationId xmlns:p14="http://schemas.microsoft.com/office/powerpoint/2010/main" val="2278979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85900" y="3840480"/>
            <a:ext cx="69341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8/23/2016</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89" y="1577340"/>
            <a:ext cx="430911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8/23/2016</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8/23/2016</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00067" y="465239"/>
            <a:ext cx="8105864" cy="330200"/>
          </a:xfrm>
          <a:prstGeom prst="rect">
            <a:avLst/>
          </a:prstGeom>
        </p:spPr>
        <p:txBody>
          <a:bodyPr wrap="square" lIns="0" tIns="0" rIns="0" bIns="0">
            <a:spAutoFit/>
          </a:bodyPr>
          <a:lstStyle>
            <a:lvl1pPr>
              <a:defRPr sz="2400" b="0" i="0">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a:xfrm>
            <a:off x="495300" y="1577340"/>
            <a:ext cx="8915399"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368040" y="6377940"/>
            <a:ext cx="316991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8/23/2016</a:t>
            </a:fld>
            <a:endParaRPr lang="en-US"/>
          </a:p>
        </p:txBody>
      </p:sp>
      <p:sp>
        <p:nvSpPr>
          <p:cNvPr id="6" name="Holder 6"/>
          <p:cNvSpPr>
            <a:spLocks noGrp="1"/>
          </p:cNvSpPr>
          <p:nvPr>
            <p:ph type="sldNum" sz="quarter" idx="7"/>
          </p:nvPr>
        </p:nvSpPr>
        <p:spPr>
          <a:xfrm>
            <a:off x="7132320" y="6377940"/>
            <a:ext cx="227838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85800" y="1704812"/>
            <a:ext cx="8640832" cy="487313"/>
          </a:xfrm>
          <a:prstGeom prst="rect">
            <a:avLst/>
          </a:prstGeom>
        </p:spPr>
        <p:txBody>
          <a:bodyPr vert="horz" wrap="square" lIns="0" tIns="0" rIns="0" bIns="0" rtlCol="0">
            <a:spAutoFit/>
          </a:bodyPr>
          <a:lstStyle/>
          <a:p>
            <a:pPr marL="12700" algn="ctr">
              <a:lnSpc>
                <a:spcPts val="3750"/>
              </a:lnSpc>
            </a:pPr>
            <a:r>
              <a:rPr sz="3200" spc="-5" dirty="0" err="1" smtClean="0">
                <a:latin typeface="ＭＳ Ｐゴシック"/>
                <a:cs typeface="ＭＳ Ｐゴシック"/>
              </a:rPr>
              <a:t>条例検討会議について</a:t>
            </a:r>
            <a:endParaRPr sz="3200" dirty="0">
              <a:latin typeface="ＭＳ Ｐゴシック"/>
              <a:cs typeface="ＭＳ Ｐゴシック"/>
            </a:endParaRPr>
          </a:p>
        </p:txBody>
      </p:sp>
      <p:sp>
        <p:nvSpPr>
          <p:cNvPr id="3" name="object 3"/>
          <p:cNvSpPr txBox="1"/>
          <p:nvPr/>
        </p:nvSpPr>
        <p:spPr>
          <a:xfrm>
            <a:off x="1524000" y="4188134"/>
            <a:ext cx="5943600" cy="666849"/>
          </a:xfrm>
          <a:prstGeom prst="rect">
            <a:avLst/>
          </a:prstGeom>
        </p:spPr>
        <p:txBody>
          <a:bodyPr vert="horz" wrap="square" lIns="0" tIns="0" rIns="0" bIns="0" rtlCol="0">
            <a:spAutoFit/>
          </a:bodyPr>
          <a:lstStyle/>
          <a:p>
            <a:pPr marL="12700" marR="5080" indent="649605" algn="ctr">
              <a:lnSpc>
                <a:spcPts val="2620"/>
              </a:lnSpc>
            </a:pPr>
            <a:r>
              <a:rPr sz="2400" dirty="0">
                <a:latin typeface="ＭＳ Ｐゴシック"/>
                <a:cs typeface="ＭＳ Ｐゴシック"/>
              </a:rPr>
              <a:t>平成28年８月</a:t>
            </a:r>
            <a:r>
              <a:rPr sz="2400" spc="-10" dirty="0">
                <a:latin typeface="ＭＳ Ｐゴシック"/>
                <a:cs typeface="ＭＳ Ｐゴシック"/>
              </a:rPr>
              <a:t>3</a:t>
            </a:r>
            <a:r>
              <a:rPr sz="2400" spc="-5" dirty="0">
                <a:latin typeface="ＭＳ Ｐゴシック"/>
                <a:cs typeface="ＭＳ Ｐゴシック"/>
              </a:rPr>
              <a:t>0</a:t>
            </a:r>
            <a:r>
              <a:rPr sz="2400" dirty="0" smtClean="0">
                <a:latin typeface="ＭＳ Ｐゴシック"/>
                <a:cs typeface="ＭＳ Ｐゴシック"/>
              </a:rPr>
              <a:t>日</a:t>
            </a:r>
            <a:endParaRPr lang="en-US" sz="2400" dirty="0">
              <a:latin typeface="ＭＳ Ｐゴシック"/>
              <a:cs typeface="ＭＳ Ｐゴシック"/>
            </a:endParaRPr>
          </a:p>
          <a:p>
            <a:pPr marL="12700" marR="5080" indent="649605" algn="ctr">
              <a:lnSpc>
                <a:spcPts val="2620"/>
              </a:lnSpc>
            </a:pPr>
            <a:r>
              <a:rPr sz="2400" dirty="0" err="1" smtClean="0">
                <a:latin typeface="ＭＳ Ｐゴシック"/>
                <a:cs typeface="ＭＳ Ｐゴシック"/>
              </a:rPr>
              <a:t>福岡市障がい者在宅支援課</a:t>
            </a:r>
            <a:endParaRPr sz="2400" dirty="0">
              <a:latin typeface="ＭＳ Ｐゴシック"/>
              <a:cs typeface="ＭＳ Ｐゴシック"/>
            </a:endParaRPr>
          </a:p>
        </p:txBody>
      </p:sp>
      <p:sp>
        <p:nvSpPr>
          <p:cNvPr id="4" name="object 4"/>
          <p:cNvSpPr txBox="1">
            <a:spLocks noGrp="1"/>
          </p:cNvSpPr>
          <p:nvPr>
            <p:ph type="title"/>
          </p:nvPr>
        </p:nvSpPr>
        <p:spPr>
          <a:xfrm>
            <a:off x="900067" y="465239"/>
            <a:ext cx="8105864" cy="359073"/>
          </a:xfrm>
          <a:prstGeom prst="rect">
            <a:avLst/>
          </a:prstGeom>
        </p:spPr>
        <p:txBody>
          <a:bodyPr vert="horz" wrap="square" lIns="0" tIns="0" rIns="0" bIns="0" rtlCol="0">
            <a:spAutoFit/>
          </a:bodyPr>
          <a:lstStyle/>
          <a:p>
            <a:pPr marL="6969759">
              <a:lnSpc>
                <a:spcPts val="2835"/>
              </a:lnSpc>
            </a:pPr>
            <a:r>
              <a:rPr dirty="0"/>
              <a:t>【</a:t>
            </a:r>
            <a:r>
              <a:rPr dirty="0" err="1" smtClean="0"/>
              <a:t>資料</a:t>
            </a:r>
            <a:r>
              <a:rPr lang="ja-JP" altLang="en-US" dirty="0" smtClean="0"/>
              <a:t>３</a:t>
            </a:r>
            <a:r>
              <a:rPr dirty="0" smtClean="0"/>
              <a:t>】</a:t>
            </a: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067" y="465239"/>
            <a:ext cx="8105864" cy="369332"/>
          </a:xfrm>
        </p:spPr>
        <p:txBody>
          <a:bodyPr/>
          <a:lstStyle/>
          <a:p>
            <a:pPr algn="ctr"/>
            <a:r>
              <a:rPr kumimoji="1" lang="ja-JP" altLang="en-US" b="1" dirty="0" smtClean="0"/>
              <a:t>はじめに</a:t>
            </a:r>
            <a:endParaRPr kumimoji="1" lang="ja-JP" altLang="en-US" b="1" dirty="0"/>
          </a:p>
        </p:txBody>
      </p:sp>
      <p:sp>
        <p:nvSpPr>
          <p:cNvPr id="3" name="テキスト プレースホルダー 2"/>
          <p:cNvSpPr>
            <a:spLocks noGrp="1"/>
          </p:cNvSpPr>
          <p:nvPr>
            <p:ph type="body" idx="1"/>
          </p:nvPr>
        </p:nvSpPr>
        <p:spPr>
          <a:xfrm>
            <a:off x="430917" y="1143000"/>
            <a:ext cx="8915399" cy="4985980"/>
          </a:xfrm>
        </p:spPr>
        <p:txBody>
          <a:bodyPr/>
          <a:lstStyle/>
          <a:p>
            <a:r>
              <a:rPr kumimoji="1" lang="ja-JP" altLang="en-US" b="1" dirty="0" smtClean="0"/>
              <a:t>１　条例検討会議を設置した理由</a:t>
            </a:r>
            <a:endParaRPr kumimoji="1" lang="en-US" altLang="ja-JP" b="1" dirty="0" smtClean="0"/>
          </a:p>
          <a:p>
            <a:r>
              <a:rPr kumimoji="1" lang="ja-JP" altLang="en-US" dirty="0"/>
              <a:t>　</a:t>
            </a:r>
            <a:r>
              <a:rPr kumimoji="1" lang="ja-JP" altLang="en-US" dirty="0" smtClean="0"/>
              <a:t>　</a:t>
            </a:r>
            <a:endParaRPr kumimoji="1" lang="en-US" altLang="ja-JP" dirty="0" smtClean="0"/>
          </a:p>
          <a:p>
            <a:r>
              <a:rPr kumimoji="1" lang="ja-JP" altLang="en-US" dirty="0"/>
              <a:t>　</a:t>
            </a:r>
            <a:r>
              <a:rPr kumimoji="1" lang="ja-JP" altLang="en-US" dirty="0" smtClean="0"/>
              <a:t>　</a:t>
            </a:r>
            <a:r>
              <a:rPr kumimoji="1" lang="en-US" altLang="ja-JP" dirty="0" smtClean="0"/>
              <a:t>H18</a:t>
            </a:r>
            <a:r>
              <a:rPr kumimoji="1" lang="ja-JP" altLang="en-US" dirty="0"/>
              <a:t>～</a:t>
            </a:r>
            <a:r>
              <a:rPr kumimoji="1" lang="en-US" altLang="ja-JP" dirty="0" smtClean="0"/>
              <a:t>26</a:t>
            </a:r>
            <a:r>
              <a:rPr kumimoji="1" lang="ja-JP" altLang="en-US" dirty="0" smtClean="0"/>
              <a:t>　障害者差別の解消に向けた国内外の動向</a:t>
            </a:r>
            <a:endParaRPr kumimoji="1" lang="en-US" altLang="ja-JP" dirty="0" smtClean="0"/>
          </a:p>
          <a:p>
            <a:r>
              <a:rPr kumimoji="1" lang="ja-JP" altLang="en-US" dirty="0"/>
              <a:t>　</a:t>
            </a:r>
            <a:r>
              <a:rPr kumimoji="1" lang="ja-JP" altLang="en-US" dirty="0" smtClean="0"/>
              <a:t>　　　　　　　　（障害者権利条約，</a:t>
            </a:r>
            <a:r>
              <a:rPr kumimoji="1" lang="ja-JP" altLang="en-US" dirty="0"/>
              <a:t>障害者</a:t>
            </a:r>
            <a:r>
              <a:rPr kumimoji="1" lang="ja-JP" altLang="en-US" dirty="0" smtClean="0"/>
              <a:t>基本法，障害者差別解消法など）</a:t>
            </a:r>
            <a:endParaRPr kumimoji="1" lang="en-US" altLang="ja-JP" dirty="0" smtClean="0"/>
          </a:p>
          <a:p>
            <a:r>
              <a:rPr kumimoji="1" lang="ja-JP" altLang="en-US" dirty="0" smtClean="0"/>
              <a:t>　　　　　　　　　　　</a:t>
            </a:r>
            <a:endParaRPr kumimoji="1" lang="en-US" altLang="ja-JP" dirty="0" smtClean="0"/>
          </a:p>
          <a:p>
            <a:r>
              <a:rPr kumimoji="1" lang="ja-JP" altLang="en-US" dirty="0"/>
              <a:t>　</a:t>
            </a:r>
            <a:r>
              <a:rPr kumimoji="1" lang="ja-JP" altLang="en-US" dirty="0" smtClean="0"/>
              <a:t>　</a:t>
            </a:r>
            <a:r>
              <a:rPr kumimoji="1" lang="en-US" altLang="ja-JP" dirty="0" smtClean="0"/>
              <a:t>H19</a:t>
            </a:r>
            <a:r>
              <a:rPr kumimoji="1" lang="ja-JP" altLang="en-US" dirty="0" smtClean="0"/>
              <a:t>～　各自治体で条例が制定され，福岡市でも「条例をつくる会」が発足</a:t>
            </a:r>
            <a:endParaRPr kumimoji="1" lang="en-US" altLang="ja-JP" dirty="0" smtClean="0"/>
          </a:p>
          <a:p>
            <a:r>
              <a:rPr kumimoji="1" lang="ja-JP" altLang="en-US" dirty="0"/>
              <a:t>　</a:t>
            </a:r>
            <a:r>
              <a:rPr kumimoji="1" lang="ja-JP" altLang="en-US" dirty="0" smtClean="0"/>
              <a:t>　　　　　　　　　　</a:t>
            </a:r>
            <a:endParaRPr kumimoji="1" lang="en-US" altLang="ja-JP" dirty="0" smtClean="0"/>
          </a:p>
          <a:p>
            <a:r>
              <a:rPr kumimoji="1" lang="ja-JP" altLang="en-US" dirty="0"/>
              <a:t>　</a:t>
            </a:r>
            <a:r>
              <a:rPr kumimoji="1" lang="ja-JP" altLang="en-US" dirty="0" smtClean="0"/>
              <a:t>　</a:t>
            </a:r>
            <a:r>
              <a:rPr kumimoji="1" lang="en-US" altLang="ja-JP" dirty="0" smtClean="0"/>
              <a:t>H28.3</a:t>
            </a:r>
            <a:r>
              <a:rPr kumimoji="1" lang="ja-JP" altLang="en-US" dirty="0" smtClean="0"/>
              <a:t>　市長が条例制定に向けた検討を行うことを表明</a:t>
            </a:r>
            <a:endParaRPr kumimoji="1" lang="en-US" altLang="ja-JP" dirty="0" smtClean="0"/>
          </a:p>
          <a:p>
            <a:r>
              <a:rPr kumimoji="1" lang="ja-JP" altLang="en-US" dirty="0"/>
              <a:t>　</a:t>
            </a:r>
            <a:r>
              <a:rPr kumimoji="1" lang="ja-JP" altLang="en-US" dirty="0" smtClean="0"/>
              <a:t>　　　　　　　　　　</a:t>
            </a:r>
            <a:endParaRPr kumimoji="1" lang="en-US" altLang="ja-JP" dirty="0" smtClean="0"/>
          </a:p>
          <a:p>
            <a:r>
              <a:rPr kumimoji="1" lang="ja-JP" altLang="en-US" dirty="0"/>
              <a:t>　</a:t>
            </a:r>
            <a:r>
              <a:rPr kumimoji="1" lang="ja-JP" altLang="en-US" dirty="0" smtClean="0"/>
              <a:t>　</a:t>
            </a:r>
            <a:r>
              <a:rPr kumimoji="1" lang="ja-JP" altLang="en-US" dirty="0" err="1" smtClean="0"/>
              <a:t>障がい</a:t>
            </a:r>
            <a:r>
              <a:rPr kumimoji="1" lang="ja-JP" altLang="en-US" dirty="0" smtClean="0"/>
              <a:t>当事者，有識者，市民関係者等から幅広い意見を表明していただく場が必要</a:t>
            </a:r>
            <a:endParaRPr kumimoji="1" lang="en-US" altLang="ja-JP" dirty="0" smtClean="0"/>
          </a:p>
          <a:p>
            <a:r>
              <a:rPr kumimoji="1" lang="ja-JP" altLang="en-US" spc="-5" dirty="0">
                <a:latin typeface="ＭＳ Ｐゴシック"/>
                <a:cs typeface="ＭＳ Ｐゴシック"/>
              </a:rPr>
              <a:t>　</a:t>
            </a:r>
            <a:r>
              <a:rPr kumimoji="1" lang="ja-JP" altLang="en-US" spc="-5" dirty="0" smtClean="0">
                <a:latin typeface="ＭＳ Ｐゴシック"/>
                <a:cs typeface="ＭＳ Ｐゴシック"/>
              </a:rPr>
              <a:t>　　　　　　　　　　</a:t>
            </a:r>
            <a:endParaRPr kumimoji="1" lang="en-US" altLang="ja-JP" spc="-5" dirty="0" smtClean="0">
              <a:latin typeface="ＭＳ Ｐゴシック"/>
              <a:cs typeface="ＭＳ Ｐゴシック"/>
            </a:endParaRPr>
          </a:p>
          <a:p>
            <a:r>
              <a:rPr kumimoji="1" lang="ja-JP" altLang="en-US" spc="-5" dirty="0">
                <a:latin typeface="ＭＳ Ｐゴシック"/>
                <a:cs typeface="ＭＳ Ｐゴシック"/>
              </a:rPr>
              <a:t>　</a:t>
            </a:r>
            <a:r>
              <a:rPr kumimoji="1" lang="ja-JP" altLang="en-US" spc="-5" dirty="0" smtClean="0">
                <a:latin typeface="ＭＳ Ｐゴシック"/>
                <a:cs typeface="ＭＳ Ｐゴシック"/>
              </a:rPr>
              <a:t>　条例検討会議の立ち上げ</a:t>
            </a:r>
            <a:endParaRPr lang="en-US" altLang="ja-JP" spc="-5" dirty="0" smtClean="0">
              <a:latin typeface="ＭＳ Ｐゴシック"/>
              <a:cs typeface="ＭＳ Ｐゴシック"/>
            </a:endParaRPr>
          </a:p>
          <a:p>
            <a:r>
              <a:rPr kumimoji="1" lang="ja-JP" altLang="en-US" spc="-5" dirty="0" smtClean="0">
                <a:latin typeface="ＭＳ Ｐゴシック"/>
              </a:rPr>
              <a:t>　　</a:t>
            </a:r>
            <a:endParaRPr kumimoji="1" lang="en-US" altLang="ja-JP" spc="-5" dirty="0">
              <a:latin typeface="ＭＳ Ｐゴシック"/>
            </a:endParaRPr>
          </a:p>
          <a:p>
            <a:endParaRPr kumimoji="1" lang="en-US" altLang="ja-JP" spc="-5" dirty="0">
              <a:latin typeface="ＭＳ Ｐゴシック"/>
            </a:endParaRPr>
          </a:p>
          <a:p>
            <a:r>
              <a:rPr kumimoji="1" lang="ja-JP" altLang="en-US" b="1" spc="-5" dirty="0" smtClean="0">
                <a:latin typeface="ＭＳ Ｐゴシック"/>
              </a:rPr>
              <a:t>２　今回の会議の趣旨</a:t>
            </a:r>
            <a:endParaRPr kumimoji="1" lang="en-US" altLang="ja-JP" b="1" spc="-5" dirty="0" smtClean="0">
              <a:latin typeface="ＭＳ Ｐゴシック"/>
            </a:endParaRPr>
          </a:p>
          <a:p>
            <a:r>
              <a:rPr kumimoji="1" lang="ja-JP" altLang="en-US" spc="-5" dirty="0">
                <a:latin typeface="ＭＳ Ｐゴシック"/>
              </a:rPr>
              <a:t>　</a:t>
            </a:r>
            <a:r>
              <a:rPr kumimoji="1" lang="ja-JP" altLang="en-US" spc="-5" dirty="0" smtClean="0">
                <a:latin typeface="ＭＳ Ｐゴシック"/>
              </a:rPr>
              <a:t>　</a:t>
            </a:r>
            <a:endParaRPr kumimoji="1" lang="en-US" altLang="ja-JP" spc="-5" dirty="0" smtClean="0">
              <a:latin typeface="ＭＳ Ｐゴシック"/>
            </a:endParaRPr>
          </a:p>
          <a:p>
            <a:r>
              <a:rPr kumimoji="1" lang="ja-JP" altLang="en-US" spc="-5" dirty="0">
                <a:latin typeface="ＭＳ Ｐゴシック"/>
              </a:rPr>
              <a:t>　</a:t>
            </a:r>
            <a:r>
              <a:rPr kumimoji="1" lang="ja-JP" altLang="en-US" spc="-5" dirty="0" smtClean="0">
                <a:latin typeface="ＭＳ Ｐゴシック"/>
              </a:rPr>
              <a:t>　　　○　条例制定が必要な背景事情等の共通理解</a:t>
            </a:r>
            <a:endParaRPr kumimoji="1" lang="en-US" altLang="ja-JP" spc="-5" dirty="0" smtClean="0">
              <a:latin typeface="ＭＳ Ｐゴシック"/>
            </a:endParaRPr>
          </a:p>
          <a:p>
            <a:r>
              <a:rPr kumimoji="1" lang="ja-JP" altLang="en-US" spc="-5" dirty="0">
                <a:latin typeface="ＭＳ Ｐゴシック"/>
              </a:rPr>
              <a:t>　</a:t>
            </a:r>
            <a:r>
              <a:rPr kumimoji="1" lang="ja-JP" altLang="en-US" spc="-5" dirty="0" smtClean="0">
                <a:latin typeface="ＭＳ Ｐゴシック"/>
              </a:rPr>
              <a:t>　</a:t>
            </a:r>
            <a:r>
              <a:rPr kumimoji="1" lang="ja-JP" altLang="en-US" spc="-5" dirty="0">
                <a:latin typeface="ＭＳ Ｐゴシック"/>
              </a:rPr>
              <a:t>　</a:t>
            </a:r>
            <a:r>
              <a:rPr kumimoji="1" lang="ja-JP" altLang="en-US" spc="-5" dirty="0" smtClean="0">
                <a:latin typeface="ＭＳ Ｐゴシック"/>
              </a:rPr>
              <a:t>　○　次回以降の議論のための論点整理</a:t>
            </a:r>
            <a:endParaRPr kumimoji="1" lang="en-US" altLang="ja-JP" spc="-5" dirty="0" smtClean="0">
              <a:latin typeface="ＭＳ Ｐゴシック"/>
            </a:endParaRPr>
          </a:p>
        </p:txBody>
      </p:sp>
      <p:sp>
        <p:nvSpPr>
          <p:cNvPr id="9" name="角丸四角形 8"/>
          <p:cNvSpPr/>
          <p:nvPr/>
        </p:nvSpPr>
        <p:spPr>
          <a:xfrm>
            <a:off x="838200" y="5396837"/>
            <a:ext cx="5029200" cy="851563"/>
          </a:xfrm>
          <a:prstGeom prst="roundRect">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object 14"/>
          <p:cNvSpPr txBox="1"/>
          <p:nvPr/>
        </p:nvSpPr>
        <p:spPr>
          <a:xfrm>
            <a:off x="4888617" y="6447504"/>
            <a:ext cx="130175" cy="184666"/>
          </a:xfrm>
          <a:prstGeom prst="rect">
            <a:avLst/>
          </a:prstGeom>
        </p:spPr>
        <p:txBody>
          <a:bodyPr vert="horz" wrap="square" lIns="0" tIns="0" rIns="0" bIns="0" rtlCol="0">
            <a:spAutoFit/>
          </a:bodyPr>
          <a:lstStyle/>
          <a:p>
            <a:pPr marL="12700">
              <a:lnSpc>
                <a:spcPct val="100000"/>
              </a:lnSpc>
            </a:pPr>
            <a:r>
              <a:rPr lang="ja-JP" altLang="en-US" sz="1200" dirty="0">
                <a:solidFill>
                  <a:srgbClr val="898989"/>
                </a:solidFill>
                <a:latin typeface="ＭＳ Ｐゴシック"/>
                <a:cs typeface="ＭＳ Ｐゴシック"/>
              </a:rPr>
              <a:t>１</a:t>
            </a:r>
            <a:endParaRPr sz="1200" dirty="0">
              <a:latin typeface="ＭＳ Ｐゴシック"/>
              <a:cs typeface="ＭＳ Ｐゴシック"/>
            </a:endParaRPr>
          </a:p>
        </p:txBody>
      </p:sp>
      <p:sp>
        <p:nvSpPr>
          <p:cNvPr id="11" name="角丸四角形 10"/>
          <p:cNvSpPr/>
          <p:nvPr/>
        </p:nvSpPr>
        <p:spPr>
          <a:xfrm>
            <a:off x="685800" y="1676400"/>
            <a:ext cx="8153400" cy="609600"/>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2441448" y="2304448"/>
            <a:ext cx="149352"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685800" y="2517006"/>
            <a:ext cx="8153400" cy="302394"/>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下矢印 13"/>
          <p:cNvSpPr/>
          <p:nvPr/>
        </p:nvSpPr>
        <p:spPr>
          <a:xfrm>
            <a:off x="2444496" y="2839452"/>
            <a:ext cx="149352"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685800" y="3048000"/>
            <a:ext cx="8153400" cy="304800"/>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6" name="下矢印 15"/>
          <p:cNvSpPr/>
          <p:nvPr/>
        </p:nvSpPr>
        <p:spPr>
          <a:xfrm>
            <a:off x="2447544" y="3355206"/>
            <a:ext cx="149352"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685800" y="3581400"/>
            <a:ext cx="8153400" cy="304800"/>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8" name="下矢印 17"/>
          <p:cNvSpPr/>
          <p:nvPr/>
        </p:nvSpPr>
        <p:spPr>
          <a:xfrm>
            <a:off x="2440245" y="3902242"/>
            <a:ext cx="149352"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85800" y="4114800"/>
            <a:ext cx="8153400" cy="381000"/>
          </a:xfrm>
          <a:prstGeom prst="round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extLst>
      <p:ext uri="{BB962C8B-B14F-4D97-AF65-F5344CB8AC3E}">
        <p14:creationId xmlns:p14="http://schemas.microsoft.com/office/powerpoint/2010/main" val="4205676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p:nvPr/>
        </p:nvSpPr>
        <p:spPr>
          <a:xfrm>
            <a:off x="110505" y="304800"/>
            <a:ext cx="9566896" cy="6105069"/>
          </a:xfrm>
          <a:prstGeom prst="rect">
            <a:avLst/>
          </a:prstGeom>
        </p:spPr>
        <p:txBody>
          <a:bodyPr vert="horz" wrap="square" lIns="0" tIns="0" rIns="0" bIns="0" rtlCol="0">
            <a:spAutoFit/>
          </a:bodyPr>
          <a:lstStyle/>
          <a:p>
            <a:pPr marL="227329" marR="5080" indent="-215265" algn="ctr">
              <a:lnSpc>
                <a:spcPct val="152500"/>
              </a:lnSpc>
              <a:spcBef>
                <a:spcPts val="85"/>
              </a:spcBef>
            </a:pPr>
            <a:r>
              <a:rPr lang="ja-JP" altLang="en-US" sz="2400" b="1" dirty="0" smtClean="0">
                <a:latin typeface="ＭＳ Ｐゴシック"/>
                <a:cs typeface="ＭＳ Ｐゴシック"/>
              </a:rPr>
              <a:t>障害者差別の解消に向けた国内外の動向</a:t>
            </a:r>
            <a:endParaRPr lang="en-US" altLang="ja-JP" sz="2400" b="1" dirty="0" smtClean="0">
              <a:latin typeface="ＭＳ Ｐゴシック"/>
              <a:cs typeface="ＭＳ Ｐゴシック"/>
            </a:endParaRPr>
          </a:p>
          <a:p>
            <a:pPr marL="227329" marR="5080" indent="-215265">
              <a:lnSpc>
                <a:spcPct val="152500"/>
              </a:lnSpc>
              <a:spcBef>
                <a:spcPts val="85"/>
              </a:spcBef>
            </a:pPr>
            <a:endParaRPr lang="en-US" b="1" dirty="0" smtClean="0">
              <a:latin typeface="ＭＳ Ｐゴシック"/>
              <a:cs typeface="ＭＳ Ｐゴシック"/>
            </a:endParaRPr>
          </a:p>
          <a:p>
            <a:pPr marL="227329" marR="5080" indent="-215265">
              <a:lnSpc>
                <a:spcPct val="152500"/>
              </a:lnSpc>
              <a:spcBef>
                <a:spcPts val="85"/>
              </a:spcBef>
            </a:pPr>
            <a:r>
              <a:rPr lang="ja-JP" altLang="en-US" b="1" dirty="0" smtClean="0">
                <a:latin typeface="ＭＳ Ｐゴシック"/>
                <a:cs typeface="ＭＳ Ｐゴシック"/>
              </a:rPr>
              <a:t>１　</a:t>
            </a:r>
            <a:r>
              <a:rPr b="1" spc="-5" dirty="0" err="1" smtClean="0">
                <a:latin typeface="ＭＳ Ｐゴシック"/>
                <a:cs typeface="ＭＳ Ｐゴシック"/>
              </a:rPr>
              <a:t>障害者の権利に関す</a:t>
            </a:r>
            <a:r>
              <a:rPr b="1" dirty="0" err="1" smtClean="0">
                <a:latin typeface="ＭＳ Ｐゴシック"/>
                <a:cs typeface="ＭＳ Ｐゴシック"/>
              </a:rPr>
              <a:t>る</a:t>
            </a:r>
            <a:r>
              <a:rPr b="1" spc="-5" dirty="0" err="1" smtClean="0">
                <a:latin typeface="ＭＳ Ｐゴシック"/>
                <a:cs typeface="ＭＳ Ｐゴシック"/>
              </a:rPr>
              <a:t>条約</a:t>
            </a:r>
            <a:r>
              <a:rPr b="1" spc="-5" dirty="0" err="1">
                <a:latin typeface="ＭＳ Ｐゴシック"/>
                <a:cs typeface="ＭＳ Ｐゴシック"/>
              </a:rPr>
              <a:t>（障害者権利条約</a:t>
            </a:r>
            <a:r>
              <a:rPr b="1" spc="-5" dirty="0" smtClean="0">
                <a:latin typeface="ＭＳ Ｐゴシック"/>
                <a:cs typeface="ＭＳ Ｐゴシック"/>
              </a:rPr>
              <a:t>）</a:t>
            </a:r>
            <a:r>
              <a:rPr lang="ja-JP" altLang="en-US" b="1" spc="-5" dirty="0" smtClean="0">
                <a:latin typeface="ＭＳ Ｐゴシック"/>
                <a:cs typeface="ＭＳ Ｐゴシック"/>
              </a:rPr>
              <a:t>の締結</a:t>
            </a:r>
            <a:r>
              <a:rPr b="1" spc="-5" dirty="0" smtClean="0">
                <a:latin typeface="ＭＳ Ｐゴシック"/>
                <a:cs typeface="ＭＳ Ｐゴシック"/>
              </a:rPr>
              <a:t> </a:t>
            </a:r>
            <a:endParaRPr lang="en-US" b="1" spc="-5" dirty="0" smtClean="0">
              <a:latin typeface="ＭＳ Ｐゴシック"/>
              <a:cs typeface="ＭＳ Ｐゴシック"/>
            </a:endParaRPr>
          </a:p>
          <a:p>
            <a:pPr marL="227329" marR="5080" indent="-215265">
              <a:lnSpc>
                <a:spcPct val="152500"/>
              </a:lnSpc>
              <a:spcBef>
                <a:spcPts val="85"/>
              </a:spcBef>
            </a:pPr>
            <a:r>
              <a:rPr lang="ja-JP" altLang="en-US" dirty="0" smtClean="0">
                <a:latin typeface="ＭＳ Ｐゴシック"/>
                <a:cs typeface="ＭＳ Ｐゴシック"/>
              </a:rPr>
              <a:t>　　</a:t>
            </a:r>
            <a:r>
              <a:rPr dirty="0" err="1" smtClean="0">
                <a:latin typeface="ＭＳ Ｐゴシック"/>
                <a:cs typeface="ＭＳ Ｐゴシック"/>
              </a:rPr>
              <a:t>障害者権利条約とは</a:t>
            </a:r>
            <a:r>
              <a:rPr dirty="0">
                <a:latin typeface="ＭＳ Ｐゴシック"/>
                <a:cs typeface="ＭＳ Ｐゴシック"/>
              </a:rPr>
              <a:t>・・・・・</a:t>
            </a:r>
            <a:r>
              <a:rPr dirty="0" err="1" smtClean="0">
                <a:latin typeface="ＭＳ Ｐゴシック"/>
                <a:cs typeface="ＭＳ Ｐゴシック"/>
              </a:rPr>
              <a:t>障害者の人権及び基本的</a:t>
            </a:r>
            <a:r>
              <a:rPr lang="ja-JP" altLang="en-US" dirty="0" smtClean="0">
                <a:latin typeface="ＭＳ Ｐゴシック"/>
                <a:cs typeface="ＭＳ Ｐゴシック"/>
              </a:rPr>
              <a:t>自由</a:t>
            </a:r>
            <a:r>
              <a:rPr dirty="0" err="1" smtClean="0">
                <a:latin typeface="ＭＳ Ｐゴシック"/>
                <a:cs typeface="ＭＳ Ｐゴシック"/>
              </a:rPr>
              <a:t>の享有を確保し</a:t>
            </a:r>
            <a:r>
              <a:rPr lang="ja-JP" altLang="en-US" dirty="0" err="1">
                <a:latin typeface="ＭＳ Ｐゴシック"/>
                <a:cs typeface="ＭＳ Ｐゴシック"/>
              </a:rPr>
              <a:t>，</a:t>
            </a:r>
            <a:r>
              <a:rPr dirty="0" err="1" smtClean="0">
                <a:latin typeface="ＭＳ Ｐゴシック"/>
                <a:cs typeface="ＭＳ Ｐゴシック"/>
              </a:rPr>
              <a:t>障害者の固有の尊</a:t>
            </a:r>
            <a:r>
              <a:rPr lang="ja-JP" altLang="en-US" dirty="0" smtClean="0">
                <a:latin typeface="ＭＳ Ｐゴシック"/>
                <a:cs typeface="ＭＳ Ｐゴシック"/>
              </a:rPr>
              <a:t>　</a:t>
            </a:r>
            <a:endParaRPr lang="en-US" altLang="ja-JP" dirty="0" smtClean="0">
              <a:latin typeface="ＭＳ Ｐゴシック"/>
              <a:cs typeface="ＭＳ Ｐゴシック"/>
            </a:endParaRPr>
          </a:p>
          <a:p>
            <a:pPr marL="227329" marR="5080" indent="-215265">
              <a:lnSpc>
                <a:spcPct val="152500"/>
              </a:lnSpc>
              <a:spcBef>
                <a:spcPts val="85"/>
              </a:spcBef>
            </a:pPr>
            <a:r>
              <a:rPr lang="ja-JP" altLang="en-US" dirty="0">
                <a:latin typeface="ＭＳ Ｐゴシック"/>
                <a:cs typeface="ＭＳ Ｐゴシック"/>
              </a:rPr>
              <a:t>　</a:t>
            </a:r>
            <a:r>
              <a:rPr lang="ja-JP" altLang="en-US" dirty="0" smtClean="0">
                <a:latin typeface="ＭＳ Ｐゴシック"/>
                <a:cs typeface="ＭＳ Ｐゴシック"/>
              </a:rPr>
              <a:t>　　　　　　　　　　　　　　　　　　</a:t>
            </a:r>
            <a:r>
              <a:rPr dirty="0" err="1" smtClean="0">
                <a:latin typeface="ＭＳ Ｐゴシック"/>
                <a:cs typeface="ＭＳ Ｐゴシック"/>
              </a:rPr>
              <a:t>厳の尊重を促進することを目的として</a:t>
            </a:r>
            <a:r>
              <a:rPr lang="ja-JP" altLang="en-US" dirty="0" err="1" smtClean="0">
                <a:latin typeface="ＭＳ Ｐゴシック"/>
                <a:cs typeface="ＭＳ Ｐゴシック"/>
              </a:rPr>
              <a:t>，</a:t>
            </a:r>
            <a:r>
              <a:rPr spc="-5" dirty="0" err="1" smtClean="0">
                <a:latin typeface="ＭＳ Ｐゴシック"/>
                <a:cs typeface="ＭＳ Ｐゴシック"/>
              </a:rPr>
              <a:t>障害者の権利の実現のため</a:t>
            </a:r>
            <a:r>
              <a:rPr lang="ja-JP" altLang="en-US" spc="-5" dirty="0" smtClean="0">
                <a:latin typeface="ＭＳ Ｐゴシック"/>
                <a:cs typeface="ＭＳ Ｐゴシック"/>
              </a:rPr>
              <a:t>　</a:t>
            </a:r>
            <a:endParaRPr lang="en-US" altLang="ja-JP" spc="-5" dirty="0" smtClean="0">
              <a:latin typeface="ＭＳ Ｐゴシック"/>
              <a:cs typeface="ＭＳ Ｐゴシック"/>
            </a:endParaRPr>
          </a:p>
          <a:p>
            <a:pPr marL="227329" marR="5080" indent="-215265">
              <a:lnSpc>
                <a:spcPct val="152500"/>
              </a:lnSpc>
              <a:spcBef>
                <a:spcPts val="85"/>
              </a:spcBef>
            </a:pPr>
            <a:r>
              <a:rPr lang="ja-JP" altLang="en-US" spc="-5" dirty="0">
                <a:latin typeface="ＭＳ Ｐゴシック"/>
                <a:cs typeface="ＭＳ Ｐゴシック"/>
              </a:rPr>
              <a:t>　</a:t>
            </a:r>
            <a:r>
              <a:rPr lang="ja-JP" altLang="en-US" spc="-5" dirty="0" smtClean="0">
                <a:latin typeface="ＭＳ Ｐゴシック"/>
                <a:cs typeface="ＭＳ Ｐゴシック"/>
              </a:rPr>
              <a:t>　　　　　　　　　　　　　　　　　　</a:t>
            </a:r>
            <a:r>
              <a:rPr spc="-5" dirty="0" smtClean="0">
                <a:latin typeface="ＭＳ Ｐゴシック"/>
                <a:cs typeface="ＭＳ Ｐゴシック"/>
              </a:rPr>
              <a:t>の</a:t>
            </a:r>
            <a:r>
              <a:rPr lang="ja-JP" altLang="en-US" spc="-5" dirty="0" smtClean="0">
                <a:latin typeface="ＭＳ Ｐゴシック"/>
                <a:cs typeface="ＭＳ Ｐゴシック"/>
              </a:rPr>
              <a:t>措置</a:t>
            </a:r>
            <a:r>
              <a:rPr lang="ja-JP" altLang="en-US" spc="-5" dirty="0">
                <a:latin typeface="ＭＳ Ｐゴシック"/>
                <a:cs typeface="ＭＳ Ｐゴシック"/>
              </a:rPr>
              <a:t>に</a:t>
            </a:r>
            <a:r>
              <a:rPr spc="-5" dirty="0" err="1" smtClean="0">
                <a:latin typeface="ＭＳ Ｐゴシック"/>
                <a:cs typeface="ＭＳ Ｐゴシック"/>
              </a:rPr>
              <a:t>ついて定め</a:t>
            </a:r>
            <a:r>
              <a:rPr lang="ja-JP" altLang="en-US" spc="-5" dirty="0" smtClean="0">
                <a:latin typeface="ＭＳ Ｐゴシック"/>
                <a:cs typeface="ＭＳ Ｐゴシック"/>
              </a:rPr>
              <a:t>る条約</a:t>
            </a:r>
            <a:r>
              <a:rPr dirty="0" smtClean="0">
                <a:latin typeface="ＭＳ Ｐゴシック"/>
                <a:cs typeface="ＭＳ Ｐゴシック"/>
              </a:rPr>
              <a:t>（【</a:t>
            </a:r>
            <a:r>
              <a:rPr dirty="0">
                <a:latin typeface="ＭＳ Ｐゴシック"/>
                <a:cs typeface="ＭＳ Ｐゴシック"/>
              </a:rPr>
              <a:t>参考資料１</a:t>
            </a:r>
            <a:r>
              <a:rPr dirty="0" smtClean="0">
                <a:latin typeface="ＭＳ Ｐゴシック"/>
                <a:cs typeface="ＭＳ Ｐゴシック"/>
              </a:rPr>
              <a:t>】）</a:t>
            </a:r>
            <a:endParaRPr lang="en-US" dirty="0" smtClean="0">
              <a:latin typeface="ＭＳ Ｐゴシック"/>
              <a:cs typeface="ＭＳ Ｐゴシック"/>
            </a:endParaRPr>
          </a:p>
          <a:p>
            <a:pPr marL="227329" marR="5080" indent="-215265">
              <a:lnSpc>
                <a:spcPct val="152500"/>
              </a:lnSpc>
              <a:spcBef>
                <a:spcPts val="85"/>
              </a:spcBef>
            </a:pPr>
            <a:r>
              <a:rPr lang="ja-JP" altLang="en-US" dirty="0" smtClean="0">
                <a:latin typeface="ＭＳ ゴシック"/>
                <a:cs typeface="ＭＳ ゴシック"/>
              </a:rPr>
              <a:t>　　</a:t>
            </a:r>
            <a:endParaRPr lang="en-US" altLang="ja-JP" dirty="0" smtClean="0">
              <a:latin typeface="ＭＳ ゴシック"/>
              <a:cs typeface="ＭＳ ゴシック"/>
            </a:endParaRPr>
          </a:p>
          <a:p>
            <a:pPr marL="227329" marR="5080" indent="-215265">
              <a:lnSpc>
                <a:spcPct val="152500"/>
              </a:lnSpc>
              <a:spcBef>
                <a:spcPts val="85"/>
              </a:spcBef>
            </a:pPr>
            <a:r>
              <a:rPr lang="ja-JP" altLang="en-US" dirty="0">
                <a:latin typeface="ＭＳ ゴシック"/>
                <a:cs typeface="ＭＳ ゴシック"/>
              </a:rPr>
              <a:t>　</a:t>
            </a:r>
            <a:r>
              <a:rPr lang="ja-JP" altLang="en-US" dirty="0" smtClean="0">
                <a:latin typeface="ＭＳ ゴシック"/>
                <a:cs typeface="ＭＳ ゴシック"/>
              </a:rPr>
              <a:t>○締結に向けた国の動向</a:t>
            </a:r>
            <a:endParaRPr lang="en-US" altLang="ja-JP" dirty="0" smtClean="0">
              <a:latin typeface="ＭＳ ゴシック"/>
              <a:cs typeface="ＭＳ ゴシック"/>
            </a:endParaRPr>
          </a:p>
          <a:p>
            <a:pPr marL="227329" marR="5080" indent="-215265">
              <a:lnSpc>
                <a:spcPct val="152500"/>
              </a:lnSpc>
              <a:spcBef>
                <a:spcPts val="85"/>
              </a:spcBef>
            </a:pPr>
            <a:r>
              <a:rPr lang="ja-JP" altLang="en-US" dirty="0">
                <a:latin typeface="ＭＳ ゴシック"/>
                <a:cs typeface="ＭＳ Ｐゴシック"/>
              </a:rPr>
              <a:t>　</a:t>
            </a:r>
            <a:r>
              <a:rPr lang="ja-JP" altLang="en-US" dirty="0" smtClean="0">
                <a:latin typeface="ＭＳ ゴシック"/>
                <a:cs typeface="ＭＳ Ｐゴシック"/>
              </a:rPr>
              <a:t>　　</a:t>
            </a:r>
            <a:r>
              <a:rPr dirty="0" smtClean="0">
                <a:latin typeface="ＭＳ Ｐゴシック"/>
                <a:cs typeface="ＭＳ Ｐゴシック"/>
              </a:rPr>
              <a:t>平成</a:t>
            </a:r>
            <a:r>
              <a:rPr lang="en-US" altLang="ja-JP" spc="-10" dirty="0">
                <a:latin typeface="+mn-ea"/>
                <a:cs typeface="ＭＳ Ｐゴシック"/>
              </a:rPr>
              <a:t>18</a:t>
            </a:r>
            <a:r>
              <a:rPr dirty="0" smtClean="0">
                <a:latin typeface="+mn-ea"/>
                <a:cs typeface="ＭＳ Ｐゴシック"/>
              </a:rPr>
              <a:t>年</a:t>
            </a:r>
            <a:r>
              <a:rPr spc="-10" dirty="0">
                <a:latin typeface="+mn-ea"/>
                <a:cs typeface="Calibri"/>
              </a:rPr>
              <a:t>12</a:t>
            </a:r>
            <a:r>
              <a:rPr dirty="0">
                <a:latin typeface="ＭＳ Ｐゴシック"/>
                <a:cs typeface="ＭＳ Ｐゴシック"/>
              </a:rPr>
              <a:t>月に国連総会で採択され</a:t>
            </a:r>
            <a:r>
              <a:rPr dirty="0" smtClean="0">
                <a:latin typeface="ＭＳ Ｐゴシック"/>
                <a:cs typeface="ＭＳ Ｐゴシック"/>
              </a:rPr>
              <a:t>，</a:t>
            </a:r>
            <a:r>
              <a:rPr lang="ja-JP" altLang="en-US" dirty="0" smtClean="0">
                <a:latin typeface="ＭＳ Ｐゴシック"/>
                <a:cs typeface="ＭＳ Ｐゴシック"/>
              </a:rPr>
              <a:t>日本は</a:t>
            </a:r>
            <a:r>
              <a:rPr dirty="0" smtClean="0">
                <a:latin typeface="ＭＳ Ｐゴシック"/>
                <a:cs typeface="ＭＳ Ｐゴシック"/>
              </a:rPr>
              <a:t>平</a:t>
            </a:r>
            <a:r>
              <a:rPr spc="5" dirty="0" smtClean="0">
                <a:latin typeface="ＭＳ Ｐゴシック"/>
                <a:cs typeface="ＭＳ Ｐゴシック"/>
              </a:rPr>
              <a:t>成</a:t>
            </a:r>
            <a:r>
              <a:rPr spc="-5" dirty="0">
                <a:latin typeface="+mn-ea"/>
                <a:cs typeface="Calibri"/>
              </a:rPr>
              <a:t>1</a:t>
            </a:r>
            <a:r>
              <a:rPr spc="-10" dirty="0">
                <a:latin typeface="+mn-ea"/>
                <a:cs typeface="Calibri"/>
              </a:rPr>
              <a:t>9</a:t>
            </a:r>
            <a:r>
              <a:rPr spc="5" dirty="0" smtClean="0">
                <a:latin typeface="+mn-ea"/>
                <a:cs typeface="ＭＳ Ｐゴシック"/>
              </a:rPr>
              <a:t>年</a:t>
            </a:r>
            <a:r>
              <a:rPr lang="ja-JP" altLang="en-US" spc="-10" dirty="0">
                <a:latin typeface="+mn-ea"/>
                <a:cs typeface="ＭＳ Ｐゴシック"/>
              </a:rPr>
              <a:t>９</a:t>
            </a:r>
            <a:r>
              <a:rPr spc="-5" dirty="0" smtClean="0">
                <a:latin typeface="+mn-ea"/>
                <a:cs typeface="ＭＳ Ｐゴシック"/>
              </a:rPr>
              <a:t>月</a:t>
            </a:r>
            <a:r>
              <a:rPr lang="ja-JP" altLang="en-US" spc="-5" dirty="0" smtClean="0">
                <a:latin typeface="+mn-ea"/>
                <a:cs typeface="ＭＳ Ｐゴシック"/>
              </a:rPr>
              <a:t>に</a:t>
            </a:r>
            <a:r>
              <a:rPr spc="-5" dirty="0" err="1" smtClean="0">
                <a:latin typeface="+mn-ea"/>
                <a:cs typeface="ＭＳ Ｐゴシック"/>
              </a:rPr>
              <a:t>署名</a:t>
            </a:r>
            <a:r>
              <a:rPr lang="ja-JP" altLang="en-US" spc="-5" dirty="0" smtClean="0">
                <a:latin typeface="+mn-ea"/>
                <a:cs typeface="ＭＳ Ｐゴシック"/>
              </a:rPr>
              <a:t>し</a:t>
            </a:r>
            <a:r>
              <a:rPr lang="ja-JP" altLang="en-US" spc="-5" dirty="0" smtClean="0">
                <a:latin typeface="ＭＳ Ｐゴシック"/>
                <a:cs typeface="ＭＳ Ｐゴシック"/>
              </a:rPr>
              <a:t>たが，締結に当たっては，　</a:t>
            </a:r>
            <a:endParaRPr lang="en-US" altLang="ja-JP" spc="-5" dirty="0" smtClean="0">
              <a:latin typeface="ＭＳ Ｐゴシック"/>
              <a:cs typeface="ＭＳ Ｐゴシック"/>
            </a:endParaRPr>
          </a:p>
          <a:p>
            <a:pPr marL="227329" marR="5080" indent="-215265">
              <a:lnSpc>
                <a:spcPct val="152500"/>
              </a:lnSpc>
              <a:spcBef>
                <a:spcPts val="85"/>
              </a:spcBef>
            </a:pPr>
            <a:r>
              <a:rPr lang="ja-JP" altLang="en-US" spc="-5" dirty="0">
                <a:latin typeface="ＭＳ Ｐゴシック"/>
                <a:cs typeface="ＭＳ Ｐゴシック"/>
              </a:rPr>
              <a:t>　 </a:t>
            </a:r>
            <a:r>
              <a:rPr lang="ja-JP" altLang="en-US" spc="-5" dirty="0" smtClean="0">
                <a:latin typeface="ＭＳ Ｐゴシック"/>
                <a:cs typeface="ＭＳ Ｐゴシック"/>
              </a:rPr>
              <a:t>国内法の整備をはじめとする諸改革を進めるべきとの障害当事者等の意見も踏まえ，障害者基本法の改正（平成</a:t>
            </a:r>
            <a:r>
              <a:rPr lang="en-US" altLang="ja-JP" spc="-5" dirty="0" smtClean="0">
                <a:latin typeface="ＭＳ Ｐゴシック"/>
                <a:cs typeface="ＭＳ Ｐゴシック"/>
              </a:rPr>
              <a:t>23</a:t>
            </a:r>
            <a:r>
              <a:rPr lang="ja-JP" altLang="en-US" spc="-5" dirty="0" smtClean="0">
                <a:latin typeface="ＭＳ Ｐゴシック"/>
                <a:cs typeface="ＭＳ Ｐゴシック"/>
              </a:rPr>
              <a:t>年５月），障害者総合支援法の成立（平成</a:t>
            </a:r>
            <a:r>
              <a:rPr lang="en-US" altLang="ja-JP" spc="-5" dirty="0" smtClean="0">
                <a:latin typeface="ＭＳ Ｐゴシック"/>
                <a:cs typeface="ＭＳ Ｐゴシック"/>
              </a:rPr>
              <a:t>24</a:t>
            </a:r>
            <a:r>
              <a:rPr lang="ja-JP" altLang="en-US" spc="-5" dirty="0" smtClean="0">
                <a:latin typeface="ＭＳ Ｐゴシック"/>
                <a:cs typeface="ＭＳ Ｐゴシック"/>
              </a:rPr>
              <a:t>年６月），障害者差別解消法の成立及び障害者雇用促進法の改正（平成</a:t>
            </a:r>
            <a:r>
              <a:rPr lang="en-US" altLang="ja-JP" spc="-5" dirty="0" smtClean="0">
                <a:latin typeface="ＭＳ Ｐゴシック"/>
                <a:cs typeface="ＭＳ Ｐゴシック"/>
              </a:rPr>
              <a:t>25</a:t>
            </a:r>
            <a:r>
              <a:rPr lang="ja-JP" altLang="en-US" spc="-5" dirty="0" smtClean="0">
                <a:latin typeface="ＭＳ Ｐゴシック"/>
                <a:cs typeface="ＭＳ Ｐゴシック"/>
              </a:rPr>
              <a:t>年６月）など，障害者のための様々な制度改革が行われ，条約は</a:t>
            </a:r>
            <a:r>
              <a:rPr lang="ja-JP" altLang="en-US" spc="-5" dirty="0" smtClean="0">
                <a:latin typeface="+mn-ea"/>
                <a:cs typeface="ＭＳ Ｐゴシック"/>
              </a:rPr>
              <a:t>平成</a:t>
            </a:r>
            <a:r>
              <a:rPr lang="en-US" altLang="ja-JP" spc="-5" dirty="0" smtClean="0">
                <a:latin typeface="+mn-ea"/>
                <a:cs typeface="ＭＳ Ｐゴシック"/>
              </a:rPr>
              <a:t>26</a:t>
            </a:r>
            <a:r>
              <a:rPr lang="ja-JP" altLang="en-US" spc="-5" dirty="0" smtClean="0">
                <a:latin typeface="+mn-ea"/>
                <a:cs typeface="ＭＳ Ｐゴシック"/>
              </a:rPr>
              <a:t>年１月</a:t>
            </a:r>
            <a:r>
              <a:rPr lang="ja-JP" altLang="en-US" spc="-5" dirty="0" smtClean="0">
                <a:latin typeface="ＭＳ Ｐゴシック"/>
                <a:cs typeface="ＭＳ Ｐゴシック"/>
              </a:rPr>
              <a:t>に締結された。</a:t>
            </a:r>
            <a:endParaRPr dirty="0">
              <a:latin typeface="ＭＳ Ｐゴシック"/>
              <a:cs typeface="ＭＳ Ｐゴシック"/>
            </a:endParaRPr>
          </a:p>
          <a:p>
            <a:pPr marL="657225">
              <a:lnSpc>
                <a:spcPct val="100000"/>
              </a:lnSpc>
              <a:spcBef>
                <a:spcPts val="994"/>
              </a:spcBef>
              <a:tabLst>
                <a:tab pos="5387340" algn="l"/>
                <a:tab pos="5945505" algn="l"/>
              </a:tabLst>
            </a:pPr>
            <a:endParaRPr sz="1200" dirty="0">
              <a:latin typeface="ＭＳ Ｐゴシック"/>
              <a:cs typeface="ＭＳ Ｐゴシック"/>
            </a:endParaRPr>
          </a:p>
        </p:txBody>
      </p:sp>
      <p:sp>
        <p:nvSpPr>
          <p:cNvPr id="14" name="object 14"/>
          <p:cNvSpPr txBox="1"/>
          <p:nvPr/>
        </p:nvSpPr>
        <p:spPr>
          <a:xfrm>
            <a:off x="4888617" y="6447504"/>
            <a:ext cx="130175" cy="184666"/>
          </a:xfrm>
          <a:prstGeom prst="rect">
            <a:avLst/>
          </a:prstGeom>
        </p:spPr>
        <p:txBody>
          <a:bodyPr vert="horz" wrap="square" lIns="0" tIns="0" rIns="0" bIns="0" rtlCol="0">
            <a:spAutoFit/>
          </a:bodyPr>
          <a:lstStyle/>
          <a:p>
            <a:pPr marL="12700">
              <a:lnSpc>
                <a:spcPct val="100000"/>
              </a:lnSpc>
            </a:pPr>
            <a:r>
              <a:rPr lang="ja-JP" altLang="en-US" sz="1200" dirty="0">
                <a:solidFill>
                  <a:srgbClr val="898989"/>
                </a:solidFill>
                <a:latin typeface="ＭＳ Ｐゴシック"/>
                <a:cs typeface="ＭＳ Ｐゴシック"/>
              </a:rPr>
              <a:t>２</a:t>
            </a:r>
            <a:endParaRPr sz="1200" dirty="0">
              <a:latin typeface="ＭＳ Ｐゴシック"/>
              <a:cs typeface="ＭＳ Ｐゴシック"/>
            </a:endParaRPr>
          </a:p>
        </p:txBody>
      </p:sp>
      <p:sp>
        <p:nvSpPr>
          <p:cNvPr id="2" name="角丸四角形 1"/>
          <p:cNvSpPr/>
          <p:nvPr/>
        </p:nvSpPr>
        <p:spPr>
          <a:xfrm>
            <a:off x="105169" y="3505200"/>
            <a:ext cx="9566896" cy="2667000"/>
          </a:xfrm>
          <a:prstGeom prst="roundRect">
            <a:avLst/>
          </a:prstGeom>
          <a:solidFill>
            <a:schemeClr val="lt1">
              <a:alpha val="0"/>
            </a:schemeClr>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p:nvPr/>
        </p:nvSpPr>
        <p:spPr>
          <a:xfrm>
            <a:off x="125539" y="647025"/>
            <a:ext cx="9651105" cy="276999"/>
          </a:xfrm>
          <a:prstGeom prst="rect">
            <a:avLst/>
          </a:prstGeom>
        </p:spPr>
        <p:txBody>
          <a:bodyPr vert="horz" wrap="square" lIns="0" tIns="0" rIns="0" bIns="0" rtlCol="0">
            <a:spAutoFit/>
          </a:bodyPr>
          <a:lstStyle/>
          <a:p>
            <a:pPr marL="83820">
              <a:lnSpc>
                <a:spcPct val="100000"/>
              </a:lnSpc>
              <a:spcBef>
                <a:spcPts val="1040"/>
              </a:spcBef>
            </a:pPr>
            <a:r>
              <a:rPr lang="ja-JP" altLang="en-US" b="1" spc="-5" dirty="0" smtClean="0">
                <a:latin typeface="ＭＳ Ｐゴシック"/>
                <a:cs typeface="ＭＳ Ｐゴシック"/>
              </a:rPr>
              <a:t>２　</a:t>
            </a:r>
            <a:r>
              <a:rPr b="1" spc="-5" dirty="0" err="1" smtClean="0">
                <a:latin typeface="ＭＳ Ｐゴシック"/>
                <a:cs typeface="ＭＳ Ｐゴシック"/>
              </a:rPr>
              <a:t>障害者基本</a:t>
            </a:r>
            <a:r>
              <a:rPr lang="ja-JP" altLang="en-US" b="1" spc="-5" dirty="0" smtClean="0">
                <a:latin typeface="ＭＳ Ｐゴシック"/>
                <a:cs typeface="ＭＳ Ｐゴシック"/>
              </a:rPr>
              <a:t>法</a:t>
            </a:r>
            <a:r>
              <a:rPr lang="ja-JP" altLang="en-US" spc="-5" dirty="0" smtClean="0">
                <a:latin typeface="ＭＳ Ｐゴシック"/>
                <a:cs typeface="ＭＳ Ｐゴシック"/>
              </a:rPr>
              <a:t>（</a:t>
            </a:r>
            <a:r>
              <a:rPr lang="en-US" altLang="ja-JP" spc="-5" dirty="0" smtClean="0">
                <a:latin typeface="ＭＳ Ｐゴシック"/>
                <a:cs typeface="ＭＳ Ｐゴシック"/>
              </a:rPr>
              <a:t>【</a:t>
            </a:r>
            <a:r>
              <a:rPr lang="ja-JP" altLang="en-US" spc="-5" dirty="0" smtClean="0">
                <a:latin typeface="ＭＳ Ｐゴシック"/>
                <a:cs typeface="ＭＳ Ｐゴシック"/>
              </a:rPr>
              <a:t>参考資料２</a:t>
            </a:r>
            <a:r>
              <a:rPr lang="en-US" altLang="ja-JP" spc="-5" dirty="0" smtClean="0">
                <a:latin typeface="ＭＳ Ｐゴシック"/>
                <a:cs typeface="ＭＳ Ｐゴシック"/>
              </a:rPr>
              <a:t>】</a:t>
            </a:r>
            <a:r>
              <a:rPr lang="ja-JP" altLang="en-US" spc="-5" dirty="0" smtClean="0">
                <a:latin typeface="ＭＳ Ｐゴシック"/>
                <a:cs typeface="ＭＳ Ｐゴシック"/>
              </a:rPr>
              <a:t>）</a:t>
            </a:r>
            <a:endParaRPr dirty="0">
              <a:latin typeface="ＭＳ Ｐゴシック"/>
              <a:cs typeface="ＭＳ Ｐゴシック"/>
            </a:endParaRPr>
          </a:p>
        </p:txBody>
      </p:sp>
      <p:sp>
        <p:nvSpPr>
          <p:cNvPr id="12" name="object 12"/>
          <p:cNvSpPr/>
          <p:nvPr/>
        </p:nvSpPr>
        <p:spPr>
          <a:xfrm>
            <a:off x="216924" y="924025"/>
            <a:ext cx="9157335" cy="1066801"/>
          </a:xfrm>
          <a:custGeom>
            <a:avLst/>
            <a:gdLst/>
            <a:ahLst/>
            <a:cxnLst/>
            <a:rect l="l" t="t" r="r" b="b"/>
            <a:pathLst>
              <a:path w="9157335" h="3656329">
                <a:moveTo>
                  <a:pt x="9156954" y="3517398"/>
                </a:moveTo>
                <a:lnTo>
                  <a:pt x="9156954" y="137928"/>
                </a:lnTo>
                <a:lnTo>
                  <a:pt x="9154207" y="117074"/>
                </a:lnTo>
                <a:lnTo>
                  <a:pt x="9140302" y="77870"/>
                </a:lnTo>
                <a:lnTo>
                  <a:pt x="9116363" y="44714"/>
                </a:lnTo>
                <a:lnTo>
                  <a:pt x="9084336" y="19464"/>
                </a:lnTo>
                <a:lnTo>
                  <a:pt x="9046167" y="3983"/>
                </a:lnTo>
                <a:lnTo>
                  <a:pt x="144989" y="0"/>
                </a:lnTo>
                <a:lnTo>
                  <a:pt x="130941" y="580"/>
                </a:lnTo>
                <a:lnTo>
                  <a:pt x="91036" y="10429"/>
                </a:lnTo>
                <a:lnTo>
                  <a:pt x="56019" y="30962"/>
                </a:lnTo>
                <a:lnTo>
                  <a:pt x="27861" y="60271"/>
                </a:lnTo>
                <a:lnTo>
                  <a:pt x="8531" y="96452"/>
                </a:lnTo>
                <a:lnTo>
                  <a:pt x="761" y="131070"/>
                </a:lnTo>
                <a:lnTo>
                  <a:pt x="0" y="137928"/>
                </a:lnTo>
                <a:lnTo>
                  <a:pt x="0" y="3517398"/>
                </a:lnTo>
                <a:lnTo>
                  <a:pt x="8920" y="3559975"/>
                </a:lnTo>
                <a:lnTo>
                  <a:pt x="12954" y="3569751"/>
                </a:lnTo>
                <a:lnTo>
                  <a:pt x="12954" y="138690"/>
                </a:lnTo>
                <a:lnTo>
                  <a:pt x="18729" y="105880"/>
                </a:lnTo>
                <a:lnTo>
                  <a:pt x="35474" y="71209"/>
                </a:lnTo>
                <a:lnTo>
                  <a:pt x="61721" y="42678"/>
                </a:lnTo>
                <a:lnTo>
                  <a:pt x="96453" y="21968"/>
                </a:lnTo>
                <a:lnTo>
                  <a:pt x="144989" y="12281"/>
                </a:lnTo>
                <a:lnTo>
                  <a:pt x="9011412" y="12198"/>
                </a:lnTo>
                <a:lnTo>
                  <a:pt x="9018270" y="12960"/>
                </a:lnTo>
                <a:lnTo>
                  <a:pt x="9034043" y="14282"/>
                </a:lnTo>
                <a:lnTo>
                  <a:pt x="9073545" y="27905"/>
                </a:lnTo>
                <a:lnTo>
                  <a:pt x="9106081" y="52113"/>
                </a:lnTo>
                <a:lnTo>
                  <a:pt x="9129710" y="84936"/>
                </a:lnTo>
                <a:lnTo>
                  <a:pt x="9142487" y="124400"/>
                </a:lnTo>
                <a:lnTo>
                  <a:pt x="9144000" y="138690"/>
                </a:lnTo>
                <a:lnTo>
                  <a:pt x="9144000" y="3569527"/>
                </a:lnTo>
                <a:lnTo>
                  <a:pt x="9148355" y="3558896"/>
                </a:lnTo>
                <a:lnTo>
                  <a:pt x="9152425" y="3545591"/>
                </a:lnTo>
                <a:lnTo>
                  <a:pt x="9155308" y="3531739"/>
                </a:lnTo>
                <a:lnTo>
                  <a:pt x="9156954" y="3517398"/>
                </a:lnTo>
                <a:close/>
              </a:path>
              <a:path w="9157335" h="3656329">
                <a:moveTo>
                  <a:pt x="9144000" y="3569527"/>
                </a:moveTo>
                <a:lnTo>
                  <a:pt x="9144000" y="3517398"/>
                </a:lnTo>
                <a:lnTo>
                  <a:pt x="9142165" y="3532771"/>
                </a:lnTo>
                <a:lnTo>
                  <a:pt x="9139223" y="3546345"/>
                </a:lnTo>
                <a:lnTo>
                  <a:pt x="9121809" y="3583597"/>
                </a:lnTo>
                <a:lnTo>
                  <a:pt x="9093778" y="3613761"/>
                </a:lnTo>
                <a:lnTo>
                  <a:pt x="9058042" y="3634412"/>
                </a:lnTo>
                <a:lnTo>
                  <a:pt x="9018270" y="3643050"/>
                </a:lnTo>
                <a:lnTo>
                  <a:pt x="9011411" y="3643128"/>
                </a:lnTo>
                <a:lnTo>
                  <a:pt x="136531" y="3642841"/>
                </a:lnTo>
                <a:lnTo>
                  <a:pt x="96185" y="3633464"/>
                </a:lnTo>
                <a:lnTo>
                  <a:pt x="61028" y="3612449"/>
                </a:lnTo>
                <a:lnTo>
                  <a:pt x="33784" y="3581966"/>
                </a:lnTo>
                <a:lnTo>
                  <a:pt x="17178" y="3544190"/>
                </a:lnTo>
                <a:lnTo>
                  <a:pt x="12954" y="3516636"/>
                </a:lnTo>
                <a:lnTo>
                  <a:pt x="12954" y="3569751"/>
                </a:lnTo>
                <a:lnTo>
                  <a:pt x="34675" y="3604581"/>
                </a:lnTo>
                <a:lnTo>
                  <a:pt x="64770" y="3630936"/>
                </a:lnTo>
                <a:lnTo>
                  <a:pt x="107751" y="3650800"/>
                </a:lnTo>
                <a:lnTo>
                  <a:pt x="9011412" y="3656082"/>
                </a:lnTo>
                <a:lnTo>
                  <a:pt x="9019032" y="3655320"/>
                </a:lnTo>
                <a:lnTo>
                  <a:pt x="9066790" y="3644723"/>
                </a:lnTo>
                <a:lnTo>
                  <a:pt x="9101891" y="3624085"/>
                </a:lnTo>
                <a:lnTo>
                  <a:pt x="9129541" y="3594967"/>
                </a:lnTo>
                <a:lnTo>
                  <a:pt x="9143151" y="3571598"/>
                </a:lnTo>
                <a:lnTo>
                  <a:pt x="9144000" y="3569527"/>
                </a:lnTo>
                <a:close/>
              </a:path>
            </a:pathLst>
          </a:custGeom>
          <a:solidFill>
            <a:srgbClr val="632523"/>
          </a:solidFill>
        </p:spPr>
        <p:txBody>
          <a:bodyPr wrap="square" lIns="0" tIns="0" rIns="0" bIns="0" rtlCol="0"/>
          <a:lstStyle/>
          <a:p>
            <a:endParaRPr/>
          </a:p>
        </p:txBody>
      </p:sp>
      <p:sp>
        <p:nvSpPr>
          <p:cNvPr id="13" name="object 13"/>
          <p:cNvSpPr txBox="1"/>
          <p:nvPr/>
        </p:nvSpPr>
        <p:spPr>
          <a:xfrm>
            <a:off x="325794" y="995760"/>
            <a:ext cx="8933180" cy="923330"/>
          </a:xfrm>
          <a:prstGeom prst="rect">
            <a:avLst/>
          </a:prstGeom>
        </p:spPr>
        <p:txBody>
          <a:bodyPr vert="horz" wrap="square" lIns="0" tIns="0" rIns="0" bIns="0" rtlCol="0">
            <a:spAutoFit/>
          </a:bodyPr>
          <a:lstStyle/>
          <a:p>
            <a:pPr marL="12700">
              <a:lnSpc>
                <a:spcPct val="100000"/>
              </a:lnSpc>
            </a:pPr>
            <a:r>
              <a:rPr lang="ja-JP" altLang="en-US" sz="1200" spc="-5" dirty="0" smtClean="0">
                <a:latin typeface="ＭＳ Ｐゴシック"/>
                <a:cs typeface="ＭＳ Ｐゴシック"/>
              </a:rPr>
              <a:t>　（差別の禁止）</a:t>
            </a:r>
            <a:endParaRPr lang="en-US" altLang="ja-JP" sz="1200" spc="-5" dirty="0" smtClean="0">
              <a:latin typeface="ＭＳ Ｐゴシック"/>
              <a:cs typeface="ＭＳ Ｐゴシック"/>
            </a:endParaRPr>
          </a:p>
          <a:p>
            <a:pPr marL="12700">
              <a:lnSpc>
                <a:spcPct val="100000"/>
              </a:lnSpc>
            </a:pPr>
            <a:r>
              <a:rPr lang="ja-JP" altLang="en-US" sz="1200" spc="-5" dirty="0" smtClean="0">
                <a:latin typeface="ＭＳ Ｐゴシック"/>
                <a:cs typeface="ＭＳ Ｐゴシック"/>
              </a:rPr>
              <a:t>第４条　</a:t>
            </a:r>
            <a:r>
              <a:rPr lang="ja-JP" altLang="en-US" sz="1200" b="1" u="sng" spc="-5" dirty="0" smtClean="0">
                <a:latin typeface="ＭＳ Ｐゴシック"/>
                <a:cs typeface="ＭＳ Ｐゴシック"/>
              </a:rPr>
              <a:t>何人も</a:t>
            </a:r>
            <a:r>
              <a:rPr lang="ja-JP" altLang="en-US" sz="1200" spc="-5" dirty="0" smtClean="0">
                <a:latin typeface="ＭＳ Ｐゴシック"/>
                <a:cs typeface="ＭＳ Ｐゴシック"/>
              </a:rPr>
              <a:t>，障害者に対して，障害を理由として，差別することその他の権利利益を侵害する行為をしてはならない。</a:t>
            </a:r>
            <a:endParaRPr lang="en-US" altLang="ja-JP" sz="1200" spc="-5" dirty="0" smtClean="0">
              <a:latin typeface="ＭＳ Ｐゴシック"/>
              <a:cs typeface="ＭＳ Ｐゴシック"/>
            </a:endParaRPr>
          </a:p>
          <a:p>
            <a:pPr marL="12700">
              <a:lnSpc>
                <a:spcPct val="100000"/>
              </a:lnSpc>
            </a:pPr>
            <a:r>
              <a:rPr lang="ja-JP" altLang="en-US" sz="1200" dirty="0" smtClean="0">
                <a:latin typeface="ＭＳ Ｐゴシック"/>
                <a:cs typeface="ＭＳ Ｐゴシック"/>
              </a:rPr>
              <a:t>２　社会的障壁の除去は，それを必要としている障害者が現に存し，かつ，その実施に伴う負担が過重でないときは，それを怠ることによつ　</a:t>
            </a:r>
            <a:endParaRPr lang="en-US" altLang="ja-JP" sz="1200" dirty="0" smtClean="0">
              <a:latin typeface="ＭＳ Ｐゴシック"/>
              <a:cs typeface="ＭＳ Ｐゴシック"/>
            </a:endParaRPr>
          </a:p>
          <a:p>
            <a:pPr marL="12700">
              <a:lnSpc>
                <a:spcPct val="100000"/>
              </a:lnSpc>
            </a:pPr>
            <a:r>
              <a:rPr lang="ja-JP" altLang="en-US" sz="1200" dirty="0">
                <a:latin typeface="ＭＳ Ｐゴシック"/>
                <a:cs typeface="ＭＳ Ｐゴシック"/>
              </a:rPr>
              <a:t>　</a:t>
            </a:r>
            <a:r>
              <a:rPr lang="ja-JP" altLang="en-US" sz="1200" dirty="0" err="1" smtClean="0">
                <a:latin typeface="ＭＳ Ｐゴシック"/>
                <a:cs typeface="ＭＳ Ｐゴシック"/>
              </a:rPr>
              <a:t>て</a:t>
            </a:r>
            <a:r>
              <a:rPr lang="ja-JP" altLang="en-US" sz="1200" dirty="0" smtClean="0">
                <a:latin typeface="ＭＳ Ｐゴシック"/>
                <a:cs typeface="ＭＳ Ｐゴシック"/>
              </a:rPr>
              <a:t>前項の規定に違反することとならないよう，その実施について必要かつ合理的な配慮がされなければならない。</a:t>
            </a:r>
            <a:endParaRPr lang="en-US" altLang="ja-JP" sz="1200" dirty="0" smtClean="0">
              <a:latin typeface="ＭＳ Ｐゴシック"/>
              <a:cs typeface="ＭＳ Ｐゴシック"/>
            </a:endParaRPr>
          </a:p>
          <a:p>
            <a:pPr marL="12700">
              <a:lnSpc>
                <a:spcPct val="100000"/>
              </a:lnSpc>
            </a:pPr>
            <a:r>
              <a:rPr lang="ja-JP" altLang="en-US" sz="1200" dirty="0" smtClean="0">
                <a:latin typeface="ＭＳ Ｐゴシック"/>
                <a:cs typeface="ＭＳ Ｐゴシック"/>
              </a:rPr>
              <a:t>３　略　</a:t>
            </a:r>
            <a:endParaRPr lang="en-US" altLang="ja-JP" sz="1200" dirty="0" smtClean="0">
              <a:latin typeface="ＭＳ Ｐゴシック"/>
              <a:cs typeface="ＭＳ Ｐゴシック"/>
            </a:endParaRPr>
          </a:p>
        </p:txBody>
      </p:sp>
      <p:sp>
        <p:nvSpPr>
          <p:cNvPr id="14" name="object 14"/>
          <p:cNvSpPr txBox="1"/>
          <p:nvPr/>
        </p:nvSpPr>
        <p:spPr>
          <a:xfrm>
            <a:off x="4888617" y="6447504"/>
            <a:ext cx="130175" cy="184666"/>
          </a:xfrm>
          <a:prstGeom prst="rect">
            <a:avLst/>
          </a:prstGeom>
        </p:spPr>
        <p:txBody>
          <a:bodyPr vert="horz" wrap="square" lIns="0" tIns="0" rIns="0" bIns="0" rtlCol="0">
            <a:spAutoFit/>
          </a:bodyPr>
          <a:lstStyle/>
          <a:p>
            <a:pPr marL="12700">
              <a:lnSpc>
                <a:spcPct val="100000"/>
              </a:lnSpc>
            </a:pPr>
            <a:r>
              <a:rPr lang="ja-JP" altLang="en-US" sz="1200" dirty="0">
                <a:solidFill>
                  <a:srgbClr val="898989"/>
                </a:solidFill>
                <a:latin typeface="ＭＳ Ｐゴシック"/>
                <a:cs typeface="ＭＳ Ｐゴシック"/>
              </a:rPr>
              <a:t>３</a:t>
            </a:r>
            <a:endParaRPr sz="1200" dirty="0">
              <a:latin typeface="ＭＳ Ｐゴシック"/>
              <a:cs typeface="ＭＳ Ｐゴシック"/>
            </a:endParaRPr>
          </a:p>
        </p:txBody>
      </p:sp>
      <p:sp>
        <p:nvSpPr>
          <p:cNvPr id="2" name="下矢印 1"/>
          <p:cNvSpPr/>
          <p:nvPr/>
        </p:nvSpPr>
        <p:spPr>
          <a:xfrm>
            <a:off x="4409192" y="2057400"/>
            <a:ext cx="609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object 13"/>
          <p:cNvSpPr txBox="1"/>
          <p:nvPr/>
        </p:nvSpPr>
        <p:spPr>
          <a:xfrm>
            <a:off x="5162349" y="2170211"/>
            <a:ext cx="3557198" cy="307777"/>
          </a:xfrm>
          <a:prstGeom prst="rect">
            <a:avLst/>
          </a:prstGeom>
        </p:spPr>
        <p:txBody>
          <a:bodyPr vert="horz" wrap="square" lIns="0" tIns="0" rIns="0" bIns="0" rtlCol="0">
            <a:spAutoFit/>
          </a:bodyPr>
          <a:lstStyle/>
          <a:p>
            <a:pPr marL="12700">
              <a:lnSpc>
                <a:spcPct val="100000"/>
              </a:lnSpc>
            </a:pPr>
            <a:r>
              <a:rPr lang="ja-JP" altLang="en-US" sz="2000" dirty="0" smtClean="0">
                <a:latin typeface="ＭＳ Ｐゴシック"/>
                <a:cs typeface="ＭＳ Ｐゴシック"/>
              </a:rPr>
              <a:t>具体化</a:t>
            </a:r>
            <a:r>
              <a:rPr lang="ja-JP" altLang="en-US" sz="1200" dirty="0" smtClean="0">
                <a:latin typeface="ＭＳ Ｐゴシック"/>
                <a:cs typeface="ＭＳ Ｐゴシック"/>
              </a:rPr>
              <a:t>　</a:t>
            </a:r>
            <a:endParaRPr lang="en-US" altLang="ja-JP" sz="1200" dirty="0" smtClean="0">
              <a:latin typeface="ＭＳ Ｐゴシック"/>
              <a:cs typeface="ＭＳ Ｐゴシック"/>
            </a:endParaRPr>
          </a:p>
        </p:txBody>
      </p:sp>
      <p:sp>
        <p:nvSpPr>
          <p:cNvPr id="16" name="object 8"/>
          <p:cNvSpPr txBox="1"/>
          <p:nvPr/>
        </p:nvSpPr>
        <p:spPr>
          <a:xfrm>
            <a:off x="136767" y="2633575"/>
            <a:ext cx="9231876" cy="276999"/>
          </a:xfrm>
          <a:prstGeom prst="rect">
            <a:avLst/>
          </a:prstGeom>
        </p:spPr>
        <p:txBody>
          <a:bodyPr vert="horz" wrap="square" lIns="0" tIns="0" rIns="0" bIns="0" rtlCol="0">
            <a:spAutoFit/>
          </a:bodyPr>
          <a:lstStyle/>
          <a:p>
            <a:pPr marL="83820">
              <a:lnSpc>
                <a:spcPct val="100000"/>
              </a:lnSpc>
              <a:spcBef>
                <a:spcPts val="1040"/>
              </a:spcBef>
            </a:pPr>
            <a:r>
              <a:rPr lang="ja-JP" altLang="en-US" b="1" spc="-5" dirty="0">
                <a:latin typeface="ＭＳ Ｐゴシック"/>
                <a:cs typeface="ＭＳ Ｐゴシック"/>
              </a:rPr>
              <a:t>３</a:t>
            </a:r>
            <a:r>
              <a:rPr lang="ja-JP" altLang="en-US" b="1" spc="-5" dirty="0" smtClean="0">
                <a:latin typeface="ＭＳ Ｐゴシック"/>
                <a:cs typeface="ＭＳ Ｐゴシック"/>
              </a:rPr>
              <a:t>　障害を理由とする差別の解消の推進に関する法律（</a:t>
            </a:r>
            <a:r>
              <a:rPr b="1" spc="-5" dirty="0" err="1" smtClean="0">
                <a:latin typeface="ＭＳ Ｐゴシック"/>
                <a:cs typeface="ＭＳ Ｐゴシック"/>
              </a:rPr>
              <a:t>障害者</a:t>
            </a:r>
            <a:r>
              <a:rPr lang="ja-JP" altLang="en-US" b="1" spc="-5" dirty="0" smtClean="0">
                <a:latin typeface="ＭＳ Ｐゴシック"/>
                <a:cs typeface="ＭＳ Ｐゴシック"/>
              </a:rPr>
              <a:t>差別解消法）</a:t>
            </a:r>
            <a:r>
              <a:rPr lang="ja-JP" altLang="en-US" spc="-5" dirty="0" smtClean="0">
                <a:latin typeface="ＭＳ Ｐゴシック"/>
                <a:cs typeface="ＭＳ Ｐゴシック"/>
              </a:rPr>
              <a:t>（</a:t>
            </a:r>
            <a:r>
              <a:rPr lang="en-US" altLang="ja-JP" spc="-5" dirty="0" smtClean="0">
                <a:latin typeface="ＭＳ Ｐゴシック"/>
                <a:cs typeface="ＭＳ Ｐゴシック"/>
              </a:rPr>
              <a:t>【</a:t>
            </a:r>
            <a:r>
              <a:rPr lang="ja-JP" altLang="en-US" spc="-5" dirty="0" smtClean="0">
                <a:latin typeface="ＭＳ Ｐゴシック"/>
                <a:cs typeface="ＭＳ Ｐゴシック"/>
              </a:rPr>
              <a:t>参考資料３</a:t>
            </a:r>
            <a:r>
              <a:rPr lang="en-US" altLang="ja-JP" spc="-5" dirty="0" smtClean="0">
                <a:latin typeface="ＭＳ Ｐゴシック"/>
                <a:cs typeface="ＭＳ Ｐゴシック"/>
              </a:rPr>
              <a:t>】</a:t>
            </a:r>
            <a:r>
              <a:rPr lang="ja-JP" altLang="en-US" spc="-5" dirty="0" smtClean="0">
                <a:latin typeface="ＭＳ Ｐゴシック"/>
                <a:cs typeface="ＭＳ Ｐゴシック"/>
              </a:rPr>
              <a:t>）</a:t>
            </a:r>
            <a:r>
              <a:rPr lang="ja-JP" altLang="en-US" b="1" spc="-5" dirty="0" smtClean="0">
                <a:latin typeface="ＭＳ Ｐゴシック"/>
                <a:cs typeface="ＭＳ Ｐゴシック"/>
              </a:rPr>
              <a:t>　</a:t>
            </a:r>
            <a:endParaRPr dirty="0">
              <a:latin typeface="ＭＳ Ｐゴシック"/>
              <a:cs typeface="ＭＳ Ｐゴシック"/>
            </a:endParaRPr>
          </a:p>
        </p:txBody>
      </p:sp>
      <p:sp>
        <p:nvSpPr>
          <p:cNvPr id="17" name="object 13"/>
          <p:cNvSpPr txBox="1"/>
          <p:nvPr/>
        </p:nvSpPr>
        <p:spPr>
          <a:xfrm>
            <a:off x="266653" y="2971800"/>
            <a:ext cx="8933180" cy="2585323"/>
          </a:xfrm>
          <a:prstGeom prst="rect">
            <a:avLst/>
          </a:prstGeom>
        </p:spPr>
        <p:txBody>
          <a:bodyPr vert="horz" wrap="square" lIns="0" tIns="0" rIns="0" bIns="0" rtlCol="0">
            <a:spAutoFit/>
          </a:bodyPr>
          <a:lstStyle/>
          <a:p>
            <a:pPr marL="12700">
              <a:lnSpc>
                <a:spcPct val="100000"/>
              </a:lnSpc>
            </a:pPr>
            <a:r>
              <a:rPr lang="ja-JP" altLang="en-US" sz="1200" spc="-5" dirty="0" smtClean="0">
                <a:latin typeface="ＭＳ Ｐゴシック"/>
                <a:cs typeface="ＭＳ Ｐゴシック"/>
              </a:rPr>
              <a:t>　（</a:t>
            </a:r>
            <a:r>
              <a:rPr lang="ja-JP" altLang="en-US" sz="1200" b="1" u="sng" spc="-5" dirty="0" smtClean="0">
                <a:latin typeface="ＭＳ Ｐゴシック"/>
                <a:cs typeface="ＭＳ Ｐゴシック"/>
              </a:rPr>
              <a:t>行政機関等</a:t>
            </a:r>
            <a:r>
              <a:rPr lang="ja-JP" altLang="en-US" sz="1200" spc="-5" dirty="0" smtClean="0">
                <a:latin typeface="ＭＳ Ｐゴシック"/>
                <a:cs typeface="ＭＳ Ｐゴシック"/>
              </a:rPr>
              <a:t>における障害を理由とする差別の禁止）</a:t>
            </a:r>
            <a:endParaRPr lang="en-US" altLang="ja-JP" sz="1200" spc="-5" dirty="0" smtClean="0">
              <a:latin typeface="ＭＳ Ｐゴシック"/>
              <a:cs typeface="ＭＳ Ｐゴシック"/>
            </a:endParaRPr>
          </a:p>
          <a:p>
            <a:pPr marL="12700">
              <a:lnSpc>
                <a:spcPct val="100000"/>
              </a:lnSpc>
            </a:pPr>
            <a:r>
              <a:rPr lang="ja-JP" altLang="en-US" sz="1200" spc="-5" dirty="0" smtClean="0">
                <a:latin typeface="ＭＳ Ｐゴシック"/>
                <a:cs typeface="ＭＳ Ｐゴシック"/>
              </a:rPr>
              <a:t>第７条　行政機関等は，その事務又は事業を行うに当たり，障害を理由として障害者でない者と不当な差別的取扱いをすることにより，障害　</a:t>
            </a:r>
            <a:endParaRPr lang="en-US" altLang="ja-JP" sz="1200" spc="-5" dirty="0" smtClean="0">
              <a:latin typeface="ＭＳ Ｐゴシック"/>
              <a:cs typeface="ＭＳ Ｐゴシック"/>
            </a:endParaRPr>
          </a:p>
          <a:p>
            <a:pPr marL="12700">
              <a:lnSpc>
                <a:spcPct val="100000"/>
              </a:lnSpc>
            </a:pPr>
            <a:r>
              <a:rPr lang="ja-JP" altLang="en-US" sz="1200" spc="-5" dirty="0">
                <a:latin typeface="ＭＳ Ｐゴシック"/>
                <a:cs typeface="ＭＳ Ｐゴシック"/>
              </a:rPr>
              <a:t>　</a:t>
            </a:r>
            <a:r>
              <a:rPr lang="ja-JP" altLang="en-US" sz="1200" spc="-5" dirty="0" smtClean="0">
                <a:latin typeface="ＭＳ Ｐゴシック"/>
                <a:cs typeface="ＭＳ Ｐゴシック"/>
              </a:rPr>
              <a:t>者の権利利益を侵害してはならない。</a:t>
            </a:r>
            <a:endParaRPr lang="en-US" altLang="ja-JP" sz="1200" spc="-5" dirty="0" smtClean="0">
              <a:latin typeface="ＭＳ Ｐゴシック"/>
              <a:cs typeface="ＭＳ Ｐゴシック"/>
            </a:endParaRPr>
          </a:p>
          <a:p>
            <a:pPr marL="12700">
              <a:lnSpc>
                <a:spcPct val="100000"/>
              </a:lnSpc>
            </a:pPr>
            <a:r>
              <a:rPr lang="ja-JP" altLang="en-US" sz="1200" spc="-5" dirty="0" smtClean="0">
                <a:latin typeface="ＭＳ Ｐゴシック"/>
                <a:cs typeface="ＭＳ Ｐゴシック"/>
              </a:rPr>
              <a:t>２　行政機関等</a:t>
            </a:r>
            <a:r>
              <a:rPr lang="ja-JP" altLang="en-US" sz="1200" spc="-5" dirty="0">
                <a:latin typeface="ＭＳ Ｐゴシック"/>
                <a:cs typeface="ＭＳ Ｐゴシック"/>
              </a:rPr>
              <a:t>は，その事務又は事業を行うに当たり， </a:t>
            </a:r>
            <a:r>
              <a:rPr lang="ja-JP" altLang="en-US" sz="1200" spc="-5" dirty="0" smtClean="0">
                <a:latin typeface="ＭＳ Ｐゴシック"/>
                <a:cs typeface="ＭＳ Ｐゴシック"/>
              </a:rPr>
              <a:t>障害者から現に社会的障壁の除去を必要としている旨の意思の表明があった場合に　</a:t>
            </a:r>
            <a:endParaRPr lang="en-US" altLang="ja-JP" sz="1200" spc="-5" dirty="0" smtClean="0">
              <a:latin typeface="ＭＳ Ｐゴシック"/>
              <a:cs typeface="ＭＳ Ｐゴシック"/>
            </a:endParaRPr>
          </a:p>
          <a:p>
            <a:pPr marL="12700">
              <a:lnSpc>
                <a:spcPct val="100000"/>
              </a:lnSpc>
            </a:pPr>
            <a:r>
              <a:rPr lang="ja-JP" altLang="en-US" sz="1200" spc="-5" dirty="0">
                <a:latin typeface="ＭＳ Ｐゴシック"/>
                <a:cs typeface="ＭＳ Ｐゴシック"/>
              </a:rPr>
              <a:t>　</a:t>
            </a:r>
            <a:r>
              <a:rPr lang="ja-JP" altLang="en-US" sz="1200" spc="-5" dirty="0" smtClean="0">
                <a:latin typeface="ＭＳ Ｐゴシック"/>
                <a:cs typeface="ＭＳ Ｐゴシック"/>
              </a:rPr>
              <a:t>おいて，その実施に伴う負担が過重でないときは，障害者の権利利益を侵害することとならないよう，当該障害者の性別，年齢及び障害の</a:t>
            </a:r>
            <a:endParaRPr lang="en-US" altLang="ja-JP" sz="1200" spc="-5" dirty="0" smtClean="0">
              <a:latin typeface="ＭＳ Ｐゴシック"/>
              <a:cs typeface="ＭＳ Ｐゴシック"/>
            </a:endParaRPr>
          </a:p>
          <a:p>
            <a:pPr marL="12700">
              <a:lnSpc>
                <a:spcPct val="100000"/>
              </a:lnSpc>
            </a:pPr>
            <a:r>
              <a:rPr lang="ja-JP" altLang="en-US" sz="1200" spc="-5" dirty="0">
                <a:latin typeface="ＭＳ Ｐゴシック"/>
                <a:cs typeface="ＭＳ Ｐゴシック"/>
              </a:rPr>
              <a:t>　</a:t>
            </a:r>
            <a:r>
              <a:rPr lang="ja-JP" altLang="en-US" sz="1200" spc="-5" dirty="0" smtClean="0">
                <a:latin typeface="ＭＳ Ｐゴシック"/>
                <a:cs typeface="ＭＳ Ｐゴシック"/>
              </a:rPr>
              <a:t>状態に応じて，社会的障壁の除去の実施について必要かつ合理的な配慮を</a:t>
            </a:r>
            <a:r>
              <a:rPr lang="ja-JP" altLang="en-US" sz="1200" b="1" u="sng" spc="-5" dirty="0" smtClean="0">
                <a:latin typeface="ＭＳ Ｐゴシック"/>
                <a:cs typeface="ＭＳ Ｐゴシック"/>
              </a:rPr>
              <a:t>しなければならない</a:t>
            </a:r>
            <a:r>
              <a:rPr lang="ja-JP" altLang="en-US" sz="1200" spc="-5" dirty="0" smtClean="0">
                <a:latin typeface="ＭＳ Ｐゴシック"/>
                <a:cs typeface="ＭＳ Ｐゴシック"/>
              </a:rPr>
              <a:t>。</a:t>
            </a:r>
            <a:endParaRPr lang="en-US" altLang="ja-JP" sz="1200" spc="-5" dirty="0" smtClean="0">
              <a:latin typeface="ＭＳ Ｐゴシック"/>
              <a:cs typeface="ＭＳ Ｐゴシック"/>
            </a:endParaRPr>
          </a:p>
          <a:p>
            <a:pPr marL="12700">
              <a:lnSpc>
                <a:spcPct val="100000"/>
              </a:lnSpc>
            </a:pPr>
            <a:endParaRPr lang="en-US" altLang="ja-JP" sz="1200" spc="-5" dirty="0">
              <a:latin typeface="ＭＳ Ｐゴシック"/>
              <a:cs typeface="ＭＳ Ｐゴシック"/>
            </a:endParaRPr>
          </a:p>
          <a:p>
            <a:pPr marL="12700"/>
            <a:r>
              <a:rPr lang="ja-JP" altLang="en-US" sz="1200" spc="-5" dirty="0" smtClean="0">
                <a:latin typeface="ＭＳ Ｐゴシック"/>
                <a:cs typeface="ＭＳ Ｐゴシック"/>
              </a:rPr>
              <a:t>　（</a:t>
            </a:r>
            <a:r>
              <a:rPr lang="ja-JP" altLang="en-US" sz="1200" b="1" u="sng" spc="-5" dirty="0" smtClean="0">
                <a:latin typeface="ＭＳ Ｐゴシック"/>
                <a:cs typeface="ＭＳ Ｐゴシック"/>
              </a:rPr>
              <a:t>事業者</a:t>
            </a:r>
            <a:r>
              <a:rPr lang="ja-JP" altLang="en-US" sz="1200" spc="-5" dirty="0">
                <a:latin typeface="ＭＳ Ｐゴシック"/>
                <a:cs typeface="ＭＳ Ｐゴシック"/>
              </a:rPr>
              <a:t>における障害を理由とする差別の禁止）</a:t>
            </a:r>
            <a:endParaRPr lang="en-US" altLang="ja-JP" sz="1200" spc="-5" dirty="0">
              <a:latin typeface="ＭＳ Ｐゴシック"/>
              <a:cs typeface="ＭＳ Ｐゴシック"/>
            </a:endParaRPr>
          </a:p>
          <a:p>
            <a:pPr marL="12700">
              <a:lnSpc>
                <a:spcPct val="100000"/>
              </a:lnSpc>
            </a:pPr>
            <a:r>
              <a:rPr lang="ja-JP" altLang="en-US" sz="1200" dirty="0" smtClean="0">
                <a:latin typeface="ＭＳ Ｐゴシック"/>
                <a:cs typeface="ＭＳ Ｐゴシック"/>
              </a:rPr>
              <a:t>第８条　事業者は，その</a:t>
            </a:r>
            <a:r>
              <a:rPr lang="ja-JP" altLang="en-US" sz="1200" spc="-5" dirty="0">
                <a:latin typeface="ＭＳ Ｐゴシック"/>
                <a:cs typeface="ＭＳ Ｐゴシック"/>
              </a:rPr>
              <a:t>事業を行うに当たり</a:t>
            </a:r>
            <a:r>
              <a:rPr lang="ja-JP" altLang="en-US" sz="1200" spc="-5" dirty="0" smtClean="0">
                <a:latin typeface="ＭＳ Ｐゴシック"/>
                <a:cs typeface="ＭＳ Ｐゴシック"/>
              </a:rPr>
              <a:t>，</a:t>
            </a:r>
            <a:r>
              <a:rPr lang="ja-JP" altLang="en-US" sz="1200" spc="-5" dirty="0">
                <a:latin typeface="ＭＳ Ｐゴシック"/>
                <a:cs typeface="ＭＳ Ｐゴシック"/>
              </a:rPr>
              <a:t>障害を理由として障害者でない者と不当な差別的取扱いをすることにより，</a:t>
            </a:r>
            <a:r>
              <a:rPr lang="ja-JP" altLang="en-US" sz="1200" spc="-5" dirty="0" smtClean="0">
                <a:latin typeface="ＭＳ Ｐゴシック"/>
                <a:cs typeface="ＭＳ Ｐゴシック"/>
              </a:rPr>
              <a:t>障害者</a:t>
            </a:r>
            <a:r>
              <a:rPr lang="ja-JP" altLang="en-US" sz="1200" spc="-5" dirty="0">
                <a:latin typeface="ＭＳ Ｐゴシック"/>
                <a:cs typeface="ＭＳ Ｐゴシック"/>
              </a:rPr>
              <a:t>の権利</a:t>
            </a:r>
            <a:r>
              <a:rPr lang="ja-JP" altLang="en-US" sz="1200" spc="-5" dirty="0" smtClean="0">
                <a:latin typeface="ＭＳ Ｐゴシック"/>
                <a:cs typeface="ＭＳ Ｐゴシック"/>
              </a:rPr>
              <a:t>利益　</a:t>
            </a:r>
            <a:endParaRPr lang="en-US" altLang="ja-JP" sz="1200" spc="-5" dirty="0" smtClean="0">
              <a:latin typeface="ＭＳ Ｐゴシック"/>
              <a:cs typeface="ＭＳ Ｐゴシック"/>
            </a:endParaRPr>
          </a:p>
          <a:p>
            <a:pPr marL="12700">
              <a:lnSpc>
                <a:spcPct val="100000"/>
              </a:lnSpc>
            </a:pPr>
            <a:r>
              <a:rPr lang="ja-JP" altLang="en-US" sz="1200" spc="-5" dirty="0">
                <a:latin typeface="ＭＳ Ｐゴシック"/>
                <a:cs typeface="ＭＳ Ｐゴシック"/>
              </a:rPr>
              <a:t>　</a:t>
            </a:r>
            <a:r>
              <a:rPr lang="ja-JP" altLang="en-US" sz="1200" spc="-5" dirty="0" smtClean="0">
                <a:latin typeface="ＭＳ Ｐゴシック"/>
                <a:cs typeface="ＭＳ Ｐゴシック"/>
              </a:rPr>
              <a:t>を</a:t>
            </a:r>
            <a:r>
              <a:rPr lang="ja-JP" altLang="en-US" sz="1200" spc="-5" dirty="0">
                <a:latin typeface="ＭＳ Ｐゴシック"/>
                <a:cs typeface="ＭＳ Ｐゴシック"/>
              </a:rPr>
              <a:t>侵害してはならない</a:t>
            </a:r>
            <a:r>
              <a:rPr lang="ja-JP" altLang="en-US" sz="1200" spc="-5" dirty="0" smtClean="0">
                <a:latin typeface="ＭＳ Ｐゴシック"/>
                <a:cs typeface="ＭＳ Ｐゴシック"/>
              </a:rPr>
              <a:t>。</a:t>
            </a:r>
            <a:endParaRPr lang="en-US" altLang="ja-JP" sz="1200" spc="-5" dirty="0" smtClean="0">
              <a:latin typeface="ＭＳ Ｐゴシック"/>
              <a:cs typeface="ＭＳ Ｐゴシック"/>
            </a:endParaRPr>
          </a:p>
          <a:p>
            <a:pPr marL="12700">
              <a:lnSpc>
                <a:spcPct val="100000"/>
              </a:lnSpc>
            </a:pPr>
            <a:r>
              <a:rPr lang="ja-JP" altLang="en-US" sz="1200" spc="-5" dirty="0" smtClean="0">
                <a:latin typeface="ＭＳ Ｐゴシック"/>
                <a:cs typeface="ＭＳ Ｐゴシック"/>
              </a:rPr>
              <a:t>２　事業者は，</a:t>
            </a:r>
            <a:r>
              <a:rPr lang="ja-JP" altLang="en-US" sz="1200" dirty="0">
                <a:latin typeface="ＭＳ Ｐゴシック"/>
                <a:cs typeface="ＭＳ Ｐゴシック"/>
              </a:rPr>
              <a:t>その</a:t>
            </a:r>
            <a:r>
              <a:rPr lang="ja-JP" altLang="en-US" sz="1200" spc="-5" dirty="0">
                <a:latin typeface="ＭＳ Ｐゴシック"/>
                <a:cs typeface="ＭＳ Ｐゴシック"/>
              </a:rPr>
              <a:t>事業を行うに当たり</a:t>
            </a:r>
            <a:r>
              <a:rPr lang="ja-JP" altLang="en-US" sz="1200" spc="-5" dirty="0" smtClean="0">
                <a:latin typeface="ＭＳ Ｐゴシック"/>
                <a:cs typeface="ＭＳ Ｐゴシック"/>
              </a:rPr>
              <a:t>，</a:t>
            </a:r>
            <a:r>
              <a:rPr lang="ja-JP" altLang="en-US" sz="1200" spc="-5" dirty="0">
                <a:latin typeface="ＭＳ Ｐゴシック"/>
                <a:cs typeface="ＭＳ Ｐゴシック"/>
              </a:rPr>
              <a:t>障害者から現に社会的障壁の除去を必要としている旨の意思の表明があった場合</a:t>
            </a:r>
            <a:r>
              <a:rPr lang="ja-JP" altLang="en-US" sz="1200" spc="-5" dirty="0" smtClean="0">
                <a:latin typeface="ＭＳ Ｐゴシック"/>
                <a:cs typeface="ＭＳ Ｐゴシック"/>
              </a:rPr>
              <a:t>において</a:t>
            </a:r>
            <a:r>
              <a:rPr lang="ja-JP" altLang="en-US" sz="1200" spc="-5" dirty="0">
                <a:latin typeface="ＭＳ Ｐゴシック"/>
                <a:cs typeface="ＭＳ Ｐゴシック"/>
              </a:rPr>
              <a:t>，</a:t>
            </a:r>
            <a:r>
              <a:rPr lang="ja-JP" altLang="en-US" sz="1200" spc="-5" dirty="0" smtClean="0">
                <a:latin typeface="ＭＳ Ｐゴシック"/>
                <a:cs typeface="ＭＳ Ｐゴシック"/>
              </a:rPr>
              <a:t>その実</a:t>
            </a:r>
            <a:endParaRPr lang="en-US" altLang="ja-JP" sz="1200" spc="-5" dirty="0" smtClean="0">
              <a:latin typeface="ＭＳ Ｐゴシック"/>
              <a:cs typeface="ＭＳ Ｐゴシック"/>
            </a:endParaRPr>
          </a:p>
          <a:p>
            <a:pPr marL="12700">
              <a:lnSpc>
                <a:spcPct val="100000"/>
              </a:lnSpc>
            </a:pPr>
            <a:r>
              <a:rPr lang="ja-JP" altLang="en-US" sz="1200" spc="-5" dirty="0">
                <a:latin typeface="ＭＳ Ｐゴシック"/>
                <a:cs typeface="ＭＳ Ｐゴシック"/>
              </a:rPr>
              <a:t>　</a:t>
            </a:r>
            <a:r>
              <a:rPr lang="ja-JP" altLang="en-US" sz="1200" spc="-5" dirty="0" smtClean="0">
                <a:latin typeface="ＭＳ Ｐゴシック"/>
                <a:cs typeface="ＭＳ Ｐゴシック"/>
              </a:rPr>
              <a:t>施</a:t>
            </a:r>
            <a:r>
              <a:rPr lang="ja-JP" altLang="en-US" sz="1200" spc="-5" dirty="0">
                <a:latin typeface="ＭＳ Ｐゴシック"/>
                <a:cs typeface="ＭＳ Ｐゴシック"/>
              </a:rPr>
              <a:t>に伴う負担が過重でないときは，障害者の権利利益を侵害することとならないよう，当該障害者の性別，年齢及び障害</a:t>
            </a:r>
            <a:r>
              <a:rPr lang="ja-JP" altLang="en-US" sz="1200" spc="-5" dirty="0" smtClean="0">
                <a:latin typeface="ＭＳ Ｐゴシック"/>
                <a:cs typeface="ＭＳ Ｐゴシック"/>
              </a:rPr>
              <a:t>の状態</a:t>
            </a:r>
            <a:r>
              <a:rPr lang="ja-JP" altLang="en-US" sz="1200" spc="-5" dirty="0">
                <a:latin typeface="ＭＳ Ｐゴシック"/>
                <a:cs typeface="ＭＳ Ｐゴシック"/>
              </a:rPr>
              <a:t>に応じて</a:t>
            </a:r>
            <a:r>
              <a:rPr lang="ja-JP" altLang="en-US" sz="1200" spc="-5" dirty="0" smtClean="0">
                <a:latin typeface="ＭＳ Ｐゴシック"/>
                <a:cs typeface="ＭＳ Ｐゴシック"/>
              </a:rPr>
              <a:t>，</a:t>
            </a:r>
            <a:endParaRPr lang="en-US" altLang="ja-JP" sz="1200" spc="-5" dirty="0" smtClean="0">
              <a:latin typeface="ＭＳ Ｐゴシック"/>
              <a:cs typeface="ＭＳ Ｐゴシック"/>
            </a:endParaRPr>
          </a:p>
          <a:p>
            <a:pPr marL="12700">
              <a:lnSpc>
                <a:spcPct val="100000"/>
              </a:lnSpc>
            </a:pPr>
            <a:r>
              <a:rPr lang="ja-JP" altLang="en-US" sz="1200" spc="-5" dirty="0">
                <a:latin typeface="ＭＳ Ｐゴシック"/>
                <a:cs typeface="ＭＳ Ｐゴシック"/>
              </a:rPr>
              <a:t>　</a:t>
            </a:r>
            <a:r>
              <a:rPr lang="ja-JP" altLang="en-US" sz="1200" spc="-5" dirty="0" smtClean="0">
                <a:latin typeface="ＭＳ Ｐゴシック"/>
                <a:cs typeface="ＭＳ Ｐゴシック"/>
              </a:rPr>
              <a:t>社会的</a:t>
            </a:r>
            <a:r>
              <a:rPr lang="ja-JP" altLang="en-US" sz="1200" spc="-5" dirty="0">
                <a:latin typeface="ＭＳ Ｐゴシック"/>
                <a:cs typeface="ＭＳ Ｐゴシック"/>
              </a:rPr>
              <a:t>障壁の除去の実施について必要かつ合理的な配慮</a:t>
            </a:r>
            <a:r>
              <a:rPr lang="ja-JP" altLang="en-US" sz="1200" spc="-5" dirty="0" smtClean="0">
                <a:latin typeface="ＭＳ Ｐゴシック"/>
                <a:cs typeface="ＭＳ Ｐゴシック"/>
              </a:rPr>
              <a:t>をするように</a:t>
            </a:r>
            <a:r>
              <a:rPr lang="ja-JP" altLang="en-US" sz="1200" b="1" u="sng" spc="-5" dirty="0" smtClean="0">
                <a:latin typeface="ＭＳ Ｐゴシック"/>
                <a:cs typeface="ＭＳ Ｐゴシック"/>
              </a:rPr>
              <a:t>努めなければならない</a:t>
            </a:r>
            <a:r>
              <a:rPr lang="ja-JP" altLang="en-US" sz="1200" spc="-5" dirty="0" smtClean="0">
                <a:latin typeface="ＭＳ Ｐゴシック"/>
                <a:cs typeface="ＭＳ Ｐゴシック"/>
              </a:rPr>
              <a:t>。</a:t>
            </a:r>
            <a:endParaRPr lang="en-US" altLang="ja-JP" sz="1200" spc="-5" dirty="0">
              <a:latin typeface="ＭＳ Ｐゴシック"/>
              <a:cs typeface="ＭＳ Ｐゴシック"/>
            </a:endParaRPr>
          </a:p>
          <a:p>
            <a:pPr marL="12700">
              <a:lnSpc>
                <a:spcPct val="100000"/>
              </a:lnSpc>
            </a:pPr>
            <a:endParaRPr lang="en-US" altLang="ja-JP" sz="1200" dirty="0" smtClean="0">
              <a:latin typeface="ＭＳ Ｐゴシック"/>
              <a:cs typeface="ＭＳ Ｐゴシック"/>
            </a:endParaRPr>
          </a:p>
        </p:txBody>
      </p:sp>
      <p:sp>
        <p:nvSpPr>
          <p:cNvPr id="18" name="object 12"/>
          <p:cNvSpPr/>
          <p:nvPr/>
        </p:nvSpPr>
        <p:spPr>
          <a:xfrm>
            <a:off x="216924" y="2910574"/>
            <a:ext cx="9157335" cy="2590800"/>
          </a:xfrm>
          <a:custGeom>
            <a:avLst/>
            <a:gdLst/>
            <a:ahLst/>
            <a:cxnLst/>
            <a:rect l="l" t="t" r="r" b="b"/>
            <a:pathLst>
              <a:path w="9157335" h="3656329">
                <a:moveTo>
                  <a:pt x="9156954" y="3517398"/>
                </a:moveTo>
                <a:lnTo>
                  <a:pt x="9156954" y="137928"/>
                </a:lnTo>
                <a:lnTo>
                  <a:pt x="9154207" y="117074"/>
                </a:lnTo>
                <a:lnTo>
                  <a:pt x="9140302" y="77870"/>
                </a:lnTo>
                <a:lnTo>
                  <a:pt x="9116363" y="44714"/>
                </a:lnTo>
                <a:lnTo>
                  <a:pt x="9084336" y="19464"/>
                </a:lnTo>
                <a:lnTo>
                  <a:pt x="9046167" y="3983"/>
                </a:lnTo>
                <a:lnTo>
                  <a:pt x="144989" y="0"/>
                </a:lnTo>
                <a:lnTo>
                  <a:pt x="130941" y="580"/>
                </a:lnTo>
                <a:lnTo>
                  <a:pt x="91036" y="10429"/>
                </a:lnTo>
                <a:lnTo>
                  <a:pt x="56019" y="30962"/>
                </a:lnTo>
                <a:lnTo>
                  <a:pt x="27861" y="60271"/>
                </a:lnTo>
                <a:lnTo>
                  <a:pt x="8531" y="96452"/>
                </a:lnTo>
                <a:lnTo>
                  <a:pt x="761" y="131070"/>
                </a:lnTo>
                <a:lnTo>
                  <a:pt x="0" y="137928"/>
                </a:lnTo>
                <a:lnTo>
                  <a:pt x="0" y="3517398"/>
                </a:lnTo>
                <a:lnTo>
                  <a:pt x="8920" y="3559975"/>
                </a:lnTo>
                <a:lnTo>
                  <a:pt x="12954" y="3569751"/>
                </a:lnTo>
                <a:lnTo>
                  <a:pt x="12954" y="138690"/>
                </a:lnTo>
                <a:lnTo>
                  <a:pt x="18729" y="105880"/>
                </a:lnTo>
                <a:lnTo>
                  <a:pt x="35474" y="71209"/>
                </a:lnTo>
                <a:lnTo>
                  <a:pt x="61721" y="42678"/>
                </a:lnTo>
                <a:lnTo>
                  <a:pt x="96453" y="21968"/>
                </a:lnTo>
                <a:lnTo>
                  <a:pt x="144989" y="12281"/>
                </a:lnTo>
                <a:lnTo>
                  <a:pt x="9011412" y="12198"/>
                </a:lnTo>
                <a:lnTo>
                  <a:pt x="9018270" y="12960"/>
                </a:lnTo>
                <a:lnTo>
                  <a:pt x="9034043" y="14282"/>
                </a:lnTo>
                <a:lnTo>
                  <a:pt x="9073545" y="27905"/>
                </a:lnTo>
                <a:lnTo>
                  <a:pt x="9106081" y="52113"/>
                </a:lnTo>
                <a:lnTo>
                  <a:pt x="9129710" y="84936"/>
                </a:lnTo>
                <a:lnTo>
                  <a:pt x="9142487" y="124400"/>
                </a:lnTo>
                <a:lnTo>
                  <a:pt x="9144000" y="138690"/>
                </a:lnTo>
                <a:lnTo>
                  <a:pt x="9144000" y="3569527"/>
                </a:lnTo>
                <a:lnTo>
                  <a:pt x="9148355" y="3558896"/>
                </a:lnTo>
                <a:lnTo>
                  <a:pt x="9152425" y="3545591"/>
                </a:lnTo>
                <a:lnTo>
                  <a:pt x="9155308" y="3531739"/>
                </a:lnTo>
                <a:lnTo>
                  <a:pt x="9156954" y="3517398"/>
                </a:lnTo>
                <a:close/>
              </a:path>
              <a:path w="9157335" h="3656329">
                <a:moveTo>
                  <a:pt x="9144000" y="3569527"/>
                </a:moveTo>
                <a:lnTo>
                  <a:pt x="9144000" y="3517398"/>
                </a:lnTo>
                <a:lnTo>
                  <a:pt x="9142165" y="3532771"/>
                </a:lnTo>
                <a:lnTo>
                  <a:pt x="9139223" y="3546345"/>
                </a:lnTo>
                <a:lnTo>
                  <a:pt x="9121809" y="3583597"/>
                </a:lnTo>
                <a:lnTo>
                  <a:pt x="9093778" y="3613761"/>
                </a:lnTo>
                <a:lnTo>
                  <a:pt x="9058042" y="3634412"/>
                </a:lnTo>
                <a:lnTo>
                  <a:pt x="9018270" y="3643050"/>
                </a:lnTo>
                <a:lnTo>
                  <a:pt x="9011411" y="3643128"/>
                </a:lnTo>
                <a:lnTo>
                  <a:pt x="136531" y="3642841"/>
                </a:lnTo>
                <a:lnTo>
                  <a:pt x="96185" y="3633464"/>
                </a:lnTo>
                <a:lnTo>
                  <a:pt x="61028" y="3612449"/>
                </a:lnTo>
                <a:lnTo>
                  <a:pt x="33784" y="3581966"/>
                </a:lnTo>
                <a:lnTo>
                  <a:pt x="17178" y="3544190"/>
                </a:lnTo>
                <a:lnTo>
                  <a:pt x="12954" y="3516636"/>
                </a:lnTo>
                <a:lnTo>
                  <a:pt x="12954" y="3569751"/>
                </a:lnTo>
                <a:lnTo>
                  <a:pt x="34675" y="3604581"/>
                </a:lnTo>
                <a:lnTo>
                  <a:pt x="64770" y="3630936"/>
                </a:lnTo>
                <a:lnTo>
                  <a:pt x="107751" y="3650800"/>
                </a:lnTo>
                <a:lnTo>
                  <a:pt x="9011412" y="3656082"/>
                </a:lnTo>
                <a:lnTo>
                  <a:pt x="9019032" y="3655320"/>
                </a:lnTo>
                <a:lnTo>
                  <a:pt x="9066790" y="3644723"/>
                </a:lnTo>
                <a:lnTo>
                  <a:pt x="9101891" y="3624085"/>
                </a:lnTo>
                <a:lnTo>
                  <a:pt x="9129541" y="3594967"/>
                </a:lnTo>
                <a:lnTo>
                  <a:pt x="9143151" y="3571598"/>
                </a:lnTo>
                <a:lnTo>
                  <a:pt x="9144000" y="3569527"/>
                </a:lnTo>
                <a:close/>
              </a:path>
            </a:pathLst>
          </a:custGeom>
          <a:solidFill>
            <a:srgbClr val="632523"/>
          </a:solidFill>
        </p:spPr>
        <p:txBody>
          <a:bodyPr wrap="square" lIns="0" tIns="0" rIns="0" bIns="0" rtlCol="0"/>
          <a:lstStyle/>
          <a:p>
            <a:endParaRPr/>
          </a:p>
        </p:txBody>
      </p:sp>
      <p:sp>
        <p:nvSpPr>
          <p:cNvPr id="20" name="object 13"/>
          <p:cNvSpPr txBox="1"/>
          <p:nvPr/>
        </p:nvSpPr>
        <p:spPr>
          <a:xfrm>
            <a:off x="216924" y="5557123"/>
            <a:ext cx="8933180" cy="184666"/>
          </a:xfrm>
          <a:prstGeom prst="rect">
            <a:avLst/>
          </a:prstGeom>
        </p:spPr>
        <p:txBody>
          <a:bodyPr vert="horz" wrap="square" lIns="0" tIns="0" rIns="0" bIns="0" rtlCol="0">
            <a:spAutoFit/>
          </a:bodyPr>
          <a:lstStyle/>
          <a:p>
            <a:pPr marL="12700">
              <a:lnSpc>
                <a:spcPct val="100000"/>
              </a:lnSpc>
            </a:pPr>
            <a:r>
              <a:rPr lang="ja-JP" altLang="en-US" sz="1200" spc="-5" dirty="0" smtClean="0">
                <a:latin typeface="ＭＳ Ｐゴシック"/>
                <a:cs typeface="ＭＳ Ｐゴシック"/>
              </a:rPr>
              <a:t>　</a:t>
            </a:r>
            <a:r>
              <a:rPr lang="en-US" altLang="ja-JP" sz="1200" spc="-5" dirty="0" smtClean="0">
                <a:latin typeface="ＭＳ Ｐゴシック"/>
                <a:cs typeface="ＭＳ Ｐゴシック"/>
              </a:rPr>
              <a:t>※</a:t>
            </a:r>
            <a:r>
              <a:rPr lang="ja-JP" altLang="en-US" sz="1200" spc="-5" dirty="0">
                <a:latin typeface="ＭＳ Ｐゴシック"/>
                <a:cs typeface="ＭＳ Ｐゴシック"/>
              </a:rPr>
              <a:t>詳細</a:t>
            </a:r>
            <a:r>
              <a:rPr lang="ja-JP" altLang="en-US" sz="1200" spc="-5" dirty="0" smtClean="0">
                <a:latin typeface="ＭＳ Ｐゴシック"/>
                <a:cs typeface="ＭＳ Ｐゴシック"/>
              </a:rPr>
              <a:t>については，</a:t>
            </a:r>
            <a:r>
              <a:rPr lang="en-US" altLang="ja-JP" sz="1200" spc="-5" dirty="0" smtClean="0">
                <a:latin typeface="ＭＳ Ｐゴシック"/>
                <a:cs typeface="ＭＳ Ｐゴシック"/>
              </a:rPr>
              <a:t>【</a:t>
            </a:r>
            <a:r>
              <a:rPr lang="ja-JP" altLang="en-US" sz="1200" spc="-5" dirty="0" smtClean="0">
                <a:latin typeface="ＭＳ Ｐゴシック"/>
                <a:cs typeface="ＭＳ Ｐゴシック"/>
              </a:rPr>
              <a:t>資料４</a:t>
            </a:r>
            <a:r>
              <a:rPr lang="en-US" altLang="ja-JP" sz="1200" spc="-5" dirty="0" smtClean="0">
                <a:latin typeface="ＭＳ Ｐゴシック"/>
                <a:cs typeface="ＭＳ Ｐゴシック"/>
              </a:rPr>
              <a:t>】</a:t>
            </a:r>
            <a:r>
              <a:rPr lang="ja-JP" altLang="en-US" sz="1200" spc="-5" dirty="0" smtClean="0">
                <a:latin typeface="ＭＳ Ｐゴシック"/>
                <a:cs typeface="ＭＳ Ｐゴシック"/>
              </a:rPr>
              <a:t>障害者差別解消法リーフレットにて説明。</a:t>
            </a:r>
            <a:endParaRPr lang="en-US" altLang="ja-JP" sz="1200" dirty="0" smtClean="0">
              <a:latin typeface="ＭＳ Ｐゴシック"/>
              <a:cs typeface="ＭＳ Ｐゴシック"/>
            </a:endParaRPr>
          </a:p>
        </p:txBody>
      </p:sp>
    </p:spTree>
    <p:extLst>
      <p:ext uri="{BB962C8B-B14F-4D97-AF65-F5344CB8AC3E}">
        <p14:creationId xmlns:p14="http://schemas.microsoft.com/office/powerpoint/2010/main" val="3129622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43200" y="170533"/>
            <a:ext cx="4114800" cy="369332"/>
          </a:xfrm>
          <a:prstGeom prst="rect">
            <a:avLst/>
          </a:prstGeom>
        </p:spPr>
        <p:txBody>
          <a:bodyPr vert="horz" wrap="square" lIns="0" tIns="0" rIns="0" bIns="0" rtlCol="0">
            <a:spAutoFit/>
          </a:bodyPr>
          <a:lstStyle/>
          <a:p>
            <a:pPr marL="12700">
              <a:lnSpc>
                <a:spcPct val="100000"/>
              </a:lnSpc>
            </a:pPr>
            <a:r>
              <a:rPr sz="2400" b="1" dirty="0">
                <a:latin typeface="ＭＳ Ｐゴシック"/>
                <a:cs typeface="ＭＳ Ｐゴシック"/>
              </a:rPr>
              <a:t>条例検討会議設置までの経緯</a:t>
            </a:r>
            <a:endParaRPr sz="2400" dirty="0">
              <a:latin typeface="ＭＳ Ｐゴシック"/>
              <a:cs typeface="ＭＳ Ｐゴシック"/>
            </a:endParaRPr>
          </a:p>
        </p:txBody>
      </p:sp>
      <p:sp>
        <p:nvSpPr>
          <p:cNvPr id="3" name="object 3"/>
          <p:cNvSpPr/>
          <p:nvPr/>
        </p:nvSpPr>
        <p:spPr>
          <a:xfrm>
            <a:off x="3882021" y="4343401"/>
            <a:ext cx="2214880" cy="491560"/>
          </a:xfrm>
          <a:custGeom>
            <a:avLst/>
            <a:gdLst/>
            <a:ahLst/>
            <a:cxnLst/>
            <a:rect l="l" t="t" r="r" b="b"/>
            <a:pathLst>
              <a:path w="2214879" h="357504">
                <a:moveTo>
                  <a:pt x="2214372" y="179070"/>
                </a:moveTo>
                <a:lnTo>
                  <a:pt x="1661160" y="179070"/>
                </a:lnTo>
                <a:lnTo>
                  <a:pt x="1661160" y="0"/>
                </a:lnTo>
                <a:lnTo>
                  <a:pt x="553974" y="0"/>
                </a:lnTo>
                <a:lnTo>
                  <a:pt x="553974" y="179070"/>
                </a:lnTo>
                <a:lnTo>
                  <a:pt x="0" y="179070"/>
                </a:lnTo>
                <a:lnTo>
                  <a:pt x="1107186" y="357378"/>
                </a:lnTo>
                <a:lnTo>
                  <a:pt x="2214372" y="179070"/>
                </a:lnTo>
                <a:close/>
              </a:path>
            </a:pathLst>
          </a:custGeom>
          <a:solidFill>
            <a:srgbClr val="FCD5B5"/>
          </a:solidFill>
        </p:spPr>
        <p:txBody>
          <a:bodyPr wrap="square" lIns="0" tIns="0" rIns="0" bIns="0" rtlCol="0"/>
          <a:lstStyle/>
          <a:p>
            <a:endParaRPr/>
          </a:p>
        </p:txBody>
      </p:sp>
      <p:sp>
        <p:nvSpPr>
          <p:cNvPr id="4" name="object 4"/>
          <p:cNvSpPr/>
          <p:nvPr/>
        </p:nvSpPr>
        <p:spPr>
          <a:xfrm>
            <a:off x="3818521" y="4343401"/>
            <a:ext cx="2341880" cy="491559"/>
          </a:xfrm>
          <a:custGeom>
            <a:avLst/>
            <a:gdLst/>
            <a:ahLst/>
            <a:cxnLst/>
            <a:rect l="l" t="t" r="r" b="b"/>
            <a:pathLst>
              <a:path w="2341879" h="373379">
                <a:moveTo>
                  <a:pt x="64769" y="178307"/>
                </a:moveTo>
                <a:lnTo>
                  <a:pt x="761" y="178307"/>
                </a:lnTo>
                <a:lnTo>
                  <a:pt x="0" y="184403"/>
                </a:lnTo>
                <a:lnTo>
                  <a:pt x="63246" y="194615"/>
                </a:lnTo>
                <a:lnTo>
                  <a:pt x="63246" y="194309"/>
                </a:lnTo>
                <a:lnTo>
                  <a:pt x="64769" y="178307"/>
                </a:lnTo>
                <a:close/>
              </a:path>
              <a:path w="2341879" h="373379">
                <a:moveTo>
                  <a:pt x="163710" y="194309"/>
                </a:moveTo>
                <a:lnTo>
                  <a:pt x="64769" y="178307"/>
                </a:lnTo>
                <a:lnTo>
                  <a:pt x="63246" y="194309"/>
                </a:lnTo>
                <a:lnTo>
                  <a:pt x="163710" y="194309"/>
                </a:lnTo>
                <a:close/>
              </a:path>
              <a:path w="2341879" h="373379">
                <a:moveTo>
                  <a:pt x="1170813" y="357193"/>
                </a:moveTo>
                <a:lnTo>
                  <a:pt x="163710" y="194309"/>
                </a:lnTo>
                <a:lnTo>
                  <a:pt x="63246" y="194309"/>
                </a:lnTo>
                <a:lnTo>
                  <a:pt x="63246" y="194615"/>
                </a:lnTo>
                <a:lnTo>
                  <a:pt x="1169670" y="373256"/>
                </a:lnTo>
                <a:lnTo>
                  <a:pt x="1169670" y="357377"/>
                </a:lnTo>
                <a:lnTo>
                  <a:pt x="1170813" y="357193"/>
                </a:lnTo>
                <a:close/>
              </a:path>
              <a:path w="2341879" h="373379">
                <a:moveTo>
                  <a:pt x="617220" y="178307"/>
                </a:moveTo>
                <a:lnTo>
                  <a:pt x="64769" y="178307"/>
                </a:lnTo>
                <a:lnTo>
                  <a:pt x="163710" y="194309"/>
                </a:lnTo>
                <a:lnTo>
                  <a:pt x="608838" y="194309"/>
                </a:lnTo>
                <a:lnTo>
                  <a:pt x="608838" y="186689"/>
                </a:lnTo>
                <a:lnTo>
                  <a:pt x="617220" y="178307"/>
                </a:lnTo>
                <a:close/>
              </a:path>
              <a:path w="2341879" h="373379">
                <a:moveTo>
                  <a:pt x="1732026" y="178307"/>
                </a:moveTo>
                <a:lnTo>
                  <a:pt x="1732026" y="0"/>
                </a:lnTo>
                <a:lnTo>
                  <a:pt x="608838" y="0"/>
                </a:lnTo>
                <a:lnTo>
                  <a:pt x="608838" y="178307"/>
                </a:lnTo>
                <a:lnTo>
                  <a:pt x="617220" y="178307"/>
                </a:lnTo>
                <a:lnTo>
                  <a:pt x="617220" y="16001"/>
                </a:lnTo>
                <a:lnTo>
                  <a:pt x="624840" y="7619"/>
                </a:lnTo>
                <a:lnTo>
                  <a:pt x="624840" y="16001"/>
                </a:lnTo>
                <a:lnTo>
                  <a:pt x="1716024" y="16001"/>
                </a:lnTo>
                <a:lnTo>
                  <a:pt x="1716024" y="7619"/>
                </a:lnTo>
                <a:lnTo>
                  <a:pt x="1724406" y="16001"/>
                </a:lnTo>
                <a:lnTo>
                  <a:pt x="1724406" y="178307"/>
                </a:lnTo>
                <a:lnTo>
                  <a:pt x="1732026" y="178307"/>
                </a:lnTo>
                <a:close/>
              </a:path>
              <a:path w="2341879" h="373379">
                <a:moveTo>
                  <a:pt x="624840" y="194309"/>
                </a:moveTo>
                <a:lnTo>
                  <a:pt x="624840" y="16001"/>
                </a:lnTo>
                <a:lnTo>
                  <a:pt x="617220" y="16001"/>
                </a:lnTo>
                <a:lnTo>
                  <a:pt x="617220" y="178307"/>
                </a:lnTo>
                <a:lnTo>
                  <a:pt x="608838" y="186689"/>
                </a:lnTo>
                <a:lnTo>
                  <a:pt x="608838" y="194309"/>
                </a:lnTo>
                <a:lnTo>
                  <a:pt x="624840" y="194309"/>
                </a:lnTo>
                <a:close/>
              </a:path>
              <a:path w="2341879" h="373379">
                <a:moveTo>
                  <a:pt x="624840" y="16001"/>
                </a:moveTo>
                <a:lnTo>
                  <a:pt x="624840" y="7619"/>
                </a:lnTo>
                <a:lnTo>
                  <a:pt x="617220" y="16001"/>
                </a:lnTo>
                <a:lnTo>
                  <a:pt x="624840" y="16001"/>
                </a:lnTo>
                <a:close/>
              </a:path>
              <a:path w="2341879" h="373379">
                <a:moveTo>
                  <a:pt x="1171956" y="357377"/>
                </a:moveTo>
                <a:lnTo>
                  <a:pt x="1170432" y="357254"/>
                </a:lnTo>
                <a:lnTo>
                  <a:pt x="1169670" y="357377"/>
                </a:lnTo>
                <a:lnTo>
                  <a:pt x="1171956" y="357377"/>
                </a:lnTo>
                <a:close/>
              </a:path>
              <a:path w="2341879" h="373379">
                <a:moveTo>
                  <a:pt x="1171956" y="373134"/>
                </a:moveTo>
                <a:lnTo>
                  <a:pt x="1171956" y="357377"/>
                </a:lnTo>
                <a:lnTo>
                  <a:pt x="1169670" y="357377"/>
                </a:lnTo>
                <a:lnTo>
                  <a:pt x="1169670" y="373256"/>
                </a:lnTo>
                <a:lnTo>
                  <a:pt x="1170812" y="373318"/>
                </a:lnTo>
                <a:lnTo>
                  <a:pt x="1171956" y="373134"/>
                </a:lnTo>
                <a:close/>
              </a:path>
              <a:path w="2341879" h="373379">
                <a:moveTo>
                  <a:pt x="2277618" y="194731"/>
                </a:moveTo>
                <a:lnTo>
                  <a:pt x="2277618" y="194309"/>
                </a:lnTo>
                <a:lnTo>
                  <a:pt x="2177915" y="194309"/>
                </a:lnTo>
                <a:lnTo>
                  <a:pt x="1170813" y="357193"/>
                </a:lnTo>
                <a:lnTo>
                  <a:pt x="1171956" y="357377"/>
                </a:lnTo>
                <a:lnTo>
                  <a:pt x="1171956" y="373134"/>
                </a:lnTo>
                <a:lnTo>
                  <a:pt x="2277618" y="194731"/>
                </a:lnTo>
                <a:close/>
              </a:path>
              <a:path w="2341879" h="373379">
                <a:moveTo>
                  <a:pt x="1724406" y="16001"/>
                </a:moveTo>
                <a:lnTo>
                  <a:pt x="1716024" y="7619"/>
                </a:lnTo>
                <a:lnTo>
                  <a:pt x="1716024" y="16001"/>
                </a:lnTo>
                <a:lnTo>
                  <a:pt x="1724406" y="16001"/>
                </a:lnTo>
                <a:close/>
              </a:path>
              <a:path w="2341879" h="373379">
                <a:moveTo>
                  <a:pt x="1732026" y="194309"/>
                </a:moveTo>
                <a:lnTo>
                  <a:pt x="1732026" y="186689"/>
                </a:lnTo>
                <a:lnTo>
                  <a:pt x="1724406" y="178307"/>
                </a:lnTo>
                <a:lnTo>
                  <a:pt x="1724406" y="16001"/>
                </a:lnTo>
                <a:lnTo>
                  <a:pt x="1716024" y="16001"/>
                </a:lnTo>
                <a:lnTo>
                  <a:pt x="1716024" y="194309"/>
                </a:lnTo>
                <a:lnTo>
                  <a:pt x="1732026" y="194309"/>
                </a:lnTo>
                <a:close/>
              </a:path>
              <a:path w="2341879" h="373379">
                <a:moveTo>
                  <a:pt x="2276856" y="178307"/>
                </a:moveTo>
                <a:lnTo>
                  <a:pt x="1724406" y="178307"/>
                </a:lnTo>
                <a:lnTo>
                  <a:pt x="1732026" y="186689"/>
                </a:lnTo>
                <a:lnTo>
                  <a:pt x="1732026" y="194309"/>
                </a:lnTo>
                <a:lnTo>
                  <a:pt x="2177915" y="194309"/>
                </a:lnTo>
                <a:lnTo>
                  <a:pt x="2276856" y="178307"/>
                </a:lnTo>
                <a:close/>
              </a:path>
              <a:path w="2341879" h="373379">
                <a:moveTo>
                  <a:pt x="2277618" y="194309"/>
                </a:moveTo>
                <a:lnTo>
                  <a:pt x="2276856" y="178307"/>
                </a:lnTo>
                <a:lnTo>
                  <a:pt x="2177915" y="194309"/>
                </a:lnTo>
                <a:lnTo>
                  <a:pt x="2277618" y="194309"/>
                </a:lnTo>
                <a:close/>
              </a:path>
              <a:path w="2341879" h="373379">
                <a:moveTo>
                  <a:pt x="2341626" y="184403"/>
                </a:moveTo>
                <a:lnTo>
                  <a:pt x="2340864" y="178307"/>
                </a:lnTo>
                <a:lnTo>
                  <a:pt x="2276856" y="178307"/>
                </a:lnTo>
                <a:lnTo>
                  <a:pt x="2277618" y="194309"/>
                </a:lnTo>
                <a:lnTo>
                  <a:pt x="2277618" y="194731"/>
                </a:lnTo>
                <a:lnTo>
                  <a:pt x="2341626" y="184403"/>
                </a:lnTo>
                <a:close/>
              </a:path>
            </a:pathLst>
          </a:custGeom>
          <a:solidFill>
            <a:srgbClr val="E46C0A"/>
          </a:solidFill>
        </p:spPr>
        <p:txBody>
          <a:bodyPr wrap="square" lIns="0" tIns="0" rIns="0" bIns="0" rtlCol="0"/>
          <a:lstStyle/>
          <a:p>
            <a:endParaRPr/>
          </a:p>
        </p:txBody>
      </p:sp>
      <p:sp>
        <p:nvSpPr>
          <p:cNvPr id="6" name="object 6"/>
          <p:cNvSpPr/>
          <p:nvPr/>
        </p:nvSpPr>
        <p:spPr>
          <a:xfrm>
            <a:off x="89293" y="5064125"/>
            <a:ext cx="9752330" cy="1184275"/>
          </a:xfrm>
          <a:custGeom>
            <a:avLst/>
            <a:gdLst/>
            <a:ahLst/>
            <a:cxnLst/>
            <a:rect l="l" t="t" r="r" b="b"/>
            <a:pathLst>
              <a:path w="9752330" h="1299210">
                <a:moveTo>
                  <a:pt x="9752076" y="1139952"/>
                </a:moveTo>
                <a:lnTo>
                  <a:pt x="9752076" y="159258"/>
                </a:lnTo>
                <a:lnTo>
                  <a:pt x="9751048" y="148220"/>
                </a:lnTo>
                <a:lnTo>
                  <a:pt x="9741092" y="107707"/>
                </a:lnTo>
                <a:lnTo>
                  <a:pt x="9721444" y="71399"/>
                </a:lnTo>
                <a:lnTo>
                  <a:pt x="9693734" y="40935"/>
                </a:lnTo>
                <a:lnTo>
                  <a:pt x="9659591" y="17958"/>
                </a:lnTo>
                <a:lnTo>
                  <a:pt x="9620645" y="4111"/>
                </a:lnTo>
                <a:lnTo>
                  <a:pt x="9592818" y="761"/>
                </a:lnTo>
                <a:lnTo>
                  <a:pt x="9584436" y="0"/>
                </a:lnTo>
                <a:lnTo>
                  <a:pt x="164926" y="42"/>
                </a:lnTo>
                <a:lnTo>
                  <a:pt x="123049" y="6241"/>
                </a:lnTo>
                <a:lnTo>
                  <a:pt x="85059" y="22014"/>
                </a:lnTo>
                <a:lnTo>
                  <a:pt x="52396" y="46170"/>
                </a:lnTo>
                <a:lnTo>
                  <a:pt x="26500" y="77515"/>
                </a:lnTo>
                <a:lnTo>
                  <a:pt x="8809" y="114856"/>
                </a:lnTo>
                <a:lnTo>
                  <a:pt x="0" y="159258"/>
                </a:lnTo>
                <a:lnTo>
                  <a:pt x="0" y="1139952"/>
                </a:lnTo>
                <a:lnTo>
                  <a:pt x="762" y="1148334"/>
                </a:lnTo>
                <a:lnTo>
                  <a:pt x="5883" y="1174555"/>
                </a:lnTo>
                <a:lnTo>
                  <a:pt x="9606" y="1186948"/>
                </a:lnTo>
                <a:lnTo>
                  <a:pt x="12954" y="1195428"/>
                </a:lnTo>
                <a:lnTo>
                  <a:pt x="12954" y="160020"/>
                </a:lnTo>
                <a:lnTo>
                  <a:pt x="13716" y="151638"/>
                </a:lnTo>
                <a:lnTo>
                  <a:pt x="23955" y="109810"/>
                </a:lnTo>
                <a:lnTo>
                  <a:pt x="42635" y="76392"/>
                </a:lnTo>
                <a:lnTo>
                  <a:pt x="69341" y="48006"/>
                </a:lnTo>
                <a:lnTo>
                  <a:pt x="104955" y="26104"/>
                </a:lnTo>
                <a:lnTo>
                  <a:pt x="142271" y="14829"/>
                </a:lnTo>
                <a:lnTo>
                  <a:pt x="164926" y="13027"/>
                </a:lnTo>
                <a:lnTo>
                  <a:pt x="9593580" y="13049"/>
                </a:lnTo>
                <a:lnTo>
                  <a:pt x="9639518" y="22981"/>
                </a:lnTo>
                <a:lnTo>
                  <a:pt x="9675602" y="42693"/>
                </a:lnTo>
                <a:lnTo>
                  <a:pt x="9705165" y="70924"/>
                </a:lnTo>
                <a:lnTo>
                  <a:pt x="9726487" y="105910"/>
                </a:lnTo>
                <a:lnTo>
                  <a:pt x="9737846" y="145888"/>
                </a:lnTo>
                <a:lnTo>
                  <a:pt x="9739122" y="160019"/>
                </a:lnTo>
                <a:lnTo>
                  <a:pt x="9739122" y="1196016"/>
                </a:lnTo>
                <a:lnTo>
                  <a:pt x="9739898" y="1194323"/>
                </a:lnTo>
                <a:lnTo>
                  <a:pt x="9744616" y="1181311"/>
                </a:lnTo>
                <a:lnTo>
                  <a:pt x="9748253" y="1167872"/>
                </a:lnTo>
                <a:lnTo>
                  <a:pt x="9750757" y="1154066"/>
                </a:lnTo>
                <a:lnTo>
                  <a:pt x="9752076" y="1139952"/>
                </a:lnTo>
                <a:close/>
              </a:path>
              <a:path w="9752330" h="1299210">
                <a:moveTo>
                  <a:pt x="9739122" y="1196016"/>
                </a:moveTo>
                <a:lnTo>
                  <a:pt x="9739122" y="1139190"/>
                </a:lnTo>
                <a:lnTo>
                  <a:pt x="9736713" y="1159349"/>
                </a:lnTo>
                <a:lnTo>
                  <a:pt x="9733594" y="1173120"/>
                </a:lnTo>
                <a:lnTo>
                  <a:pt x="9717364" y="1211110"/>
                </a:lnTo>
                <a:lnTo>
                  <a:pt x="9692092" y="1242942"/>
                </a:lnTo>
                <a:lnTo>
                  <a:pt x="9659397" y="1267108"/>
                </a:lnTo>
                <a:lnTo>
                  <a:pt x="9620903" y="1282101"/>
                </a:lnTo>
                <a:lnTo>
                  <a:pt x="9584436" y="1286255"/>
                </a:lnTo>
                <a:lnTo>
                  <a:pt x="154018" y="1285727"/>
                </a:lnTo>
                <a:lnTo>
                  <a:pt x="113711" y="1276573"/>
                </a:lnTo>
                <a:lnTo>
                  <a:pt x="77729" y="1257282"/>
                </a:lnTo>
                <a:lnTo>
                  <a:pt x="47947" y="1229439"/>
                </a:lnTo>
                <a:lnTo>
                  <a:pt x="26239" y="1194626"/>
                </a:lnTo>
                <a:lnTo>
                  <a:pt x="14478" y="1154430"/>
                </a:lnTo>
                <a:lnTo>
                  <a:pt x="12954" y="1139190"/>
                </a:lnTo>
                <a:lnTo>
                  <a:pt x="12954" y="1195428"/>
                </a:lnTo>
                <a:lnTo>
                  <a:pt x="34142" y="1232303"/>
                </a:lnTo>
                <a:lnTo>
                  <a:pt x="60960" y="1260348"/>
                </a:lnTo>
                <a:lnTo>
                  <a:pt x="93983" y="1281794"/>
                </a:lnTo>
                <a:lnTo>
                  <a:pt x="141176" y="1296626"/>
                </a:lnTo>
                <a:lnTo>
                  <a:pt x="167640" y="1299210"/>
                </a:lnTo>
                <a:lnTo>
                  <a:pt x="9584436" y="1299210"/>
                </a:lnTo>
                <a:lnTo>
                  <a:pt x="9631642" y="1292219"/>
                </a:lnTo>
                <a:lnTo>
                  <a:pt x="9669532" y="1275890"/>
                </a:lnTo>
                <a:lnTo>
                  <a:pt x="9701932" y="1250890"/>
                </a:lnTo>
                <a:lnTo>
                  <a:pt x="9727430" y="1218827"/>
                </a:lnTo>
                <a:lnTo>
                  <a:pt x="9734152" y="1206848"/>
                </a:lnTo>
                <a:lnTo>
                  <a:pt x="9739122" y="1196016"/>
                </a:lnTo>
                <a:close/>
              </a:path>
            </a:pathLst>
          </a:custGeom>
          <a:solidFill>
            <a:srgbClr val="632523"/>
          </a:solidFill>
        </p:spPr>
        <p:txBody>
          <a:bodyPr wrap="square" lIns="0" tIns="0" rIns="0" bIns="0" rtlCol="0"/>
          <a:lstStyle/>
          <a:p>
            <a:endParaRPr/>
          </a:p>
        </p:txBody>
      </p:sp>
      <p:sp>
        <p:nvSpPr>
          <p:cNvPr id="7" name="object 7"/>
          <p:cNvSpPr txBox="1"/>
          <p:nvPr/>
        </p:nvSpPr>
        <p:spPr>
          <a:xfrm>
            <a:off x="457200" y="5293836"/>
            <a:ext cx="8991600" cy="743793"/>
          </a:xfrm>
          <a:prstGeom prst="rect">
            <a:avLst/>
          </a:prstGeom>
        </p:spPr>
        <p:txBody>
          <a:bodyPr vert="horz" wrap="square" lIns="0" tIns="0" rIns="0" bIns="0" rtlCol="0">
            <a:spAutoFit/>
          </a:bodyPr>
          <a:lstStyle/>
          <a:p>
            <a:pPr marL="1893570" marR="5080" indent="-1881505">
              <a:lnSpc>
                <a:spcPts val="2880"/>
              </a:lnSpc>
            </a:pPr>
            <a:r>
              <a:rPr sz="1200" dirty="0" err="1">
                <a:latin typeface="ＭＳ Ｐゴシック"/>
                <a:cs typeface="ＭＳ Ｐゴシック"/>
              </a:rPr>
              <a:t>市としては</a:t>
            </a:r>
            <a:r>
              <a:rPr sz="1200" dirty="0" smtClean="0">
                <a:latin typeface="ＭＳ Ｐゴシック"/>
                <a:cs typeface="ＭＳ Ｐゴシック"/>
              </a:rPr>
              <a:t>，</a:t>
            </a:r>
            <a:r>
              <a:rPr lang="ja-JP" altLang="en-US" sz="1200" spc="-5" dirty="0">
                <a:latin typeface="ＭＳ Ｐゴシック"/>
                <a:cs typeface="ＭＳ Ｐゴシック"/>
              </a:rPr>
              <a:t> 「福岡市に</a:t>
            </a:r>
            <a:r>
              <a:rPr lang="ja-JP" altLang="en-US" sz="1200" spc="-5" dirty="0" err="1">
                <a:latin typeface="ＭＳ Ｐゴシック"/>
                <a:cs typeface="ＭＳ Ｐゴシック"/>
              </a:rPr>
              <a:t>障がい</a:t>
            </a:r>
            <a:r>
              <a:rPr lang="ja-JP" altLang="en-US" sz="1200" spc="-5" dirty="0">
                <a:latin typeface="ＭＳ Ｐゴシック"/>
                <a:cs typeface="ＭＳ Ｐゴシック"/>
              </a:rPr>
              <a:t>者差別禁止条例をつくる会</a:t>
            </a:r>
            <a:r>
              <a:rPr lang="ja-JP" altLang="en-US" sz="1200" spc="-5" dirty="0" smtClean="0">
                <a:latin typeface="ＭＳ Ｐゴシック"/>
                <a:cs typeface="ＭＳ Ｐゴシック"/>
              </a:rPr>
              <a:t>」からの要望も踏まえ，障がい当事者等の参画する</a:t>
            </a:r>
            <a:r>
              <a:rPr sz="1200" dirty="0" err="1" smtClean="0">
                <a:latin typeface="ＭＳ Ｐゴシック"/>
                <a:cs typeface="ＭＳ Ｐゴシック"/>
              </a:rPr>
              <a:t>条例検討</a:t>
            </a:r>
            <a:r>
              <a:rPr lang="ja-JP" altLang="en-US" sz="1200" dirty="0" smtClean="0">
                <a:latin typeface="ＭＳ Ｐゴシック"/>
                <a:cs typeface="ＭＳ Ｐゴシック"/>
              </a:rPr>
              <a:t>会議</a:t>
            </a:r>
            <a:r>
              <a:rPr sz="1200" dirty="0" smtClean="0">
                <a:latin typeface="ＭＳ Ｐゴシック"/>
                <a:cs typeface="ＭＳ Ｐゴシック"/>
              </a:rPr>
              <a:t>を</a:t>
            </a:r>
            <a:r>
              <a:rPr lang="ja-JP" altLang="en-US" sz="1200" dirty="0" smtClean="0">
                <a:latin typeface="ＭＳ Ｐゴシック"/>
                <a:cs typeface="ＭＳ Ｐゴシック"/>
              </a:rPr>
              <a:t>立ち上げ</a:t>
            </a:r>
            <a:r>
              <a:rPr sz="1200" dirty="0" smtClean="0">
                <a:latin typeface="ＭＳ Ｐゴシック"/>
                <a:cs typeface="ＭＳ Ｐゴシック"/>
              </a:rPr>
              <a:t>，</a:t>
            </a:r>
            <a:endParaRPr lang="en-US" sz="1200" dirty="0" smtClean="0">
              <a:latin typeface="ＭＳ Ｐゴシック"/>
              <a:cs typeface="ＭＳ Ｐゴシック"/>
            </a:endParaRPr>
          </a:p>
          <a:p>
            <a:pPr marL="1893570" marR="5080" indent="-1881505">
              <a:lnSpc>
                <a:spcPts val="2880"/>
              </a:lnSpc>
            </a:pPr>
            <a:r>
              <a:rPr lang="ja-JP" altLang="en-US" sz="1200" dirty="0" smtClean="0">
                <a:latin typeface="ＭＳ Ｐゴシック"/>
                <a:cs typeface="ＭＳ Ｐゴシック"/>
              </a:rPr>
              <a:t>十分な時間をかけて</a:t>
            </a:r>
            <a:r>
              <a:rPr sz="1200" dirty="0" err="1" smtClean="0">
                <a:latin typeface="ＭＳ Ｐゴシック"/>
                <a:cs typeface="ＭＳ Ｐゴシック"/>
              </a:rPr>
              <a:t>条例</a:t>
            </a:r>
            <a:r>
              <a:rPr lang="ja-JP" altLang="en-US" sz="1200" dirty="0" smtClean="0">
                <a:latin typeface="ＭＳ Ｐゴシック"/>
                <a:cs typeface="ＭＳ Ｐゴシック"/>
              </a:rPr>
              <a:t>案</a:t>
            </a:r>
            <a:r>
              <a:rPr sz="1200" dirty="0" err="1" smtClean="0">
                <a:latin typeface="ＭＳ Ｐゴシック"/>
                <a:cs typeface="ＭＳ Ｐゴシック"/>
              </a:rPr>
              <a:t>について検討することとした</a:t>
            </a:r>
            <a:r>
              <a:rPr sz="1200" dirty="0" smtClean="0">
                <a:latin typeface="ＭＳ Ｐゴシック"/>
                <a:cs typeface="ＭＳ Ｐゴシック"/>
              </a:rPr>
              <a:t>。</a:t>
            </a:r>
            <a:endParaRPr lang="en-US" sz="1200" dirty="0" smtClean="0">
              <a:latin typeface="ＭＳ Ｐゴシック"/>
              <a:cs typeface="ＭＳ Ｐゴシック"/>
            </a:endParaRPr>
          </a:p>
        </p:txBody>
      </p:sp>
      <p:sp>
        <p:nvSpPr>
          <p:cNvPr id="8" name="object 8"/>
          <p:cNvSpPr txBox="1"/>
          <p:nvPr/>
        </p:nvSpPr>
        <p:spPr>
          <a:xfrm>
            <a:off x="4888618" y="6447504"/>
            <a:ext cx="130175" cy="184666"/>
          </a:xfrm>
          <a:prstGeom prst="rect">
            <a:avLst/>
          </a:prstGeom>
        </p:spPr>
        <p:txBody>
          <a:bodyPr vert="horz" wrap="square" lIns="0" tIns="0" rIns="0" bIns="0" rtlCol="0">
            <a:spAutoFit/>
          </a:bodyPr>
          <a:lstStyle/>
          <a:p>
            <a:pPr marL="12700">
              <a:lnSpc>
                <a:spcPct val="100000"/>
              </a:lnSpc>
            </a:pPr>
            <a:r>
              <a:rPr lang="ja-JP" altLang="en-US" sz="1200" dirty="0">
                <a:solidFill>
                  <a:srgbClr val="898989"/>
                </a:solidFill>
                <a:latin typeface="ＭＳ Ｐゴシック"/>
                <a:cs typeface="ＭＳ Ｐゴシック"/>
              </a:rPr>
              <a:t>４</a:t>
            </a:r>
            <a:endParaRPr sz="1200" dirty="0">
              <a:latin typeface="ＭＳ Ｐゴシック"/>
              <a:cs typeface="ＭＳ Ｐゴシック"/>
            </a:endParaRPr>
          </a:p>
        </p:txBody>
      </p:sp>
      <p:graphicFrame>
        <p:nvGraphicFramePr>
          <p:cNvPr id="5" name="object 5"/>
          <p:cNvGraphicFramePr>
            <a:graphicFrameLocks noGrp="1"/>
          </p:cNvGraphicFramePr>
          <p:nvPr>
            <p:extLst>
              <p:ext uri="{D42A27DB-BD31-4B8C-83A1-F6EECF244321}">
                <p14:modId xmlns:p14="http://schemas.microsoft.com/office/powerpoint/2010/main" val="1824814383"/>
              </p:ext>
            </p:extLst>
          </p:nvPr>
        </p:nvGraphicFramePr>
        <p:xfrm>
          <a:off x="98918" y="762000"/>
          <a:ext cx="9683629" cy="3276600"/>
        </p:xfrm>
        <a:graphic>
          <a:graphicData uri="http://schemas.openxmlformats.org/drawingml/2006/table">
            <a:tbl>
              <a:tblPr bandRow="1">
                <a:tableStyleId>{2D5ABB26-0587-4C30-8999-92F81FD0307C}</a:tableStyleId>
              </a:tblPr>
              <a:tblGrid>
                <a:gridCol w="1741335"/>
                <a:gridCol w="7942294"/>
              </a:tblGrid>
              <a:tr h="367756">
                <a:tc>
                  <a:txBody>
                    <a:bodyPr/>
                    <a:lstStyle/>
                    <a:p>
                      <a:pPr algn="ctr">
                        <a:lnSpc>
                          <a:spcPct val="100000"/>
                        </a:lnSpc>
                      </a:pPr>
                      <a:r>
                        <a:rPr sz="1200" dirty="0">
                          <a:latin typeface="ＭＳ Ｐゴシック"/>
                          <a:cs typeface="ＭＳ Ｐゴシック"/>
                        </a:rPr>
                        <a:t>年月日</a:t>
                      </a:r>
                    </a:p>
                  </a:txBody>
                  <a:tcPr marL="0" marR="0" marT="0" marB="0">
                    <a:lnL w="12192">
                      <a:solidFill>
                        <a:srgbClr val="000000"/>
                      </a:solidFill>
                      <a:prstDash val="solid"/>
                    </a:lnL>
                    <a:lnR w="12954">
                      <a:solidFill>
                        <a:srgbClr val="000000"/>
                      </a:solidFill>
                      <a:prstDash val="solid"/>
                    </a:lnR>
                    <a:lnT w="12192">
                      <a:solidFill>
                        <a:srgbClr val="000000"/>
                      </a:solidFill>
                      <a:prstDash val="solid"/>
                    </a:lnT>
                    <a:lnB w="12192">
                      <a:solidFill>
                        <a:srgbClr val="000000"/>
                      </a:solidFill>
                      <a:prstDash val="solid"/>
                    </a:lnB>
                  </a:tcPr>
                </a:tc>
                <a:tc>
                  <a:txBody>
                    <a:bodyPr/>
                    <a:lstStyle/>
                    <a:p>
                      <a:pPr algn="ctr">
                        <a:lnSpc>
                          <a:spcPct val="100000"/>
                        </a:lnSpc>
                        <a:tabLst>
                          <a:tab pos="455930" algn="l"/>
                        </a:tabLst>
                      </a:pPr>
                      <a:r>
                        <a:rPr sz="1200" dirty="0">
                          <a:latin typeface="ＭＳ Ｐゴシック"/>
                          <a:cs typeface="ＭＳ Ｐゴシック"/>
                        </a:rPr>
                        <a:t>内	容</a:t>
                      </a:r>
                      <a:endParaRPr sz="1200">
                        <a:latin typeface="ＭＳ Ｐゴシック"/>
                        <a:cs typeface="ＭＳ Ｐゴシック"/>
                      </a:endParaRPr>
                    </a:p>
                  </a:txBody>
                  <a:tcPr marL="0" marR="0" marT="0" marB="0">
                    <a:lnL w="12954">
                      <a:solidFill>
                        <a:srgbClr val="000000"/>
                      </a:solidFill>
                      <a:prstDash val="solid"/>
                    </a:lnL>
                    <a:lnR w="12953">
                      <a:solidFill>
                        <a:srgbClr val="000000"/>
                      </a:solidFill>
                      <a:prstDash val="solid"/>
                    </a:lnR>
                    <a:lnT w="12192">
                      <a:solidFill>
                        <a:srgbClr val="000000"/>
                      </a:solidFill>
                      <a:prstDash val="solid"/>
                    </a:lnT>
                    <a:lnB w="12192">
                      <a:solidFill>
                        <a:srgbClr val="000000"/>
                      </a:solidFill>
                      <a:prstDash val="solid"/>
                    </a:lnB>
                  </a:tcPr>
                </a:tc>
              </a:tr>
              <a:tr h="586903">
                <a:tc>
                  <a:txBody>
                    <a:bodyPr/>
                    <a:lstStyle/>
                    <a:p>
                      <a:pPr marL="85090">
                        <a:lnSpc>
                          <a:spcPct val="100000"/>
                        </a:lnSpc>
                      </a:pPr>
                      <a:r>
                        <a:rPr sz="1200" dirty="0">
                          <a:latin typeface="ＭＳ Ｐゴシック"/>
                          <a:cs typeface="ＭＳ Ｐゴシック"/>
                        </a:rPr>
                        <a:t>平成</a:t>
                      </a:r>
                      <a:r>
                        <a:rPr sz="1200" spc="-5" dirty="0" smtClean="0">
                          <a:latin typeface="Calibri"/>
                          <a:cs typeface="Calibri"/>
                        </a:rPr>
                        <a:t>2</a:t>
                      </a:r>
                      <a:r>
                        <a:rPr lang="en-US" sz="1200" spc="-5" dirty="0" smtClean="0">
                          <a:latin typeface="Calibri"/>
                          <a:cs typeface="Calibri"/>
                        </a:rPr>
                        <a:t>5</a:t>
                      </a:r>
                      <a:r>
                        <a:rPr sz="1200" dirty="0" smtClean="0">
                          <a:latin typeface="ＭＳ Ｐゴシック"/>
                          <a:cs typeface="ＭＳ Ｐゴシック"/>
                        </a:rPr>
                        <a:t>年</a:t>
                      </a:r>
                      <a:r>
                        <a:rPr lang="en-US" altLang="ja-JP" sz="1200" spc="-5" dirty="0" smtClean="0">
                          <a:latin typeface="Calibri"/>
                          <a:cs typeface="ＭＳ Ｐゴシック"/>
                        </a:rPr>
                        <a:t>6</a:t>
                      </a:r>
                      <a:r>
                        <a:rPr sz="1200" dirty="0" smtClean="0">
                          <a:latin typeface="ＭＳ Ｐゴシック"/>
                          <a:cs typeface="ＭＳ Ｐゴシック"/>
                        </a:rPr>
                        <a:t>月</a:t>
                      </a:r>
                      <a:endParaRPr sz="1200" dirty="0">
                        <a:latin typeface="ＭＳ Ｐゴシック"/>
                        <a:cs typeface="ＭＳ Ｐゴシック"/>
                      </a:endParaRPr>
                    </a:p>
                    <a:p>
                      <a:pPr marL="85090">
                        <a:lnSpc>
                          <a:spcPct val="100000"/>
                        </a:lnSpc>
                        <a:spcBef>
                          <a:spcPts val="720"/>
                        </a:spcBef>
                      </a:pPr>
                      <a:endParaRPr sz="1200" dirty="0">
                        <a:latin typeface="ＭＳ Ｐゴシック"/>
                        <a:cs typeface="ＭＳ Ｐゴシック"/>
                      </a:endParaRPr>
                    </a:p>
                  </a:txBody>
                  <a:tcPr marL="0" marR="0" marT="0" marB="0">
                    <a:lnL w="12192">
                      <a:solidFill>
                        <a:srgbClr val="000000"/>
                      </a:solidFill>
                      <a:prstDash val="solid"/>
                    </a:lnL>
                    <a:lnR w="12954">
                      <a:solidFill>
                        <a:srgbClr val="000000"/>
                      </a:solidFill>
                      <a:prstDash val="solid"/>
                    </a:lnR>
                    <a:lnT w="12192">
                      <a:solidFill>
                        <a:srgbClr val="000000"/>
                      </a:solidFill>
                      <a:prstDash val="solid"/>
                    </a:lnT>
                    <a:lnB w="12953">
                      <a:solidFill>
                        <a:srgbClr val="000000"/>
                      </a:solidFill>
                      <a:prstDash val="solid"/>
                    </a:lnB>
                  </a:tcPr>
                </a:tc>
                <a:tc>
                  <a:txBody>
                    <a:bodyPr/>
                    <a:lstStyle/>
                    <a:p>
                      <a:pPr marL="84455" marR="115570">
                        <a:lnSpc>
                          <a:spcPct val="150000"/>
                        </a:lnSpc>
                      </a:pPr>
                      <a:r>
                        <a:rPr lang="ja-JP" altLang="en-US" sz="1200" dirty="0" smtClean="0">
                          <a:latin typeface="ＭＳ Ｐゴシック"/>
                          <a:cs typeface="ＭＳ Ｐゴシック"/>
                        </a:rPr>
                        <a:t>障害者差別解消法が成立</a:t>
                      </a:r>
                    </a:p>
                  </a:txBody>
                  <a:tcPr marL="0" marR="0" marT="0" marB="0">
                    <a:lnL w="12954">
                      <a:solidFill>
                        <a:srgbClr val="000000"/>
                      </a:solidFill>
                      <a:prstDash val="solid"/>
                    </a:lnL>
                    <a:lnR w="12953">
                      <a:solidFill>
                        <a:srgbClr val="000000"/>
                      </a:solidFill>
                      <a:prstDash val="solid"/>
                    </a:lnR>
                    <a:lnT w="12192">
                      <a:solidFill>
                        <a:srgbClr val="000000"/>
                      </a:solidFill>
                      <a:prstDash val="solid"/>
                    </a:lnT>
                    <a:lnB w="12953">
                      <a:solidFill>
                        <a:srgbClr val="000000"/>
                      </a:solidFill>
                      <a:prstDash val="solid"/>
                    </a:lnB>
                  </a:tcPr>
                </a:tc>
              </a:tr>
              <a:tr h="617353">
                <a:tc>
                  <a:txBody>
                    <a:bodyPr/>
                    <a:lstStyle/>
                    <a:p>
                      <a:pPr marL="85090">
                        <a:lnSpc>
                          <a:spcPct val="100000"/>
                        </a:lnSpc>
                      </a:pPr>
                      <a:r>
                        <a:rPr sz="1200" dirty="0">
                          <a:latin typeface="ＭＳ Ｐゴシック"/>
                          <a:cs typeface="ＭＳ Ｐゴシック"/>
                        </a:rPr>
                        <a:t>平成</a:t>
                      </a:r>
                      <a:r>
                        <a:rPr sz="1200" spc="-5" dirty="0" smtClean="0">
                          <a:latin typeface="Calibri"/>
                          <a:cs typeface="Calibri"/>
                        </a:rPr>
                        <a:t>2</a:t>
                      </a:r>
                      <a:r>
                        <a:rPr lang="en-US" sz="1200" spc="-5" dirty="0" smtClean="0">
                          <a:latin typeface="Calibri"/>
                          <a:cs typeface="Calibri"/>
                        </a:rPr>
                        <a:t>5</a:t>
                      </a:r>
                      <a:r>
                        <a:rPr sz="1200" dirty="0" smtClean="0">
                          <a:latin typeface="ＭＳ Ｐゴシック"/>
                          <a:cs typeface="ＭＳ Ｐゴシック"/>
                        </a:rPr>
                        <a:t>年</a:t>
                      </a:r>
                      <a:r>
                        <a:rPr lang="en-US" altLang="ja-JP" sz="1200" spc="-5" dirty="0" smtClean="0">
                          <a:latin typeface="Calibri"/>
                          <a:cs typeface="ＭＳ Ｐゴシック"/>
                        </a:rPr>
                        <a:t>8</a:t>
                      </a:r>
                      <a:r>
                        <a:rPr sz="1200" dirty="0" smtClean="0">
                          <a:latin typeface="ＭＳ Ｐゴシック"/>
                          <a:cs typeface="ＭＳ Ｐゴシック"/>
                        </a:rPr>
                        <a:t>月</a:t>
                      </a:r>
                      <a:endParaRPr sz="1200" dirty="0">
                        <a:latin typeface="ＭＳ Ｐゴシック"/>
                        <a:cs typeface="ＭＳ Ｐゴシック"/>
                      </a:endParaRPr>
                    </a:p>
                  </a:txBody>
                  <a:tcPr marL="0" marR="0" marT="0" marB="0">
                    <a:lnL w="12192">
                      <a:solidFill>
                        <a:srgbClr val="000000"/>
                      </a:solidFill>
                      <a:prstDash val="solid"/>
                    </a:lnL>
                    <a:lnR w="12954">
                      <a:solidFill>
                        <a:srgbClr val="000000"/>
                      </a:solidFill>
                      <a:prstDash val="solid"/>
                    </a:lnR>
                    <a:lnT w="12953">
                      <a:solidFill>
                        <a:srgbClr val="000000"/>
                      </a:solidFill>
                      <a:prstDash val="solid"/>
                    </a:lnT>
                    <a:lnB w="12192">
                      <a:solidFill>
                        <a:srgbClr val="000000"/>
                      </a:solidFill>
                      <a:prstDash val="solid"/>
                    </a:lnB>
                  </a:tcPr>
                </a:tc>
                <a:tc>
                  <a:txBody>
                    <a:bodyPr/>
                    <a:lstStyle/>
                    <a:p>
                      <a:pPr marL="84455" marR="147955">
                        <a:lnSpc>
                          <a:spcPct val="150000"/>
                        </a:lnSpc>
                      </a:pPr>
                      <a:r>
                        <a:rPr lang="ja-JP" altLang="en-US" sz="1200" spc="-5" dirty="0" smtClean="0">
                          <a:latin typeface="ＭＳ Ｐゴシック"/>
                          <a:cs typeface="ＭＳ Ｐゴシック"/>
                        </a:rPr>
                        <a:t>「福岡市に</a:t>
                      </a:r>
                      <a:r>
                        <a:rPr lang="ja-JP" altLang="en-US" sz="1200" spc="-5" dirty="0" err="1" smtClean="0">
                          <a:latin typeface="ＭＳ Ｐゴシック"/>
                          <a:cs typeface="ＭＳ Ｐゴシック"/>
                        </a:rPr>
                        <a:t>障がい</a:t>
                      </a:r>
                      <a:r>
                        <a:rPr lang="ja-JP" altLang="en-US" sz="1200" spc="-5" dirty="0" smtClean="0">
                          <a:latin typeface="ＭＳ Ｐゴシック"/>
                          <a:cs typeface="ＭＳ Ｐゴシック"/>
                        </a:rPr>
                        <a:t>者差別禁止条例をつくる会」が発足</a:t>
                      </a:r>
                      <a:endParaRPr sz="1200" dirty="0">
                        <a:latin typeface="ＭＳ Ｐゴシック"/>
                        <a:cs typeface="ＭＳ Ｐゴシック"/>
                      </a:endParaRPr>
                    </a:p>
                  </a:txBody>
                  <a:tcPr marL="0" marR="0" marT="0" marB="0">
                    <a:lnL w="12954">
                      <a:solidFill>
                        <a:srgbClr val="000000"/>
                      </a:solidFill>
                      <a:prstDash val="solid"/>
                    </a:lnL>
                    <a:lnR w="12953">
                      <a:solidFill>
                        <a:srgbClr val="000000"/>
                      </a:solidFill>
                      <a:prstDash val="solid"/>
                    </a:lnR>
                    <a:lnT w="12953">
                      <a:solidFill>
                        <a:srgbClr val="000000"/>
                      </a:solidFill>
                      <a:prstDash val="solid"/>
                    </a:lnT>
                    <a:lnB w="12192">
                      <a:solidFill>
                        <a:srgbClr val="000000"/>
                      </a:solidFill>
                      <a:prstDash val="solid"/>
                    </a:lnB>
                  </a:tcPr>
                </a:tc>
              </a:tr>
              <a:tr h="617353">
                <a:tc>
                  <a:txBody>
                    <a:bodyPr/>
                    <a:lstStyle/>
                    <a:p>
                      <a:pPr marL="85090">
                        <a:lnSpc>
                          <a:spcPct val="100000"/>
                        </a:lnSpc>
                      </a:pPr>
                      <a:r>
                        <a:rPr sz="1200" dirty="0">
                          <a:latin typeface="ＭＳ Ｐゴシック"/>
                          <a:cs typeface="ＭＳ Ｐゴシック"/>
                        </a:rPr>
                        <a:t>平成</a:t>
                      </a:r>
                      <a:r>
                        <a:rPr sz="1200" spc="-5" dirty="0" smtClean="0">
                          <a:latin typeface="Calibri"/>
                          <a:cs typeface="Calibri"/>
                        </a:rPr>
                        <a:t>2</a:t>
                      </a:r>
                      <a:r>
                        <a:rPr lang="en-US" sz="1200" spc="-5" dirty="0" smtClean="0">
                          <a:latin typeface="Calibri"/>
                          <a:cs typeface="Calibri"/>
                        </a:rPr>
                        <a:t>7</a:t>
                      </a:r>
                      <a:r>
                        <a:rPr sz="1200" dirty="0" smtClean="0">
                          <a:latin typeface="ＭＳ Ｐゴシック"/>
                          <a:cs typeface="ＭＳ Ｐゴシック"/>
                        </a:rPr>
                        <a:t>年</a:t>
                      </a:r>
                      <a:r>
                        <a:rPr lang="en-US" sz="1200" spc="-5" dirty="0" smtClean="0">
                          <a:latin typeface="Calibri"/>
                          <a:cs typeface="ＭＳ Ｐゴシック"/>
                        </a:rPr>
                        <a:t>7</a:t>
                      </a:r>
                      <a:r>
                        <a:rPr sz="1200" dirty="0" smtClean="0">
                          <a:latin typeface="ＭＳ Ｐゴシック"/>
                          <a:cs typeface="ＭＳ Ｐゴシック"/>
                        </a:rPr>
                        <a:t>月</a:t>
                      </a:r>
                      <a:endParaRPr sz="1200" dirty="0">
                        <a:latin typeface="ＭＳ Ｐゴシック"/>
                        <a:cs typeface="ＭＳ Ｐゴシック"/>
                      </a:endParaRPr>
                    </a:p>
                  </a:txBody>
                  <a:tcPr marL="0" marR="0" marT="0" marB="0">
                    <a:lnL w="12192">
                      <a:solidFill>
                        <a:srgbClr val="000000"/>
                      </a:solidFill>
                      <a:prstDash val="solid"/>
                    </a:lnL>
                    <a:lnR w="12954">
                      <a:solidFill>
                        <a:srgbClr val="000000"/>
                      </a:solidFill>
                      <a:prstDash val="solid"/>
                    </a:lnR>
                    <a:lnT w="12192">
                      <a:solidFill>
                        <a:srgbClr val="000000"/>
                      </a:solidFill>
                      <a:prstDash val="solid"/>
                    </a:lnT>
                    <a:lnB w="12192">
                      <a:solidFill>
                        <a:srgbClr val="000000"/>
                      </a:solidFill>
                      <a:prstDash val="solid"/>
                    </a:lnB>
                  </a:tcPr>
                </a:tc>
                <a:tc>
                  <a:txBody>
                    <a:bodyPr/>
                    <a:lstStyle/>
                    <a:p>
                      <a:pPr marL="84455">
                        <a:lnSpc>
                          <a:spcPct val="100000"/>
                        </a:lnSpc>
                      </a:pPr>
                      <a:r>
                        <a:rPr lang="ja-JP" altLang="en-US" sz="1200" spc="-5" dirty="0" smtClean="0">
                          <a:latin typeface="ＭＳ Ｐゴシック"/>
                          <a:cs typeface="ＭＳ Ｐゴシック"/>
                        </a:rPr>
                        <a:t>「福岡市に</a:t>
                      </a:r>
                      <a:r>
                        <a:rPr lang="ja-JP" altLang="en-US" sz="1200" spc="-5" dirty="0" err="1" smtClean="0">
                          <a:latin typeface="ＭＳ Ｐゴシック"/>
                          <a:cs typeface="ＭＳ Ｐゴシック"/>
                        </a:rPr>
                        <a:t>障がい</a:t>
                      </a:r>
                      <a:r>
                        <a:rPr lang="ja-JP" altLang="en-US" sz="1200" spc="-5" dirty="0" smtClean="0">
                          <a:latin typeface="ＭＳ Ｐゴシック"/>
                          <a:cs typeface="ＭＳ Ｐゴシック"/>
                        </a:rPr>
                        <a:t>者差別禁止条例をつくる会」が市長に対し，条例制定に関する要望書を提出</a:t>
                      </a:r>
                      <a:endParaRPr sz="1200" dirty="0">
                        <a:latin typeface="ＭＳ Ｐゴシック"/>
                        <a:cs typeface="ＭＳ Ｐゴシック"/>
                      </a:endParaRPr>
                    </a:p>
                  </a:txBody>
                  <a:tcPr marL="0" marR="0" marT="0" marB="0">
                    <a:lnL w="12954">
                      <a:solidFill>
                        <a:srgbClr val="000000"/>
                      </a:solidFill>
                      <a:prstDash val="solid"/>
                    </a:lnL>
                    <a:lnR w="12953">
                      <a:solidFill>
                        <a:srgbClr val="000000"/>
                      </a:solidFill>
                      <a:prstDash val="solid"/>
                    </a:lnR>
                    <a:lnT w="12192">
                      <a:solidFill>
                        <a:srgbClr val="000000"/>
                      </a:solidFill>
                      <a:prstDash val="solid"/>
                    </a:lnT>
                    <a:lnB w="12192">
                      <a:solidFill>
                        <a:srgbClr val="000000"/>
                      </a:solidFill>
                      <a:prstDash val="solid"/>
                    </a:lnB>
                  </a:tcPr>
                </a:tc>
              </a:tr>
              <a:tr h="1087235">
                <a:tc>
                  <a:txBody>
                    <a:bodyPr/>
                    <a:lstStyle/>
                    <a:p>
                      <a:pPr marL="85090">
                        <a:lnSpc>
                          <a:spcPct val="100000"/>
                        </a:lnSpc>
                      </a:pPr>
                      <a:r>
                        <a:rPr sz="1200" dirty="0">
                          <a:latin typeface="ＭＳ Ｐゴシック"/>
                          <a:cs typeface="ＭＳ Ｐゴシック"/>
                        </a:rPr>
                        <a:t>平成</a:t>
                      </a:r>
                      <a:r>
                        <a:rPr sz="1200" spc="-5" dirty="0" smtClean="0">
                          <a:latin typeface="Calibri"/>
                          <a:cs typeface="Calibri"/>
                        </a:rPr>
                        <a:t>2</a:t>
                      </a:r>
                      <a:r>
                        <a:rPr lang="en-US" sz="1200" spc="-5" dirty="0" smtClean="0">
                          <a:latin typeface="Calibri"/>
                          <a:cs typeface="Calibri"/>
                        </a:rPr>
                        <a:t>8</a:t>
                      </a:r>
                      <a:r>
                        <a:rPr sz="1200" dirty="0" smtClean="0">
                          <a:latin typeface="ＭＳ Ｐゴシック"/>
                          <a:cs typeface="ＭＳ Ｐゴシック"/>
                        </a:rPr>
                        <a:t>年</a:t>
                      </a:r>
                      <a:r>
                        <a:rPr lang="en-US" sz="1200" spc="-5" dirty="0" smtClean="0">
                          <a:latin typeface="Calibri"/>
                          <a:cs typeface="ＭＳ Ｐゴシック"/>
                        </a:rPr>
                        <a:t>3</a:t>
                      </a:r>
                      <a:r>
                        <a:rPr sz="1200" dirty="0" smtClean="0">
                          <a:latin typeface="ＭＳ Ｐゴシック"/>
                          <a:cs typeface="ＭＳ Ｐゴシック"/>
                        </a:rPr>
                        <a:t>月</a:t>
                      </a:r>
                      <a:endParaRPr sz="1200" dirty="0">
                        <a:latin typeface="ＭＳ Ｐゴシック"/>
                        <a:cs typeface="ＭＳ Ｐゴシック"/>
                      </a:endParaRPr>
                    </a:p>
                  </a:txBody>
                  <a:tcPr marL="0" marR="0" marT="0" marB="0">
                    <a:lnL w="12192">
                      <a:solidFill>
                        <a:srgbClr val="000000"/>
                      </a:solidFill>
                      <a:prstDash val="solid"/>
                    </a:lnL>
                    <a:lnR w="12954">
                      <a:solidFill>
                        <a:srgbClr val="000000"/>
                      </a:solidFill>
                      <a:prstDash val="solid"/>
                    </a:lnR>
                    <a:lnT w="12192">
                      <a:solidFill>
                        <a:srgbClr val="000000"/>
                      </a:solidFill>
                      <a:prstDash val="solid"/>
                    </a:lnT>
                    <a:lnB w="12192">
                      <a:solidFill>
                        <a:srgbClr val="000000"/>
                      </a:solidFill>
                      <a:prstDash val="solid"/>
                    </a:lnB>
                  </a:tcPr>
                </a:tc>
                <a:tc>
                  <a:txBody>
                    <a:bodyPr/>
                    <a:lstStyle/>
                    <a:p>
                      <a:pPr marL="84455">
                        <a:lnSpc>
                          <a:spcPct val="100000"/>
                        </a:lnSpc>
                      </a:pPr>
                      <a:r>
                        <a:rPr lang="ja-JP" altLang="en-US" sz="1200" dirty="0" smtClean="0">
                          <a:latin typeface="ＭＳ Ｐゴシック"/>
                          <a:cs typeface="ＭＳ Ｐゴシック"/>
                        </a:rPr>
                        <a:t>市長が条例制定に向けた検討を行うことを表明</a:t>
                      </a:r>
                      <a:endParaRPr lang="en-US" altLang="ja-JP" sz="1200" dirty="0" smtClean="0">
                        <a:latin typeface="ＭＳ Ｐゴシック"/>
                        <a:cs typeface="ＭＳ Ｐゴシック"/>
                      </a:endParaRPr>
                    </a:p>
                    <a:p>
                      <a:pPr marL="84455">
                        <a:lnSpc>
                          <a:spcPct val="100000"/>
                        </a:lnSpc>
                      </a:pPr>
                      <a:endParaRPr lang="en-US" altLang="ja-JP" sz="1200" dirty="0" smtClean="0">
                        <a:latin typeface="ＭＳ Ｐゴシック"/>
                        <a:cs typeface="ＭＳ Ｐゴシック"/>
                      </a:endParaRPr>
                    </a:p>
                    <a:p>
                      <a:pPr marL="84455">
                        <a:lnSpc>
                          <a:spcPct val="100000"/>
                        </a:lnSpc>
                      </a:pPr>
                      <a:r>
                        <a:rPr lang="en-US" altLang="ja-JP" sz="1200" dirty="0" smtClean="0">
                          <a:latin typeface="ＭＳ Ｐゴシック"/>
                          <a:cs typeface="ＭＳ Ｐゴシック"/>
                        </a:rPr>
                        <a:t>※</a:t>
                      </a:r>
                      <a:r>
                        <a:rPr lang="ja-JP" altLang="en-US" sz="1200" dirty="0" smtClean="0">
                          <a:latin typeface="ＭＳ Ｐゴシック"/>
                          <a:cs typeface="ＭＳ Ｐゴシック"/>
                        </a:rPr>
                        <a:t>「</a:t>
                      </a:r>
                      <a:r>
                        <a:rPr lang="ja-JP" altLang="en-US" sz="1200" dirty="0" err="1" smtClean="0">
                          <a:latin typeface="ＭＳ Ｐゴシック"/>
                          <a:cs typeface="ＭＳ Ｐゴシック"/>
                        </a:rPr>
                        <a:t>障がい</a:t>
                      </a:r>
                      <a:r>
                        <a:rPr lang="ja-JP" altLang="en-US" sz="1200" dirty="0" smtClean="0">
                          <a:latin typeface="ＭＳ Ｐゴシック"/>
                          <a:cs typeface="ＭＳ Ｐゴシック"/>
                        </a:rPr>
                        <a:t>者差別禁止条例の制定につきましては、障害者差別解消法の円滑な施行に向けた取組みを着実に進めていくと　　</a:t>
                      </a:r>
                      <a:endParaRPr lang="en-US" altLang="ja-JP" sz="1200" dirty="0" smtClean="0">
                        <a:latin typeface="ＭＳ Ｐゴシック"/>
                        <a:cs typeface="ＭＳ Ｐゴシック"/>
                      </a:endParaRPr>
                    </a:p>
                    <a:p>
                      <a:pPr marL="84455">
                        <a:lnSpc>
                          <a:spcPct val="100000"/>
                        </a:lnSpc>
                      </a:pPr>
                      <a:r>
                        <a:rPr lang="ja-JP" altLang="en-US" sz="1200" dirty="0" smtClean="0">
                          <a:latin typeface="ＭＳ Ｐゴシック"/>
                          <a:cs typeface="ＭＳ Ｐゴシック"/>
                        </a:rPr>
                        <a:t>　ともに，障がいのある方をはじめ関係者の意見を聞きながら，差別の解消を目的とする条例の制定に取り組んでまいり</a:t>
                      </a:r>
                      <a:r>
                        <a:rPr lang="ja-JP" altLang="en-US" sz="1200" dirty="0" err="1" smtClean="0">
                          <a:latin typeface="ＭＳ Ｐゴシック"/>
                          <a:cs typeface="ＭＳ Ｐゴシック"/>
                        </a:rPr>
                        <a:t>ま</a:t>
                      </a:r>
                      <a:r>
                        <a:rPr lang="ja-JP" altLang="en-US" sz="1200" dirty="0" smtClean="0">
                          <a:latin typeface="ＭＳ Ｐゴシック"/>
                          <a:cs typeface="ＭＳ Ｐゴシック"/>
                        </a:rPr>
                        <a:t>　</a:t>
                      </a:r>
                      <a:endParaRPr lang="en-US" altLang="ja-JP" sz="1200" dirty="0" smtClean="0">
                        <a:latin typeface="ＭＳ Ｐゴシック"/>
                        <a:cs typeface="ＭＳ Ｐゴシック"/>
                      </a:endParaRPr>
                    </a:p>
                    <a:p>
                      <a:pPr marL="84455">
                        <a:lnSpc>
                          <a:spcPct val="100000"/>
                        </a:lnSpc>
                      </a:pPr>
                      <a:r>
                        <a:rPr lang="ja-JP" altLang="en-US" sz="1200" dirty="0" smtClean="0">
                          <a:latin typeface="ＭＳ Ｐゴシック"/>
                          <a:cs typeface="ＭＳ Ｐゴシック"/>
                        </a:rPr>
                        <a:t>　す。」（代表質疑での答弁）</a:t>
                      </a:r>
                      <a:endParaRPr sz="1200" dirty="0">
                        <a:latin typeface="ＭＳ Ｐゴシック"/>
                        <a:cs typeface="ＭＳ Ｐゴシック"/>
                      </a:endParaRPr>
                    </a:p>
                  </a:txBody>
                  <a:tcPr marL="0" marR="0" marT="0" marB="0">
                    <a:lnL w="12954">
                      <a:solidFill>
                        <a:srgbClr val="000000"/>
                      </a:solidFill>
                      <a:prstDash val="solid"/>
                    </a:lnL>
                    <a:lnR w="12953">
                      <a:solidFill>
                        <a:srgbClr val="000000"/>
                      </a:solidFill>
                      <a:prstDash val="solid"/>
                    </a:lnR>
                    <a:lnT w="12192">
                      <a:solidFill>
                        <a:srgbClr val="000000"/>
                      </a:solidFill>
                      <a:prstDash val="solid"/>
                    </a:lnT>
                    <a:lnB w="12192">
                      <a:solidFill>
                        <a:srgbClr val="000000"/>
                      </a:solidFill>
                      <a:prstDash val="soli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595" y="726893"/>
            <a:ext cx="9739883" cy="3286505"/>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87839" y="999366"/>
            <a:ext cx="9502140" cy="1287532"/>
          </a:xfrm>
          <a:prstGeom prst="rect">
            <a:avLst/>
          </a:prstGeom>
        </p:spPr>
        <p:txBody>
          <a:bodyPr vert="horz" wrap="square" lIns="0" tIns="0" rIns="0" bIns="0" rtlCol="0">
            <a:spAutoFit/>
          </a:bodyPr>
          <a:lstStyle/>
          <a:p>
            <a:pPr marL="12700" algn="just">
              <a:lnSpc>
                <a:spcPct val="100000"/>
              </a:lnSpc>
              <a:spcBef>
                <a:spcPts val="1265"/>
              </a:spcBef>
            </a:pPr>
            <a:r>
              <a:rPr sz="1200" b="1" spc="-5" dirty="0" smtClean="0">
                <a:latin typeface="ＭＳ Ｐゴシック"/>
                <a:cs typeface="ＭＳ Ｐゴシック"/>
              </a:rPr>
              <a:t>○</a:t>
            </a:r>
            <a:r>
              <a:rPr lang="ja-JP" altLang="en-US" sz="1200" b="1" spc="-5" dirty="0" smtClean="0">
                <a:latin typeface="ＭＳ Ｐゴシック"/>
                <a:cs typeface="ＭＳ Ｐゴシック"/>
              </a:rPr>
              <a:t>福岡市</a:t>
            </a:r>
            <a:r>
              <a:rPr lang="ja-JP" altLang="en-US" sz="1200" b="1" spc="-5" dirty="0" err="1" smtClean="0">
                <a:latin typeface="ＭＳ Ｐゴシック"/>
                <a:cs typeface="ＭＳ Ｐゴシック"/>
              </a:rPr>
              <a:t>障がいを</a:t>
            </a:r>
            <a:r>
              <a:rPr lang="ja-JP" altLang="en-US" sz="1200" b="1" spc="-5" dirty="0" smtClean="0">
                <a:latin typeface="ＭＳ Ｐゴシック"/>
                <a:cs typeface="ＭＳ Ｐゴシック"/>
              </a:rPr>
              <a:t>理由とする差別を解消するための条例検討会議設置運営</a:t>
            </a:r>
            <a:r>
              <a:rPr sz="1200" b="1" spc="-5" dirty="0" err="1" smtClean="0">
                <a:latin typeface="ＭＳ Ｐゴシック"/>
                <a:cs typeface="ＭＳ Ｐゴシック"/>
              </a:rPr>
              <a:t>要綱</a:t>
            </a:r>
            <a:r>
              <a:rPr sz="1200" b="1" spc="-10" dirty="0" smtClean="0">
                <a:latin typeface="ＭＳ Ｐゴシック"/>
                <a:cs typeface="ＭＳ Ｐゴシック"/>
              </a:rPr>
              <a:t>（</a:t>
            </a:r>
            <a:r>
              <a:rPr sz="1200" b="1" spc="-5" dirty="0" smtClean="0">
                <a:latin typeface="ＭＳ Ｐゴシック"/>
                <a:cs typeface="ＭＳ Ｐゴシック"/>
              </a:rPr>
              <a:t>【</a:t>
            </a:r>
            <a:r>
              <a:rPr sz="1200" b="1" spc="-5" dirty="0" err="1" smtClean="0">
                <a:latin typeface="ＭＳ Ｐゴシック"/>
                <a:cs typeface="ＭＳ Ｐゴシック"/>
              </a:rPr>
              <a:t>資料</a:t>
            </a:r>
            <a:r>
              <a:rPr lang="ja-JP" altLang="en-US" sz="1200" b="1" spc="-5" dirty="0">
                <a:latin typeface="ＭＳ Ｐゴシック"/>
                <a:cs typeface="ＭＳ Ｐゴシック"/>
              </a:rPr>
              <a:t>１</a:t>
            </a:r>
            <a:r>
              <a:rPr sz="1200" b="1" spc="-5" dirty="0" smtClean="0">
                <a:latin typeface="ＭＳ Ｐゴシック"/>
                <a:cs typeface="ＭＳ Ｐゴシック"/>
              </a:rPr>
              <a:t>】）</a:t>
            </a:r>
            <a:endParaRPr sz="1200" dirty="0">
              <a:latin typeface="ＭＳ Ｐゴシック"/>
              <a:cs typeface="ＭＳ Ｐゴシック"/>
            </a:endParaRPr>
          </a:p>
          <a:p>
            <a:pPr marL="12700" algn="just">
              <a:lnSpc>
                <a:spcPct val="100000"/>
              </a:lnSpc>
              <a:spcBef>
                <a:spcPts val="720"/>
              </a:spcBef>
            </a:pPr>
            <a:r>
              <a:rPr lang="ja-JP" altLang="en-US" sz="1200" dirty="0" smtClean="0">
                <a:latin typeface="ＭＳ Ｐゴシック"/>
                <a:cs typeface="ＭＳ Ｐゴシック"/>
              </a:rPr>
              <a:t>　</a:t>
            </a:r>
            <a:endParaRPr lang="en-US" altLang="ja-JP" sz="1200" dirty="0" smtClean="0">
              <a:latin typeface="ＭＳ Ｐゴシック"/>
              <a:cs typeface="ＭＳ Ｐゴシック"/>
            </a:endParaRPr>
          </a:p>
          <a:p>
            <a:pPr marL="12700" algn="just">
              <a:lnSpc>
                <a:spcPct val="100000"/>
              </a:lnSpc>
              <a:spcBef>
                <a:spcPts val="720"/>
              </a:spcBef>
            </a:pPr>
            <a:r>
              <a:rPr lang="ja-JP" altLang="en-US" sz="1200" dirty="0" smtClean="0">
                <a:latin typeface="ＭＳ Ｐゴシック"/>
                <a:cs typeface="ＭＳ Ｐゴシック"/>
              </a:rPr>
              <a:t>（</a:t>
            </a:r>
            <a:r>
              <a:rPr sz="1200" dirty="0" err="1" smtClean="0">
                <a:latin typeface="ＭＳ Ｐゴシック"/>
                <a:cs typeface="ＭＳ Ｐゴシック"/>
              </a:rPr>
              <a:t>目的</a:t>
            </a:r>
            <a:r>
              <a:rPr sz="1200" dirty="0">
                <a:latin typeface="ＭＳ Ｐゴシック"/>
                <a:cs typeface="ＭＳ Ｐゴシック"/>
              </a:rPr>
              <a:t>）</a:t>
            </a:r>
          </a:p>
          <a:p>
            <a:pPr marL="12700" marR="5080" algn="just">
              <a:lnSpc>
                <a:spcPct val="150000"/>
              </a:lnSpc>
            </a:pPr>
            <a:r>
              <a:rPr sz="1200" dirty="0">
                <a:latin typeface="ＭＳ Ｐゴシック"/>
                <a:cs typeface="ＭＳ Ｐゴシック"/>
              </a:rPr>
              <a:t>第１</a:t>
            </a:r>
            <a:r>
              <a:rPr sz="1200" dirty="0" smtClean="0">
                <a:latin typeface="ＭＳ Ｐゴシック"/>
                <a:cs typeface="ＭＳ Ｐゴシック"/>
              </a:rPr>
              <a:t>条</a:t>
            </a:r>
            <a:r>
              <a:rPr lang="ja-JP" altLang="en-US" sz="1200" dirty="0" smtClean="0">
                <a:latin typeface="ＭＳ Ｐゴシック"/>
                <a:cs typeface="ＭＳ Ｐゴシック"/>
              </a:rPr>
              <a:t>　</a:t>
            </a:r>
            <a:r>
              <a:rPr lang="ja-JP" altLang="ja-JP" sz="1200" dirty="0" smtClean="0"/>
              <a:t>福岡市</a:t>
            </a:r>
            <a:r>
              <a:rPr lang="ja-JP" altLang="ja-JP" sz="1200" dirty="0" err="1"/>
              <a:t>障がいを</a:t>
            </a:r>
            <a:r>
              <a:rPr lang="ja-JP" altLang="ja-JP" sz="1200" dirty="0"/>
              <a:t>理由とする差別を解消するための条例検討会議（以下「検討会議」という。）は，福岡市における障害を理由とする差別を</a:t>
            </a:r>
            <a:r>
              <a:rPr lang="ja-JP" altLang="ja-JP" sz="1200" dirty="0" smtClean="0"/>
              <a:t>解消</a:t>
            </a:r>
            <a:r>
              <a:rPr lang="ja-JP" altLang="en-US" sz="1200" dirty="0" smtClean="0"/>
              <a:t>　　　　</a:t>
            </a:r>
            <a:r>
              <a:rPr lang="ja-JP" altLang="ja-JP" sz="1200" dirty="0" smtClean="0"/>
              <a:t>する</a:t>
            </a:r>
            <a:r>
              <a:rPr lang="ja-JP" altLang="ja-JP" sz="1200" dirty="0"/>
              <a:t>ための条例（以下「条例」という。）の制定を検討するに当たり，有識者，市民，障がい当事者等の幅広い意見を聴くことを目的とする。</a:t>
            </a:r>
            <a:endParaRPr sz="1200" dirty="0">
              <a:latin typeface="ＭＳ Ｐゴシック"/>
              <a:cs typeface="ＭＳ Ｐゴシック"/>
            </a:endParaRPr>
          </a:p>
        </p:txBody>
      </p:sp>
      <p:sp>
        <p:nvSpPr>
          <p:cNvPr id="4" name="object 4"/>
          <p:cNvSpPr txBox="1"/>
          <p:nvPr/>
        </p:nvSpPr>
        <p:spPr>
          <a:xfrm>
            <a:off x="163482" y="3072425"/>
            <a:ext cx="3604635" cy="643766"/>
          </a:xfrm>
          <a:prstGeom prst="rect">
            <a:avLst/>
          </a:prstGeom>
        </p:spPr>
        <p:txBody>
          <a:bodyPr vert="horz" wrap="square" lIns="0" tIns="0" rIns="0" bIns="0" rtlCol="0">
            <a:spAutoFit/>
          </a:bodyPr>
          <a:lstStyle/>
          <a:p>
            <a:pPr marL="12700">
              <a:lnSpc>
                <a:spcPct val="100000"/>
              </a:lnSpc>
            </a:pPr>
            <a:r>
              <a:rPr lang="ja-JP" altLang="en-US" sz="1200" dirty="0" smtClean="0">
                <a:latin typeface="ＭＳ Ｐゴシック"/>
                <a:cs typeface="ＭＳ Ｐゴシック"/>
              </a:rPr>
              <a:t>　</a:t>
            </a:r>
            <a:r>
              <a:rPr sz="1200" dirty="0" smtClean="0">
                <a:latin typeface="ＭＳ Ｐゴシック"/>
                <a:cs typeface="ＭＳ Ｐゴシック"/>
              </a:rPr>
              <a:t>（</a:t>
            </a:r>
            <a:r>
              <a:rPr lang="ja-JP" altLang="en-US" sz="1200" dirty="0">
                <a:latin typeface="ＭＳ Ｐゴシック"/>
                <a:cs typeface="ＭＳ Ｐゴシック"/>
              </a:rPr>
              <a:t>機能</a:t>
            </a:r>
            <a:r>
              <a:rPr sz="1200" dirty="0" smtClean="0">
                <a:latin typeface="ＭＳ Ｐゴシック"/>
                <a:cs typeface="ＭＳ Ｐゴシック"/>
              </a:rPr>
              <a:t>）</a:t>
            </a:r>
            <a:endParaRPr sz="1200" dirty="0">
              <a:latin typeface="ＭＳ Ｐゴシック"/>
              <a:cs typeface="ＭＳ Ｐゴシック"/>
            </a:endParaRPr>
          </a:p>
          <a:p>
            <a:pPr marL="12700">
              <a:lnSpc>
                <a:spcPct val="100000"/>
              </a:lnSpc>
              <a:spcBef>
                <a:spcPts val="720"/>
              </a:spcBef>
            </a:pPr>
            <a:r>
              <a:rPr sz="1200" dirty="0">
                <a:latin typeface="ＭＳ Ｐゴシック"/>
                <a:cs typeface="ＭＳ Ｐゴシック"/>
              </a:rPr>
              <a:t>第２</a:t>
            </a:r>
            <a:r>
              <a:rPr sz="1200" dirty="0" smtClean="0">
                <a:latin typeface="ＭＳ Ｐゴシック"/>
                <a:cs typeface="ＭＳ Ｐゴシック"/>
              </a:rPr>
              <a:t>条</a:t>
            </a:r>
            <a:r>
              <a:rPr lang="ja-JP" altLang="en-US" sz="1200" dirty="0" smtClean="0">
                <a:latin typeface="ＭＳ Ｐゴシック"/>
                <a:cs typeface="ＭＳ Ｐゴシック"/>
              </a:rPr>
              <a:t>　</a:t>
            </a:r>
            <a:r>
              <a:rPr lang="ja-JP" altLang="ja-JP" sz="1200" dirty="0" smtClean="0"/>
              <a:t>検討</a:t>
            </a:r>
            <a:r>
              <a:rPr lang="ja-JP" altLang="ja-JP" sz="1200" dirty="0"/>
              <a:t>会議は，条例に規定する基本的な事項</a:t>
            </a:r>
            <a:r>
              <a:rPr lang="ja-JP" altLang="ja-JP" sz="1200" dirty="0" smtClean="0"/>
              <a:t>に</a:t>
            </a:r>
            <a:r>
              <a:rPr lang="ja-JP" altLang="en-US" sz="1200" dirty="0" smtClean="0"/>
              <a:t>　つ</a:t>
            </a:r>
            <a:r>
              <a:rPr lang="ja-JP" altLang="ja-JP" sz="1200" dirty="0" smtClean="0"/>
              <a:t>いて</a:t>
            </a:r>
            <a:r>
              <a:rPr lang="ja-JP" altLang="ja-JP" sz="1200" dirty="0"/>
              <a:t>検討する</a:t>
            </a:r>
            <a:r>
              <a:rPr lang="ja-JP" altLang="ja-JP" sz="1200" dirty="0" smtClean="0"/>
              <a:t>。</a:t>
            </a:r>
            <a:endParaRPr sz="1200" dirty="0">
              <a:latin typeface="ＭＳ Ｐゴシック"/>
              <a:cs typeface="ＭＳ Ｐゴシック"/>
            </a:endParaRPr>
          </a:p>
        </p:txBody>
      </p:sp>
      <p:sp>
        <p:nvSpPr>
          <p:cNvPr id="6" name="object 6"/>
          <p:cNvSpPr txBox="1"/>
          <p:nvPr/>
        </p:nvSpPr>
        <p:spPr>
          <a:xfrm>
            <a:off x="5368490" y="2890324"/>
            <a:ext cx="3541295" cy="1007968"/>
          </a:xfrm>
          <a:prstGeom prst="rect">
            <a:avLst/>
          </a:prstGeom>
          <a:solidFill>
            <a:srgbClr val="FDEADA"/>
          </a:solidFill>
        </p:spPr>
        <p:txBody>
          <a:bodyPr vert="horz" wrap="square" lIns="0" tIns="0" rIns="0" bIns="0" rtlCol="0">
            <a:spAutoFit/>
          </a:bodyPr>
          <a:lstStyle/>
          <a:p>
            <a:pPr marR="1333500" algn="ctr">
              <a:lnSpc>
                <a:spcPct val="100000"/>
              </a:lnSpc>
            </a:pPr>
            <a:r>
              <a:rPr sz="1200" dirty="0">
                <a:latin typeface="ＭＳ ゴシック"/>
                <a:cs typeface="ＭＳ ゴシック"/>
              </a:rPr>
              <a:t>※</a:t>
            </a:r>
            <a:r>
              <a:rPr sz="1200" spc="-5" dirty="0">
                <a:latin typeface="ＭＳ Ｐゴシック"/>
                <a:cs typeface="ＭＳ Ｐゴシック"/>
              </a:rPr>
              <a:t>想定している具体的な検討事項</a:t>
            </a:r>
            <a:endParaRPr sz="1200" dirty="0">
              <a:latin typeface="ＭＳ Ｐゴシック"/>
              <a:cs typeface="ＭＳ Ｐゴシック"/>
            </a:endParaRPr>
          </a:p>
          <a:p>
            <a:pPr marL="294005">
              <a:lnSpc>
                <a:spcPct val="100000"/>
              </a:lnSpc>
              <a:spcBef>
                <a:spcPts val="720"/>
              </a:spcBef>
            </a:pPr>
            <a:r>
              <a:rPr sz="1200" dirty="0" smtClean="0">
                <a:latin typeface="ＭＳ Ｐゴシック"/>
                <a:cs typeface="ＭＳ Ｐゴシック"/>
              </a:rPr>
              <a:t>①</a:t>
            </a:r>
            <a:r>
              <a:rPr sz="1200" dirty="0" err="1" smtClean="0">
                <a:latin typeface="ＭＳ Ｐゴシック"/>
                <a:cs typeface="ＭＳ Ｐゴシック"/>
              </a:rPr>
              <a:t>条例の</a:t>
            </a:r>
            <a:r>
              <a:rPr lang="ja-JP" altLang="en-US" sz="1200" dirty="0" smtClean="0">
                <a:latin typeface="ＭＳ Ｐゴシック"/>
                <a:cs typeface="ＭＳ Ｐゴシック"/>
              </a:rPr>
              <a:t>目的，</a:t>
            </a:r>
            <a:r>
              <a:rPr sz="1200" dirty="0" err="1" smtClean="0">
                <a:latin typeface="ＭＳ Ｐゴシック"/>
                <a:cs typeface="ＭＳ Ｐゴシック"/>
              </a:rPr>
              <a:t>必要性</a:t>
            </a:r>
            <a:endParaRPr sz="1200" dirty="0">
              <a:latin typeface="ＭＳ Ｐゴシック"/>
              <a:cs typeface="ＭＳ Ｐゴシック"/>
            </a:endParaRPr>
          </a:p>
          <a:p>
            <a:pPr marL="294005">
              <a:lnSpc>
                <a:spcPct val="100000"/>
              </a:lnSpc>
              <a:spcBef>
                <a:spcPts val="720"/>
              </a:spcBef>
            </a:pPr>
            <a:r>
              <a:rPr lang="ja-JP" altLang="en-US" sz="1200" dirty="0" smtClean="0">
                <a:latin typeface="ＭＳ Ｐゴシック"/>
                <a:cs typeface="ＭＳ Ｐゴシック"/>
              </a:rPr>
              <a:t>②</a:t>
            </a:r>
            <a:r>
              <a:rPr sz="1200" dirty="0" err="1" smtClean="0">
                <a:latin typeface="ＭＳ Ｐゴシック"/>
                <a:cs typeface="ＭＳ Ｐゴシック"/>
              </a:rPr>
              <a:t>条例案の検討</a:t>
            </a:r>
            <a:endParaRPr sz="1200" dirty="0">
              <a:latin typeface="ＭＳ Ｐゴシック"/>
              <a:cs typeface="ＭＳ Ｐゴシック"/>
            </a:endParaRPr>
          </a:p>
          <a:p>
            <a:pPr marL="294005">
              <a:lnSpc>
                <a:spcPct val="100000"/>
              </a:lnSpc>
              <a:spcBef>
                <a:spcPts val="720"/>
              </a:spcBef>
            </a:pPr>
            <a:r>
              <a:rPr lang="ja-JP" altLang="en-US" sz="1200" spc="-5" dirty="0" smtClean="0">
                <a:latin typeface="ＭＳ Ｐゴシック"/>
                <a:cs typeface="ＭＳ Ｐゴシック"/>
              </a:rPr>
              <a:t>③</a:t>
            </a:r>
            <a:r>
              <a:rPr sz="1200" spc="-5" dirty="0" err="1" smtClean="0">
                <a:latin typeface="ＭＳ Ｐゴシック"/>
                <a:cs typeface="ＭＳ Ｐゴシック"/>
              </a:rPr>
              <a:t>紛争解決の仕組</a:t>
            </a:r>
            <a:r>
              <a:rPr sz="1200" dirty="0" err="1" smtClean="0">
                <a:latin typeface="ＭＳ Ｐゴシック"/>
                <a:cs typeface="ＭＳ Ｐゴシック"/>
              </a:rPr>
              <a:t>み</a:t>
            </a:r>
            <a:r>
              <a:rPr sz="1200" dirty="0" smtClean="0">
                <a:latin typeface="ＭＳ Ｐゴシック"/>
                <a:cs typeface="ＭＳ Ｐゴシック"/>
              </a:rPr>
              <a:t> </a:t>
            </a:r>
            <a:r>
              <a:rPr sz="1200" spc="65" dirty="0" smtClean="0">
                <a:latin typeface="ＭＳ Ｐゴシック"/>
                <a:cs typeface="ＭＳ Ｐゴシック"/>
              </a:rPr>
              <a:t> </a:t>
            </a:r>
            <a:r>
              <a:rPr sz="1200" spc="-5" dirty="0" err="1" smtClean="0">
                <a:latin typeface="ＭＳ Ｐゴシック"/>
                <a:cs typeface="ＭＳ Ｐゴシック"/>
              </a:rPr>
              <a:t>など</a:t>
            </a:r>
            <a:endParaRPr lang="en-US" sz="1200" spc="-5" dirty="0">
              <a:latin typeface="ＭＳ Ｐゴシック"/>
              <a:cs typeface="ＭＳ Ｐゴシック"/>
            </a:endParaRPr>
          </a:p>
        </p:txBody>
      </p:sp>
      <p:sp>
        <p:nvSpPr>
          <p:cNvPr id="7" name="object 7"/>
          <p:cNvSpPr/>
          <p:nvPr/>
        </p:nvSpPr>
        <p:spPr>
          <a:xfrm>
            <a:off x="3810000" y="3276600"/>
            <a:ext cx="1357630" cy="357505"/>
          </a:xfrm>
          <a:custGeom>
            <a:avLst/>
            <a:gdLst/>
            <a:ahLst/>
            <a:cxnLst/>
            <a:rect l="l" t="t" r="r" b="b"/>
            <a:pathLst>
              <a:path w="1357629" h="357505">
                <a:moveTo>
                  <a:pt x="1178814" y="268223"/>
                </a:moveTo>
                <a:lnTo>
                  <a:pt x="1178814" y="89153"/>
                </a:lnTo>
                <a:lnTo>
                  <a:pt x="0" y="89153"/>
                </a:lnTo>
                <a:lnTo>
                  <a:pt x="0" y="268223"/>
                </a:lnTo>
                <a:lnTo>
                  <a:pt x="1178814" y="268223"/>
                </a:lnTo>
                <a:close/>
              </a:path>
              <a:path w="1357629" h="357505">
                <a:moveTo>
                  <a:pt x="1357122" y="178307"/>
                </a:moveTo>
                <a:lnTo>
                  <a:pt x="1178814" y="0"/>
                </a:lnTo>
                <a:lnTo>
                  <a:pt x="1178814" y="357377"/>
                </a:lnTo>
                <a:lnTo>
                  <a:pt x="1357122" y="178307"/>
                </a:lnTo>
                <a:close/>
              </a:path>
            </a:pathLst>
          </a:custGeom>
          <a:solidFill>
            <a:srgbClr val="FCD5B5"/>
          </a:solidFill>
        </p:spPr>
        <p:txBody>
          <a:bodyPr wrap="square" lIns="0" tIns="0" rIns="0" bIns="0" rtlCol="0"/>
          <a:lstStyle/>
          <a:p>
            <a:endParaRPr/>
          </a:p>
        </p:txBody>
      </p:sp>
      <p:sp>
        <p:nvSpPr>
          <p:cNvPr id="8" name="object 8"/>
          <p:cNvSpPr/>
          <p:nvPr/>
        </p:nvSpPr>
        <p:spPr>
          <a:xfrm>
            <a:off x="3810000" y="3258152"/>
            <a:ext cx="1376680" cy="395605"/>
          </a:xfrm>
          <a:custGeom>
            <a:avLst/>
            <a:gdLst/>
            <a:ahLst/>
            <a:cxnLst/>
            <a:rect l="l" t="t" r="r" b="b"/>
            <a:pathLst>
              <a:path w="1376679" h="395605">
                <a:moveTo>
                  <a:pt x="1186434" y="100584"/>
                </a:moveTo>
                <a:lnTo>
                  <a:pt x="0" y="100584"/>
                </a:lnTo>
                <a:lnTo>
                  <a:pt x="0" y="294894"/>
                </a:lnTo>
                <a:lnTo>
                  <a:pt x="7619" y="294894"/>
                </a:lnTo>
                <a:lnTo>
                  <a:pt x="7620" y="116586"/>
                </a:lnTo>
                <a:lnTo>
                  <a:pt x="16002" y="108204"/>
                </a:lnTo>
                <a:lnTo>
                  <a:pt x="16001" y="116586"/>
                </a:lnTo>
                <a:lnTo>
                  <a:pt x="1178814" y="116586"/>
                </a:lnTo>
                <a:lnTo>
                  <a:pt x="1178814" y="108204"/>
                </a:lnTo>
                <a:lnTo>
                  <a:pt x="1186434" y="100584"/>
                </a:lnTo>
                <a:close/>
              </a:path>
              <a:path w="1376679" h="395605">
                <a:moveTo>
                  <a:pt x="16001" y="116586"/>
                </a:moveTo>
                <a:lnTo>
                  <a:pt x="16002" y="108204"/>
                </a:lnTo>
                <a:lnTo>
                  <a:pt x="7620" y="116586"/>
                </a:lnTo>
                <a:lnTo>
                  <a:pt x="16001" y="116586"/>
                </a:lnTo>
                <a:close/>
              </a:path>
              <a:path w="1376679" h="395605">
                <a:moveTo>
                  <a:pt x="16001" y="278892"/>
                </a:moveTo>
                <a:lnTo>
                  <a:pt x="16001" y="116586"/>
                </a:lnTo>
                <a:lnTo>
                  <a:pt x="7620" y="116586"/>
                </a:lnTo>
                <a:lnTo>
                  <a:pt x="7620" y="278892"/>
                </a:lnTo>
                <a:lnTo>
                  <a:pt x="16001" y="278892"/>
                </a:lnTo>
                <a:close/>
              </a:path>
              <a:path w="1376679" h="395605">
                <a:moveTo>
                  <a:pt x="1194816" y="356616"/>
                </a:moveTo>
                <a:lnTo>
                  <a:pt x="1194816" y="278892"/>
                </a:lnTo>
                <a:lnTo>
                  <a:pt x="7620" y="278892"/>
                </a:lnTo>
                <a:lnTo>
                  <a:pt x="16002" y="287274"/>
                </a:lnTo>
                <a:lnTo>
                  <a:pt x="16001" y="294894"/>
                </a:lnTo>
                <a:lnTo>
                  <a:pt x="1178814" y="294894"/>
                </a:lnTo>
                <a:lnTo>
                  <a:pt x="1178814" y="287274"/>
                </a:lnTo>
                <a:lnTo>
                  <a:pt x="1186434" y="294894"/>
                </a:lnTo>
                <a:lnTo>
                  <a:pt x="1186434" y="364998"/>
                </a:lnTo>
                <a:lnTo>
                  <a:pt x="1194816" y="356616"/>
                </a:lnTo>
                <a:close/>
              </a:path>
              <a:path w="1376679" h="395605">
                <a:moveTo>
                  <a:pt x="16001" y="294894"/>
                </a:moveTo>
                <a:lnTo>
                  <a:pt x="16002" y="287274"/>
                </a:lnTo>
                <a:lnTo>
                  <a:pt x="7620" y="278892"/>
                </a:lnTo>
                <a:lnTo>
                  <a:pt x="7619" y="294894"/>
                </a:lnTo>
                <a:lnTo>
                  <a:pt x="16001" y="294894"/>
                </a:lnTo>
                <a:close/>
              </a:path>
              <a:path w="1376679" h="395605">
                <a:moveTo>
                  <a:pt x="1376172" y="197358"/>
                </a:moveTo>
                <a:lnTo>
                  <a:pt x="1178814" y="0"/>
                </a:lnTo>
                <a:lnTo>
                  <a:pt x="1178814" y="100584"/>
                </a:lnTo>
                <a:lnTo>
                  <a:pt x="1181100" y="100584"/>
                </a:lnTo>
                <a:lnTo>
                  <a:pt x="1181100" y="24384"/>
                </a:lnTo>
                <a:lnTo>
                  <a:pt x="1194816" y="19050"/>
                </a:lnTo>
                <a:lnTo>
                  <a:pt x="1194816" y="38158"/>
                </a:lnTo>
                <a:lnTo>
                  <a:pt x="1353705" y="197726"/>
                </a:lnTo>
                <a:lnTo>
                  <a:pt x="1359408" y="192024"/>
                </a:lnTo>
                <a:lnTo>
                  <a:pt x="1359408" y="214186"/>
                </a:lnTo>
                <a:lnTo>
                  <a:pt x="1376172" y="197358"/>
                </a:lnTo>
                <a:close/>
              </a:path>
              <a:path w="1376679" h="395605">
                <a:moveTo>
                  <a:pt x="1186434" y="116586"/>
                </a:moveTo>
                <a:lnTo>
                  <a:pt x="1186434" y="100584"/>
                </a:lnTo>
                <a:lnTo>
                  <a:pt x="1178814" y="108204"/>
                </a:lnTo>
                <a:lnTo>
                  <a:pt x="1178814" y="116586"/>
                </a:lnTo>
                <a:lnTo>
                  <a:pt x="1186434" y="116586"/>
                </a:lnTo>
                <a:close/>
              </a:path>
              <a:path w="1376679" h="395605">
                <a:moveTo>
                  <a:pt x="1186434" y="294894"/>
                </a:moveTo>
                <a:lnTo>
                  <a:pt x="1178814" y="287274"/>
                </a:lnTo>
                <a:lnTo>
                  <a:pt x="1178814" y="294894"/>
                </a:lnTo>
                <a:lnTo>
                  <a:pt x="1186434" y="294894"/>
                </a:lnTo>
                <a:close/>
              </a:path>
              <a:path w="1376679" h="395605">
                <a:moveTo>
                  <a:pt x="1186434" y="364998"/>
                </a:moveTo>
                <a:lnTo>
                  <a:pt x="1186434" y="294894"/>
                </a:lnTo>
                <a:lnTo>
                  <a:pt x="1178814" y="294894"/>
                </a:lnTo>
                <a:lnTo>
                  <a:pt x="1178814" y="395478"/>
                </a:lnTo>
                <a:lnTo>
                  <a:pt x="1181100" y="393183"/>
                </a:lnTo>
                <a:lnTo>
                  <a:pt x="1181100" y="370332"/>
                </a:lnTo>
                <a:lnTo>
                  <a:pt x="1186434" y="364998"/>
                </a:lnTo>
                <a:close/>
              </a:path>
              <a:path w="1376679" h="395605">
                <a:moveTo>
                  <a:pt x="1194816" y="38158"/>
                </a:moveTo>
                <a:lnTo>
                  <a:pt x="1194816" y="19050"/>
                </a:lnTo>
                <a:lnTo>
                  <a:pt x="1181100" y="24384"/>
                </a:lnTo>
                <a:lnTo>
                  <a:pt x="1194816" y="38158"/>
                </a:lnTo>
                <a:close/>
              </a:path>
              <a:path w="1376679" h="395605">
                <a:moveTo>
                  <a:pt x="1194816" y="116586"/>
                </a:moveTo>
                <a:lnTo>
                  <a:pt x="1194816" y="38158"/>
                </a:lnTo>
                <a:lnTo>
                  <a:pt x="1181100" y="24384"/>
                </a:lnTo>
                <a:lnTo>
                  <a:pt x="1181100" y="100584"/>
                </a:lnTo>
                <a:lnTo>
                  <a:pt x="1186434" y="100584"/>
                </a:lnTo>
                <a:lnTo>
                  <a:pt x="1186434" y="116586"/>
                </a:lnTo>
                <a:lnTo>
                  <a:pt x="1194816" y="116586"/>
                </a:lnTo>
                <a:close/>
              </a:path>
              <a:path w="1376679" h="395605">
                <a:moveTo>
                  <a:pt x="1359408" y="214186"/>
                </a:moveTo>
                <a:lnTo>
                  <a:pt x="1359408" y="203454"/>
                </a:lnTo>
                <a:lnTo>
                  <a:pt x="1353705" y="197726"/>
                </a:lnTo>
                <a:lnTo>
                  <a:pt x="1181100" y="370332"/>
                </a:lnTo>
                <a:lnTo>
                  <a:pt x="1194816" y="376428"/>
                </a:lnTo>
                <a:lnTo>
                  <a:pt x="1194816" y="379414"/>
                </a:lnTo>
                <a:lnTo>
                  <a:pt x="1359408" y="214186"/>
                </a:lnTo>
                <a:close/>
              </a:path>
              <a:path w="1376679" h="395605">
                <a:moveTo>
                  <a:pt x="1194816" y="379414"/>
                </a:moveTo>
                <a:lnTo>
                  <a:pt x="1194816" y="376428"/>
                </a:lnTo>
                <a:lnTo>
                  <a:pt x="1181100" y="370332"/>
                </a:lnTo>
                <a:lnTo>
                  <a:pt x="1181100" y="393183"/>
                </a:lnTo>
                <a:lnTo>
                  <a:pt x="1194816" y="379414"/>
                </a:lnTo>
                <a:close/>
              </a:path>
              <a:path w="1376679" h="395605">
                <a:moveTo>
                  <a:pt x="1359408" y="203454"/>
                </a:moveTo>
                <a:lnTo>
                  <a:pt x="1359408" y="192024"/>
                </a:lnTo>
                <a:lnTo>
                  <a:pt x="1353705" y="197726"/>
                </a:lnTo>
                <a:lnTo>
                  <a:pt x="1359408" y="203454"/>
                </a:lnTo>
                <a:close/>
              </a:path>
            </a:pathLst>
          </a:custGeom>
          <a:solidFill>
            <a:srgbClr val="E46C0A"/>
          </a:solidFill>
        </p:spPr>
        <p:txBody>
          <a:bodyPr wrap="square" lIns="0" tIns="0" rIns="0" bIns="0" rtlCol="0"/>
          <a:lstStyle/>
          <a:p>
            <a:endParaRPr/>
          </a:p>
        </p:txBody>
      </p:sp>
      <p:sp>
        <p:nvSpPr>
          <p:cNvPr id="9" name="object 9"/>
          <p:cNvSpPr/>
          <p:nvPr/>
        </p:nvSpPr>
        <p:spPr>
          <a:xfrm>
            <a:off x="112888" y="4170226"/>
            <a:ext cx="9752330" cy="1707770"/>
          </a:xfrm>
          <a:custGeom>
            <a:avLst/>
            <a:gdLst/>
            <a:ahLst/>
            <a:cxnLst/>
            <a:rect l="l" t="t" r="r" b="b"/>
            <a:pathLst>
              <a:path w="9752330" h="2299335">
                <a:moveTo>
                  <a:pt x="9752076" y="2192273"/>
                </a:moveTo>
                <a:lnTo>
                  <a:pt x="9752076" y="105917"/>
                </a:lnTo>
                <a:lnTo>
                  <a:pt x="9751314" y="95249"/>
                </a:lnTo>
                <a:lnTo>
                  <a:pt x="9734910" y="48258"/>
                </a:lnTo>
                <a:lnTo>
                  <a:pt x="9706505" y="19234"/>
                </a:lnTo>
                <a:lnTo>
                  <a:pt x="9669500" y="2777"/>
                </a:lnTo>
                <a:lnTo>
                  <a:pt x="9645396" y="0"/>
                </a:lnTo>
                <a:lnTo>
                  <a:pt x="92995" y="847"/>
                </a:lnTo>
                <a:lnTo>
                  <a:pt x="54719" y="13314"/>
                </a:lnTo>
                <a:lnTo>
                  <a:pt x="24536" y="38741"/>
                </a:lnTo>
                <a:lnTo>
                  <a:pt x="4571" y="74676"/>
                </a:lnTo>
                <a:lnTo>
                  <a:pt x="0" y="106680"/>
                </a:lnTo>
                <a:lnTo>
                  <a:pt x="0" y="2192274"/>
                </a:lnTo>
                <a:lnTo>
                  <a:pt x="762" y="2203704"/>
                </a:lnTo>
                <a:lnTo>
                  <a:pt x="2286" y="2213610"/>
                </a:lnTo>
                <a:lnTo>
                  <a:pt x="5334" y="2224278"/>
                </a:lnTo>
                <a:lnTo>
                  <a:pt x="12954" y="2242510"/>
                </a:lnTo>
                <a:lnTo>
                  <a:pt x="12954" y="96774"/>
                </a:lnTo>
                <a:lnTo>
                  <a:pt x="14478" y="86868"/>
                </a:lnTo>
                <a:lnTo>
                  <a:pt x="37485" y="42651"/>
                </a:lnTo>
                <a:lnTo>
                  <a:pt x="68964" y="20372"/>
                </a:lnTo>
                <a:lnTo>
                  <a:pt x="106680" y="12954"/>
                </a:lnTo>
                <a:lnTo>
                  <a:pt x="9655302" y="12953"/>
                </a:lnTo>
                <a:lnTo>
                  <a:pt x="9674762" y="17176"/>
                </a:lnTo>
                <a:lnTo>
                  <a:pt x="9709469" y="37553"/>
                </a:lnTo>
                <a:lnTo>
                  <a:pt x="9732297" y="70019"/>
                </a:lnTo>
                <a:lnTo>
                  <a:pt x="9739122" y="96773"/>
                </a:lnTo>
                <a:lnTo>
                  <a:pt x="9739122" y="2242756"/>
                </a:lnTo>
                <a:lnTo>
                  <a:pt x="9739776" y="2241710"/>
                </a:lnTo>
                <a:lnTo>
                  <a:pt x="9745381" y="2229446"/>
                </a:lnTo>
                <a:lnTo>
                  <a:pt x="9749281" y="2216479"/>
                </a:lnTo>
                <a:lnTo>
                  <a:pt x="9751314" y="2202941"/>
                </a:lnTo>
                <a:lnTo>
                  <a:pt x="9752076" y="2192273"/>
                </a:lnTo>
                <a:close/>
              </a:path>
              <a:path w="9752330" h="2299335">
                <a:moveTo>
                  <a:pt x="9739122" y="2242756"/>
                </a:moveTo>
                <a:lnTo>
                  <a:pt x="9739122" y="2202179"/>
                </a:lnTo>
                <a:lnTo>
                  <a:pt x="9735206" y="2220570"/>
                </a:lnTo>
                <a:lnTo>
                  <a:pt x="9730109" y="2233068"/>
                </a:lnTo>
                <a:lnTo>
                  <a:pt x="9704711" y="2264778"/>
                </a:lnTo>
                <a:lnTo>
                  <a:pt x="9668674" y="2283129"/>
                </a:lnTo>
                <a:lnTo>
                  <a:pt x="9645396" y="2285999"/>
                </a:lnTo>
                <a:lnTo>
                  <a:pt x="106680" y="2285047"/>
                </a:lnTo>
                <a:lnTo>
                  <a:pt x="68907" y="2277952"/>
                </a:lnTo>
                <a:lnTo>
                  <a:pt x="37252" y="2255402"/>
                </a:lnTo>
                <a:lnTo>
                  <a:pt x="16764" y="2219706"/>
                </a:lnTo>
                <a:lnTo>
                  <a:pt x="12954" y="2201418"/>
                </a:lnTo>
                <a:lnTo>
                  <a:pt x="12954" y="2242510"/>
                </a:lnTo>
                <a:lnTo>
                  <a:pt x="38862" y="2274570"/>
                </a:lnTo>
                <a:lnTo>
                  <a:pt x="81336" y="2295522"/>
                </a:lnTo>
                <a:lnTo>
                  <a:pt x="106680" y="2298954"/>
                </a:lnTo>
                <a:lnTo>
                  <a:pt x="9646158" y="2298954"/>
                </a:lnTo>
                <a:lnTo>
                  <a:pt x="9691742" y="2287940"/>
                </a:lnTo>
                <a:lnTo>
                  <a:pt x="9724085" y="2263611"/>
                </a:lnTo>
                <a:lnTo>
                  <a:pt x="9732624" y="2253141"/>
                </a:lnTo>
                <a:lnTo>
                  <a:pt x="9739122" y="2242756"/>
                </a:lnTo>
                <a:close/>
              </a:path>
            </a:pathLst>
          </a:custGeom>
          <a:solidFill>
            <a:srgbClr val="632523"/>
          </a:solidFill>
        </p:spPr>
        <p:txBody>
          <a:bodyPr wrap="square" lIns="0" tIns="0" rIns="0" bIns="0" rtlCol="0"/>
          <a:lstStyle/>
          <a:p>
            <a:endParaRPr/>
          </a:p>
        </p:txBody>
      </p:sp>
      <p:sp>
        <p:nvSpPr>
          <p:cNvPr id="10" name="object 10"/>
          <p:cNvSpPr/>
          <p:nvPr/>
        </p:nvSpPr>
        <p:spPr>
          <a:xfrm>
            <a:off x="142627" y="5948229"/>
            <a:ext cx="9752330" cy="298450"/>
          </a:xfrm>
          <a:custGeom>
            <a:avLst/>
            <a:gdLst/>
            <a:ahLst/>
            <a:cxnLst/>
            <a:rect l="l" t="t" r="r" b="b"/>
            <a:pathLst>
              <a:path w="9752330" h="298450">
                <a:moveTo>
                  <a:pt x="9752076" y="249255"/>
                </a:moveTo>
                <a:lnTo>
                  <a:pt x="9752076" y="48087"/>
                </a:lnTo>
                <a:lnTo>
                  <a:pt x="9751138" y="41982"/>
                </a:lnTo>
                <a:lnTo>
                  <a:pt x="9728495" y="9325"/>
                </a:lnTo>
                <a:lnTo>
                  <a:pt x="51375" y="0"/>
                </a:lnTo>
                <a:lnTo>
                  <a:pt x="38300" y="1977"/>
                </a:lnTo>
                <a:lnTo>
                  <a:pt x="7868" y="26191"/>
                </a:lnTo>
                <a:lnTo>
                  <a:pt x="0" y="48849"/>
                </a:lnTo>
                <a:lnTo>
                  <a:pt x="0" y="244683"/>
                </a:lnTo>
                <a:lnTo>
                  <a:pt x="2286" y="260685"/>
                </a:lnTo>
                <a:lnTo>
                  <a:pt x="4572" y="265257"/>
                </a:lnTo>
                <a:lnTo>
                  <a:pt x="6858" y="270591"/>
                </a:lnTo>
                <a:lnTo>
                  <a:pt x="9144" y="274401"/>
                </a:lnTo>
                <a:lnTo>
                  <a:pt x="12954" y="278973"/>
                </a:lnTo>
                <a:lnTo>
                  <a:pt x="12954" y="49611"/>
                </a:lnTo>
                <a:lnTo>
                  <a:pt x="13716" y="45039"/>
                </a:lnTo>
                <a:lnTo>
                  <a:pt x="14478" y="41229"/>
                </a:lnTo>
                <a:lnTo>
                  <a:pt x="16002" y="37419"/>
                </a:lnTo>
                <a:lnTo>
                  <a:pt x="20269" y="29909"/>
                </a:lnTo>
                <a:lnTo>
                  <a:pt x="20269" y="28998"/>
                </a:lnTo>
                <a:lnTo>
                  <a:pt x="28194" y="21417"/>
                </a:lnTo>
                <a:lnTo>
                  <a:pt x="31242" y="19131"/>
                </a:lnTo>
                <a:lnTo>
                  <a:pt x="34290" y="17607"/>
                </a:lnTo>
                <a:lnTo>
                  <a:pt x="40043" y="13466"/>
                </a:lnTo>
                <a:lnTo>
                  <a:pt x="47409" y="13416"/>
                </a:lnTo>
                <a:lnTo>
                  <a:pt x="54102" y="12273"/>
                </a:lnTo>
                <a:lnTo>
                  <a:pt x="9697974" y="12273"/>
                </a:lnTo>
                <a:lnTo>
                  <a:pt x="9735158" y="35729"/>
                </a:lnTo>
                <a:lnTo>
                  <a:pt x="9739122" y="49611"/>
                </a:lnTo>
                <a:lnTo>
                  <a:pt x="9739122" y="278860"/>
                </a:lnTo>
                <a:lnTo>
                  <a:pt x="9742938" y="274513"/>
                </a:lnTo>
                <a:lnTo>
                  <a:pt x="9749148" y="262496"/>
                </a:lnTo>
                <a:lnTo>
                  <a:pt x="9752076" y="249255"/>
                </a:lnTo>
                <a:close/>
              </a:path>
              <a:path w="9752330" h="298450">
                <a:moveTo>
                  <a:pt x="9739122" y="278860"/>
                </a:moveTo>
                <a:lnTo>
                  <a:pt x="9739122" y="248493"/>
                </a:lnTo>
                <a:lnTo>
                  <a:pt x="9734731" y="263687"/>
                </a:lnTo>
                <a:lnTo>
                  <a:pt x="9726172" y="274601"/>
                </a:lnTo>
                <a:lnTo>
                  <a:pt x="9714614" y="282270"/>
                </a:lnTo>
                <a:lnTo>
                  <a:pt x="9701784" y="285069"/>
                </a:lnTo>
                <a:lnTo>
                  <a:pt x="9697974" y="285831"/>
                </a:lnTo>
                <a:lnTo>
                  <a:pt x="41180" y="283224"/>
                </a:lnTo>
                <a:lnTo>
                  <a:pt x="29762" y="277870"/>
                </a:lnTo>
                <a:lnTo>
                  <a:pt x="21009" y="269114"/>
                </a:lnTo>
                <a:lnTo>
                  <a:pt x="14478" y="256113"/>
                </a:lnTo>
                <a:lnTo>
                  <a:pt x="12954" y="248493"/>
                </a:lnTo>
                <a:lnTo>
                  <a:pt x="12954" y="278973"/>
                </a:lnTo>
                <a:lnTo>
                  <a:pt x="16002" y="282783"/>
                </a:lnTo>
                <a:lnTo>
                  <a:pt x="19812" y="285831"/>
                </a:lnTo>
                <a:lnTo>
                  <a:pt x="24384" y="288879"/>
                </a:lnTo>
                <a:lnTo>
                  <a:pt x="29619" y="292560"/>
                </a:lnTo>
                <a:lnTo>
                  <a:pt x="41628" y="296803"/>
                </a:lnTo>
                <a:lnTo>
                  <a:pt x="54102" y="298023"/>
                </a:lnTo>
                <a:lnTo>
                  <a:pt x="9704070" y="298023"/>
                </a:lnTo>
                <a:lnTo>
                  <a:pt x="9710172" y="297098"/>
                </a:lnTo>
                <a:lnTo>
                  <a:pt x="9722893" y="292425"/>
                </a:lnTo>
                <a:lnTo>
                  <a:pt x="9734000" y="284693"/>
                </a:lnTo>
                <a:lnTo>
                  <a:pt x="9739122" y="278860"/>
                </a:lnTo>
                <a:close/>
              </a:path>
              <a:path w="9752330" h="298450">
                <a:moveTo>
                  <a:pt x="21183" y="28300"/>
                </a:moveTo>
                <a:lnTo>
                  <a:pt x="20269" y="28998"/>
                </a:lnTo>
                <a:lnTo>
                  <a:pt x="20269" y="29909"/>
                </a:lnTo>
                <a:lnTo>
                  <a:pt x="21183" y="28300"/>
                </a:lnTo>
                <a:close/>
              </a:path>
            </a:pathLst>
          </a:custGeom>
          <a:solidFill>
            <a:srgbClr val="632523"/>
          </a:solidFill>
        </p:spPr>
        <p:txBody>
          <a:bodyPr wrap="square" lIns="0" tIns="0" rIns="0" bIns="0" rtlCol="0"/>
          <a:lstStyle/>
          <a:p>
            <a:endParaRPr/>
          </a:p>
        </p:txBody>
      </p:sp>
      <p:sp>
        <p:nvSpPr>
          <p:cNvPr id="11" name="object 11"/>
          <p:cNvSpPr txBox="1"/>
          <p:nvPr/>
        </p:nvSpPr>
        <p:spPr>
          <a:xfrm>
            <a:off x="187839" y="4170226"/>
            <a:ext cx="9184640" cy="2254463"/>
          </a:xfrm>
          <a:prstGeom prst="rect">
            <a:avLst/>
          </a:prstGeom>
        </p:spPr>
        <p:txBody>
          <a:bodyPr vert="horz" wrap="square" lIns="0" tIns="0" rIns="0" bIns="0" rtlCol="0">
            <a:spAutoFit/>
          </a:bodyPr>
          <a:lstStyle/>
          <a:p>
            <a:pPr marL="128905" marR="1475740" indent="-100965">
              <a:lnSpc>
                <a:spcPct val="150000"/>
              </a:lnSpc>
            </a:pPr>
            <a:r>
              <a:rPr sz="1200" b="1" dirty="0">
                <a:latin typeface="ＭＳ Ｐゴシック"/>
                <a:cs typeface="ＭＳ Ｐゴシック"/>
              </a:rPr>
              <a:t>（役割） </a:t>
            </a:r>
            <a:r>
              <a:rPr sz="1200" spc="-5" dirty="0">
                <a:latin typeface="ＭＳ Ｐゴシック"/>
                <a:cs typeface="ＭＳ Ｐゴシック"/>
              </a:rPr>
              <a:t>１</a:t>
            </a:r>
            <a:r>
              <a:rPr sz="1200" spc="-5" dirty="0" smtClean="0">
                <a:latin typeface="ＭＳ Ｐゴシック"/>
                <a:cs typeface="ＭＳ Ｐゴシック"/>
              </a:rPr>
              <a:t>．条例の目的</a:t>
            </a:r>
            <a:r>
              <a:rPr lang="ja-JP" altLang="en-US" sz="1200" spc="-5" dirty="0">
                <a:latin typeface="ＭＳ Ｐゴシック"/>
                <a:cs typeface="ＭＳ Ｐゴシック"/>
              </a:rPr>
              <a:t>，</a:t>
            </a:r>
            <a:r>
              <a:rPr sz="1200" spc="-5" dirty="0" err="1" smtClean="0">
                <a:latin typeface="ＭＳ Ｐゴシック"/>
                <a:cs typeface="ＭＳ Ｐゴシック"/>
              </a:rPr>
              <a:t>必要性について検討す</a:t>
            </a:r>
            <a:r>
              <a:rPr sz="1200" spc="5" dirty="0" err="1" smtClean="0">
                <a:latin typeface="ＭＳ Ｐゴシック"/>
                <a:cs typeface="ＭＳ Ｐゴシック"/>
              </a:rPr>
              <a:t>る</a:t>
            </a:r>
            <a:r>
              <a:rPr sz="1200" dirty="0" err="1" smtClean="0">
                <a:latin typeface="ＭＳ Ｐゴシック"/>
                <a:cs typeface="ＭＳ Ｐゴシック"/>
              </a:rPr>
              <a:t>こと</a:t>
            </a:r>
            <a:endParaRPr sz="1200" dirty="0">
              <a:latin typeface="ＭＳ Ｐゴシック"/>
              <a:cs typeface="ＭＳ Ｐゴシック"/>
            </a:endParaRPr>
          </a:p>
          <a:p>
            <a:pPr marL="332105" marR="5080" indent="-203835">
              <a:lnSpc>
                <a:spcPct val="150000"/>
              </a:lnSpc>
            </a:pPr>
            <a:r>
              <a:rPr lang="ja-JP" altLang="en-US" sz="1200" dirty="0" smtClean="0">
                <a:latin typeface="ＭＳ Ｐゴシック"/>
                <a:cs typeface="ＭＳ Ｐゴシック"/>
              </a:rPr>
              <a:t>　　　　 </a:t>
            </a:r>
            <a:r>
              <a:rPr sz="1200" dirty="0" smtClean="0">
                <a:latin typeface="ＭＳ Ｐゴシック"/>
                <a:cs typeface="ＭＳ Ｐゴシック"/>
              </a:rPr>
              <a:t>２．</a:t>
            </a:r>
            <a:r>
              <a:rPr lang="ja-JP" altLang="en-US" sz="1200" dirty="0" smtClean="0">
                <a:latin typeface="ＭＳ Ｐゴシック"/>
                <a:cs typeface="ＭＳ Ｐゴシック"/>
              </a:rPr>
              <a:t>条例</a:t>
            </a:r>
            <a:r>
              <a:rPr sz="1200" dirty="0" err="1" smtClean="0">
                <a:latin typeface="ＭＳ Ｐゴシック"/>
                <a:cs typeface="ＭＳ Ｐゴシック"/>
              </a:rPr>
              <a:t>案について議論すること</a:t>
            </a:r>
            <a:endParaRPr sz="1200" dirty="0">
              <a:latin typeface="ＭＳ Ｐゴシック"/>
              <a:cs typeface="ＭＳ Ｐゴシック"/>
            </a:endParaRPr>
          </a:p>
          <a:p>
            <a:pPr marL="1247775" marR="1929130" indent="-270510">
              <a:lnSpc>
                <a:spcPct val="150000"/>
              </a:lnSpc>
            </a:pPr>
            <a:r>
              <a:rPr sz="1200" b="1" u="sng" spc="-5" dirty="0">
                <a:latin typeface="ＭＳ ゴシック"/>
                <a:cs typeface="ＭＳ ゴシック"/>
              </a:rPr>
              <a:t>※</a:t>
            </a:r>
            <a:r>
              <a:rPr sz="1200" b="1" u="sng" spc="-5" dirty="0">
                <a:latin typeface="Times New Roman"/>
                <a:cs typeface="Times New Roman"/>
              </a:rPr>
              <a:t>  </a:t>
            </a:r>
            <a:r>
              <a:rPr sz="1200" b="1" u="sng" spc="-105" dirty="0">
                <a:latin typeface="Times New Roman"/>
                <a:cs typeface="Times New Roman"/>
              </a:rPr>
              <a:t> </a:t>
            </a:r>
            <a:r>
              <a:rPr sz="1200" b="1" u="sng" spc="-5" dirty="0" err="1" smtClean="0">
                <a:latin typeface="ＭＳ Ｐゴシック"/>
                <a:cs typeface="ＭＳ Ｐゴシック"/>
              </a:rPr>
              <a:t>市が条例案を作成するにあたり，条例に関する様々な事項について議論すること</a:t>
            </a:r>
            <a:r>
              <a:rPr sz="1200" b="1" u="sng" spc="-5" dirty="0" smtClean="0">
                <a:latin typeface="ＭＳ Ｐゴシック"/>
                <a:cs typeface="ＭＳ Ｐゴシック"/>
              </a:rPr>
              <a:t>。</a:t>
            </a:r>
            <a:endParaRPr lang="en-US" sz="1200" b="1" u="sng" spc="-5" dirty="0" smtClean="0">
              <a:latin typeface="ＭＳ Ｐゴシック"/>
              <a:cs typeface="ＭＳ Ｐゴシック"/>
            </a:endParaRPr>
          </a:p>
          <a:p>
            <a:pPr marL="1247775" marR="1929130" indent="-270510">
              <a:lnSpc>
                <a:spcPct val="150000"/>
              </a:lnSpc>
            </a:pPr>
            <a:r>
              <a:rPr sz="1200" b="1" spc="-5" dirty="0" smtClean="0">
                <a:latin typeface="ＭＳ Ｐゴシック"/>
                <a:cs typeface="ＭＳ Ｐゴシック"/>
              </a:rPr>
              <a:t> </a:t>
            </a:r>
            <a:r>
              <a:rPr lang="ja-JP" altLang="en-US" sz="1200" b="1" spc="-5" dirty="0" smtClean="0">
                <a:latin typeface="ＭＳ Ｐゴシック"/>
                <a:cs typeface="ＭＳ Ｐゴシック"/>
              </a:rPr>
              <a:t>　　</a:t>
            </a:r>
            <a:r>
              <a:rPr sz="1200" b="1" u="sng" spc="-5" dirty="0" err="1" smtClean="0">
                <a:latin typeface="ＭＳ Ｐゴシック"/>
                <a:cs typeface="ＭＳ Ｐゴシック"/>
              </a:rPr>
              <a:t>議決手続きによる意見集約など組織体としての意思決定を行う手続</a:t>
            </a:r>
            <a:r>
              <a:rPr sz="1200" b="1" u="sng" spc="-10" dirty="0" err="1" smtClean="0">
                <a:latin typeface="ＭＳ Ｐゴシック"/>
                <a:cs typeface="ＭＳ Ｐゴシック"/>
              </a:rPr>
              <a:t>き</a:t>
            </a:r>
            <a:r>
              <a:rPr sz="1200" b="1" u="sng" spc="-5" dirty="0" err="1" smtClean="0">
                <a:latin typeface="ＭＳ Ｐゴシック"/>
                <a:cs typeface="ＭＳ Ｐゴシック"/>
              </a:rPr>
              <a:t>はできない</a:t>
            </a:r>
            <a:r>
              <a:rPr sz="1200" b="1" u="sng" spc="-5" dirty="0">
                <a:latin typeface="ＭＳ Ｐゴシック"/>
                <a:cs typeface="ＭＳ Ｐゴシック"/>
              </a:rPr>
              <a:t>。</a:t>
            </a:r>
            <a:endParaRPr sz="1200" dirty="0">
              <a:latin typeface="ＭＳ Ｐゴシック"/>
              <a:cs typeface="ＭＳ Ｐゴシック"/>
            </a:endParaRPr>
          </a:p>
          <a:p>
            <a:pPr>
              <a:lnSpc>
                <a:spcPct val="100000"/>
              </a:lnSpc>
              <a:spcBef>
                <a:spcPts val="18"/>
              </a:spcBef>
            </a:pPr>
            <a:endParaRPr sz="1450" dirty="0">
              <a:latin typeface="Times New Roman"/>
              <a:cs typeface="Times New Roman"/>
            </a:endParaRPr>
          </a:p>
          <a:p>
            <a:pPr marL="12700">
              <a:lnSpc>
                <a:spcPct val="100000"/>
              </a:lnSpc>
            </a:pPr>
            <a:endParaRPr lang="en-US" sz="1200" b="1" spc="-5" dirty="0" smtClean="0">
              <a:latin typeface="ＭＳ Ｐゴシック"/>
              <a:cs typeface="ＭＳ Ｐゴシック"/>
            </a:endParaRPr>
          </a:p>
          <a:p>
            <a:pPr marL="12700">
              <a:lnSpc>
                <a:spcPct val="100000"/>
              </a:lnSpc>
            </a:pPr>
            <a:endParaRPr lang="en-US" sz="1200" b="1" spc="-5" dirty="0">
              <a:latin typeface="ＭＳ Ｐゴシック"/>
              <a:cs typeface="ＭＳ Ｐゴシック"/>
            </a:endParaRPr>
          </a:p>
          <a:p>
            <a:pPr marL="12700">
              <a:lnSpc>
                <a:spcPct val="100000"/>
              </a:lnSpc>
            </a:pPr>
            <a:endParaRPr lang="en-US" sz="1200" b="1" spc="-5" dirty="0" smtClean="0">
              <a:latin typeface="ＭＳ Ｐゴシック"/>
              <a:cs typeface="ＭＳ Ｐゴシック"/>
            </a:endParaRPr>
          </a:p>
          <a:p>
            <a:pPr marL="12700">
              <a:lnSpc>
                <a:spcPct val="100000"/>
              </a:lnSpc>
            </a:pPr>
            <a:r>
              <a:rPr lang="ja-JP" altLang="en-US" sz="1200" b="1" spc="-5" dirty="0" smtClean="0">
                <a:latin typeface="ＭＳ Ｐゴシック"/>
                <a:cs typeface="ＭＳ Ｐゴシック"/>
              </a:rPr>
              <a:t>（委員の任期）　平成</a:t>
            </a:r>
            <a:r>
              <a:rPr lang="en-US" altLang="ja-JP" sz="1200" b="1" spc="-5" dirty="0" smtClean="0">
                <a:latin typeface="ＭＳ Ｐゴシック"/>
                <a:cs typeface="ＭＳ Ｐゴシック"/>
              </a:rPr>
              <a:t>28</a:t>
            </a:r>
            <a:r>
              <a:rPr lang="ja-JP" altLang="en-US" sz="1200" b="1" spc="-5" dirty="0" smtClean="0">
                <a:latin typeface="ＭＳ Ｐゴシック"/>
                <a:cs typeface="ＭＳ Ｐゴシック"/>
              </a:rPr>
              <a:t>年８月３０日～平成２９年１月３１日</a:t>
            </a:r>
            <a:endParaRPr lang="en-US" sz="1200" b="1" spc="-5" dirty="0">
              <a:latin typeface="ＭＳ Ｐゴシック"/>
              <a:cs typeface="ＭＳ Ｐゴシック"/>
            </a:endParaRPr>
          </a:p>
          <a:p>
            <a:pPr marL="12700">
              <a:lnSpc>
                <a:spcPct val="100000"/>
              </a:lnSpc>
            </a:pPr>
            <a:endParaRPr lang="en-US" sz="1200" b="1" spc="-5" dirty="0" smtClean="0">
              <a:latin typeface="ＭＳ Ｐゴシック"/>
              <a:cs typeface="ＭＳ Ｐゴシック"/>
            </a:endParaRPr>
          </a:p>
        </p:txBody>
      </p:sp>
      <p:sp>
        <p:nvSpPr>
          <p:cNvPr id="12" name="object 12"/>
          <p:cNvSpPr txBox="1"/>
          <p:nvPr/>
        </p:nvSpPr>
        <p:spPr>
          <a:xfrm>
            <a:off x="4888617" y="6447502"/>
            <a:ext cx="130175" cy="184666"/>
          </a:xfrm>
          <a:prstGeom prst="rect">
            <a:avLst/>
          </a:prstGeom>
        </p:spPr>
        <p:txBody>
          <a:bodyPr vert="horz" wrap="square" lIns="0" tIns="0" rIns="0" bIns="0" rtlCol="0">
            <a:spAutoFit/>
          </a:bodyPr>
          <a:lstStyle/>
          <a:p>
            <a:pPr marL="12700">
              <a:lnSpc>
                <a:spcPct val="100000"/>
              </a:lnSpc>
            </a:pPr>
            <a:r>
              <a:rPr lang="ja-JP" altLang="en-US" sz="1200" dirty="0">
                <a:solidFill>
                  <a:srgbClr val="898989"/>
                </a:solidFill>
                <a:latin typeface="ＭＳ Ｐゴシック"/>
                <a:cs typeface="ＭＳ Ｐゴシック"/>
              </a:rPr>
              <a:t>５</a:t>
            </a:r>
            <a:endParaRPr sz="1200" dirty="0">
              <a:latin typeface="ＭＳ Ｐゴシック"/>
              <a:cs typeface="ＭＳ Ｐゴシック"/>
            </a:endParaRPr>
          </a:p>
        </p:txBody>
      </p:sp>
      <p:sp>
        <p:nvSpPr>
          <p:cNvPr id="13" name="object 4"/>
          <p:cNvSpPr txBox="1"/>
          <p:nvPr/>
        </p:nvSpPr>
        <p:spPr>
          <a:xfrm>
            <a:off x="3200400" y="267793"/>
            <a:ext cx="3048000" cy="369332"/>
          </a:xfrm>
          <a:prstGeom prst="rect">
            <a:avLst/>
          </a:prstGeom>
        </p:spPr>
        <p:txBody>
          <a:bodyPr vert="horz" wrap="square" lIns="0" tIns="0" rIns="0" bIns="0" rtlCol="0">
            <a:spAutoFit/>
          </a:bodyPr>
          <a:lstStyle/>
          <a:p>
            <a:pPr marL="12700">
              <a:lnSpc>
                <a:spcPct val="100000"/>
              </a:lnSpc>
            </a:pPr>
            <a:r>
              <a:rPr lang="ja-JP" altLang="en-US" sz="1200" dirty="0" smtClean="0">
                <a:latin typeface="ＭＳ Ｐゴシック"/>
                <a:cs typeface="ＭＳ Ｐゴシック"/>
              </a:rPr>
              <a:t>　</a:t>
            </a:r>
            <a:r>
              <a:rPr lang="ja-JP" altLang="en-US" sz="2400" b="1" dirty="0">
                <a:latin typeface="ＭＳ Ｐゴシック"/>
                <a:cs typeface="ＭＳ Ｐゴシック"/>
              </a:rPr>
              <a:t>条例検討会議</a:t>
            </a:r>
            <a:r>
              <a:rPr lang="ja-JP" altLang="en-US" sz="2400" b="1" dirty="0" smtClean="0">
                <a:latin typeface="ＭＳ Ｐゴシック"/>
                <a:cs typeface="ＭＳ Ｐゴシック"/>
              </a:rPr>
              <a:t>の役割</a:t>
            </a:r>
            <a:endParaRPr sz="2400" b="1" dirty="0">
              <a:latin typeface="ＭＳ Ｐゴシック"/>
              <a:cs typeface="ＭＳ Ｐゴシック"/>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90800" y="428142"/>
            <a:ext cx="4572000" cy="369332"/>
          </a:xfrm>
          <a:prstGeom prst="rect">
            <a:avLst/>
          </a:prstGeom>
        </p:spPr>
        <p:txBody>
          <a:bodyPr vert="horz" wrap="square" lIns="0" tIns="0" rIns="0" bIns="0" rtlCol="0">
            <a:spAutoFit/>
          </a:bodyPr>
          <a:lstStyle/>
          <a:p>
            <a:pPr marL="12700">
              <a:lnSpc>
                <a:spcPct val="100000"/>
              </a:lnSpc>
            </a:pPr>
            <a:r>
              <a:rPr sz="2400" b="1" dirty="0" err="1" smtClean="0">
                <a:latin typeface="+mn-ea"/>
                <a:cs typeface="ＭＳ Ｐゴシック"/>
              </a:rPr>
              <a:t>条例検討会</a:t>
            </a:r>
            <a:r>
              <a:rPr lang="ja-JP" altLang="en-US" sz="2400" b="1" dirty="0" smtClean="0">
                <a:latin typeface="+mn-ea"/>
                <a:cs typeface="ＭＳ Ｐゴシック"/>
              </a:rPr>
              <a:t>議</a:t>
            </a:r>
            <a:r>
              <a:rPr sz="2400" b="1" dirty="0" err="1" smtClean="0">
                <a:latin typeface="+mn-ea"/>
                <a:cs typeface="ＭＳ Ｐゴシック"/>
              </a:rPr>
              <a:t>スケジュ</a:t>
            </a:r>
            <a:r>
              <a:rPr sz="2400" b="1" spc="0" dirty="0" err="1" smtClean="0">
                <a:latin typeface="+mn-ea"/>
                <a:cs typeface="ＭＳ Ｐゴシック"/>
              </a:rPr>
              <a:t>ー</a:t>
            </a:r>
            <a:r>
              <a:rPr sz="2400" b="1" spc="-5" dirty="0" err="1" smtClean="0">
                <a:latin typeface="+mn-ea"/>
                <a:cs typeface="ＭＳ Ｐゴシック"/>
              </a:rPr>
              <a:t>ル</a:t>
            </a:r>
            <a:r>
              <a:rPr sz="2400" b="1" spc="0" dirty="0" err="1">
                <a:latin typeface="+mn-ea"/>
                <a:cs typeface="ＭＳ Ｐゴシック"/>
              </a:rPr>
              <a:t>（</a:t>
            </a:r>
            <a:r>
              <a:rPr sz="2400" b="1" dirty="0" err="1">
                <a:latin typeface="+mn-ea"/>
                <a:cs typeface="ＭＳ Ｐゴシック"/>
              </a:rPr>
              <a:t>予定</a:t>
            </a:r>
            <a:r>
              <a:rPr sz="2400" b="1" dirty="0">
                <a:latin typeface="+mn-ea"/>
                <a:cs typeface="ＭＳ Ｐゴシック"/>
              </a:rPr>
              <a:t>）</a:t>
            </a:r>
            <a:endParaRPr sz="2400" dirty="0">
              <a:latin typeface="+mn-ea"/>
              <a:cs typeface="ＭＳ Ｐゴシック"/>
            </a:endParaRPr>
          </a:p>
        </p:txBody>
      </p:sp>
      <p:sp>
        <p:nvSpPr>
          <p:cNvPr id="3" name="object 3"/>
          <p:cNvSpPr/>
          <p:nvPr/>
        </p:nvSpPr>
        <p:spPr>
          <a:xfrm>
            <a:off x="821697" y="1275527"/>
            <a:ext cx="45719" cy="4210873"/>
          </a:xfrm>
          <a:custGeom>
            <a:avLst/>
            <a:gdLst/>
            <a:ahLst/>
            <a:cxnLst/>
            <a:rect l="l" t="t" r="r" b="b"/>
            <a:pathLst>
              <a:path h="5682615">
                <a:moveTo>
                  <a:pt x="0" y="0"/>
                </a:moveTo>
                <a:lnTo>
                  <a:pt x="0" y="5682233"/>
                </a:lnTo>
              </a:path>
            </a:pathLst>
          </a:custGeom>
          <a:ln w="12192">
            <a:solidFill>
              <a:srgbClr val="000000"/>
            </a:solidFill>
          </a:ln>
        </p:spPr>
        <p:txBody>
          <a:bodyPr wrap="square" lIns="0" tIns="0" rIns="0" bIns="0" rtlCol="0"/>
          <a:lstStyle/>
          <a:p>
            <a:endParaRPr/>
          </a:p>
        </p:txBody>
      </p:sp>
      <p:sp>
        <p:nvSpPr>
          <p:cNvPr id="4" name="object 4"/>
          <p:cNvSpPr/>
          <p:nvPr/>
        </p:nvSpPr>
        <p:spPr>
          <a:xfrm flipH="1">
            <a:off x="2866434" y="1275527"/>
            <a:ext cx="45719" cy="4210873"/>
          </a:xfrm>
          <a:custGeom>
            <a:avLst/>
            <a:gdLst/>
            <a:ahLst/>
            <a:cxnLst/>
            <a:rect l="l" t="t" r="r" b="b"/>
            <a:pathLst>
              <a:path h="5682615">
                <a:moveTo>
                  <a:pt x="0" y="0"/>
                </a:moveTo>
                <a:lnTo>
                  <a:pt x="0" y="5682233"/>
                </a:lnTo>
              </a:path>
            </a:pathLst>
          </a:custGeom>
          <a:ln w="12954">
            <a:solidFill>
              <a:srgbClr val="000000"/>
            </a:solidFill>
          </a:ln>
        </p:spPr>
        <p:txBody>
          <a:bodyPr wrap="square" lIns="0" tIns="0" rIns="0" bIns="0" rtlCol="0"/>
          <a:lstStyle/>
          <a:p>
            <a:endParaRPr/>
          </a:p>
        </p:txBody>
      </p:sp>
      <p:sp>
        <p:nvSpPr>
          <p:cNvPr id="5" name="object 5"/>
          <p:cNvSpPr/>
          <p:nvPr/>
        </p:nvSpPr>
        <p:spPr>
          <a:xfrm>
            <a:off x="7476500" y="1269050"/>
            <a:ext cx="45719" cy="4209745"/>
          </a:xfrm>
          <a:custGeom>
            <a:avLst/>
            <a:gdLst/>
            <a:ahLst/>
            <a:cxnLst/>
            <a:rect l="l" t="t" r="r" b="b"/>
            <a:pathLst>
              <a:path h="5682615">
                <a:moveTo>
                  <a:pt x="0" y="0"/>
                </a:moveTo>
                <a:lnTo>
                  <a:pt x="0" y="5682234"/>
                </a:lnTo>
              </a:path>
            </a:pathLst>
          </a:custGeom>
          <a:ln w="12953">
            <a:solidFill>
              <a:srgbClr val="000000"/>
            </a:solidFill>
          </a:ln>
        </p:spPr>
        <p:txBody>
          <a:bodyPr wrap="square" lIns="0" tIns="0" rIns="0" bIns="0" rtlCol="0"/>
          <a:lstStyle/>
          <a:p>
            <a:endParaRPr/>
          </a:p>
        </p:txBody>
      </p:sp>
      <p:sp>
        <p:nvSpPr>
          <p:cNvPr id="6" name="object 6"/>
          <p:cNvSpPr/>
          <p:nvPr/>
        </p:nvSpPr>
        <p:spPr>
          <a:xfrm>
            <a:off x="122895" y="1752600"/>
            <a:ext cx="9728835" cy="0"/>
          </a:xfrm>
          <a:custGeom>
            <a:avLst/>
            <a:gdLst/>
            <a:ahLst/>
            <a:cxnLst/>
            <a:rect l="l" t="t" r="r" b="b"/>
            <a:pathLst>
              <a:path w="9728835">
                <a:moveTo>
                  <a:pt x="0" y="0"/>
                </a:moveTo>
                <a:lnTo>
                  <a:pt x="9728454" y="0"/>
                </a:lnTo>
              </a:path>
            </a:pathLst>
          </a:custGeom>
          <a:ln w="12192">
            <a:solidFill>
              <a:srgbClr val="000000"/>
            </a:solidFill>
          </a:ln>
        </p:spPr>
        <p:txBody>
          <a:bodyPr wrap="square" lIns="0" tIns="0" rIns="0" bIns="0" rtlCol="0"/>
          <a:lstStyle/>
          <a:p>
            <a:endParaRPr/>
          </a:p>
        </p:txBody>
      </p:sp>
      <p:sp>
        <p:nvSpPr>
          <p:cNvPr id="7" name="object 7"/>
          <p:cNvSpPr/>
          <p:nvPr/>
        </p:nvSpPr>
        <p:spPr>
          <a:xfrm>
            <a:off x="122895" y="2862986"/>
            <a:ext cx="9728835" cy="0"/>
          </a:xfrm>
          <a:custGeom>
            <a:avLst/>
            <a:gdLst/>
            <a:ahLst/>
            <a:cxnLst/>
            <a:rect l="l" t="t" r="r" b="b"/>
            <a:pathLst>
              <a:path w="9728835">
                <a:moveTo>
                  <a:pt x="0" y="0"/>
                </a:moveTo>
                <a:lnTo>
                  <a:pt x="9728453" y="0"/>
                </a:lnTo>
              </a:path>
            </a:pathLst>
          </a:custGeom>
          <a:ln w="12954">
            <a:solidFill>
              <a:srgbClr val="000000"/>
            </a:solidFill>
          </a:ln>
        </p:spPr>
        <p:txBody>
          <a:bodyPr wrap="square" lIns="0" tIns="0" rIns="0" bIns="0" rtlCol="0"/>
          <a:lstStyle/>
          <a:p>
            <a:endParaRPr/>
          </a:p>
        </p:txBody>
      </p:sp>
      <p:sp>
        <p:nvSpPr>
          <p:cNvPr id="8" name="object 8"/>
          <p:cNvSpPr/>
          <p:nvPr/>
        </p:nvSpPr>
        <p:spPr>
          <a:xfrm flipV="1">
            <a:off x="105516" y="3323019"/>
            <a:ext cx="9690919" cy="45719"/>
          </a:xfrm>
          <a:custGeom>
            <a:avLst/>
            <a:gdLst/>
            <a:ahLst/>
            <a:cxnLst/>
            <a:rect l="l" t="t" r="r" b="b"/>
            <a:pathLst>
              <a:path w="9728835">
                <a:moveTo>
                  <a:pt x="0" y="0"/>
                </a:moveTo>
                <a:lnTo>
                  <a:pt x="9728453" y="0"/>
                </a:lnTo>
              </a:path>
            </a:pathLst>
          </a:custGeom>
          <a:ln w="12192">
            <a:solidFill>
              <a:srgbClr val="000000"/>
            </a:solidFill>
          </a:ln>
        </p:spPr>
        <p:txBody>
          <a:bodyPr wrap="square" lIns="0" tIns="0" rIns="0" bIns="0" rtlCol="0"/>
          <a:lstStyle/>
          <a:p>
            <a:endParaRPr/>
          </a:p>
        </p:txBody>
      </p:sp>
      <p:sp>
        <p:nvSpPr>
          <p:cNvPr id="9" name="object 9"/>
          <p:cNvSpPr/>
          <p:nvPr/>
        </p:nvSpPr>
        <p:spPr>
          <a:xfrm>
            <a:off x="106239" y="3879768"/>
            <a:ext cx="9728835" cy="0"/>
          </a:xfrm>
          <a:custGeom>
            <a:avLst/>
            <a:gdLst/>
            <a:ahLst/>
            <a:cxnLst/>
            <a:rect l="l" t="t" r="r" b="b"/>
            <a:pathLst>
              <a:path w="9728835">
                <a:moveTo>
                  <a:pt x="0" y="0"/>
                </a:moveTo>
                <a:lnTo>
                  <a:pt x="9728453" y="0"/>
                </a:lnTo>
              </a:path>
            </a:pathLst>
          </a:custGeom>
          <a:ln w="12954">
            <a:solidFill>
              <a:srgbClr val="000000"/>
            </a:solidFill>
          </a:ln>
        </p:spPr>
        <p:txBody>
          <a:bodyPr wrap="square" lIns="0" tIns="0" rIns="0" bIns="0" rtlCol="0"/>
          <a:lstStyle/>
          <a:p>
            <a:endParaRPr/>
          </a:p>
        </p:txBody>
      </p:sp>
      <p:sp>
        <p:nvSpPr>
          <p:cNvPr id="10" name="object 10"/>
          <p:cNvSpPr/>
          <p:nvPr/>
        </p:nvSpPr>
        <p:spPr>
          <a:xfrm>
            <a:off x="79111" y="4419600"/>
            <a:ext cx="9728835" cy="0"/>
          </a:xfrm>
          <a:custGeom>
            <a:avLst/>
            <a:gdLst/>
            <a:ahLst/>
            <a:cxnLst/>
            <a:rect l="l" t="t" r="r" b="b"/>
            <a:pathLst>
              <a:path w="9728835">
                <a:moveTo>
                  <a:pt x="0" y="0"/>
                </a:moveTo>
                <a:lnTo>
                  <a:pt x="9728453" y="0"/>
                </a:lnTo>
              </a:path>
            </a:pathLst>
          </a:custGeom>
          <a:ln w="12954">
            <a:solidFill>
              <a:srgbClr val="000000"/>
            </a:solidFill>
          </a:ln>
        </p:spPr>
        <p:txBody>
          <a:bodyPr wrap="square" lIns="0" tIns="0" rIns="0" bIns="0" rtlCol="0"/>
          <a:lstStyle/>
          <a:p>
            <a:endParaRPr/>
          </a:p>
        </p:txBody>
      </p:sp>
      <p:sp>
        <p:nvSpPr>
          <p:cNvPr id="11" name="object 11"/>
          <p:cNvSpPr/>
          <p:nvPr/>
        </p:nvSpPr>
        <p:spPr>
          <a:xfrm flipV="1">
            <a:off x="122895" y="4922519"/>
            <a:ext cx="9674581" cy="45719"/>
          </a:xfrm>
          <a:custGeom>
            <a:avLst/>
            <a:gdLst/>
            <a:ahLst/>
            <a:cxnLst/>
            <a:rect l="l" t="t" r="r" b="b"/>
            <a:pathLst>
              <a:path w="9728835">
                <a:moveTo>
                  <a:pt x="0" y="0"/>
                </a:moveTo>
                <a:lnTo>
                  <a:pt x="9728453" y="0"/>
                </a:lnTo>
              </a:path>
            </a:pathLst>
          </a:custGeom>
          <a:ln w="12954">
            <a:solidFill>
              <a:srgbClr val="000000"/>
            </a:solidFill>
          </a:ln>
        </p:spPr>
        <p:txBody>
          <a:bodyPr wrap="square" lIns="0" tIns="0" rIns="0" bIns="0" rtlCol="0"/>
          <a:lstStyle/>
          <a:p>
            <a:endParaRPr/>
          </a:p>
        </p:txBody>
      </p:sp>
      <p:sp>
        <p:nvSpPr>
          <p:cNvPr id="12" name="object 12"/>
          <p:cNvSpPr/>
          <p:nvPr/>
        </p:nvSpPr>
        <p:spPr>
          <a:xfrm>
            <a:off x="95769" y="5486400"/>
            <a:ext cx="9728835" cy="0"/>
          </a:xfrm>
          <a:custGeom>
            <a:avLst/>
            <a:gdLst/>
            <a:ahLst/>
            <a:cxnLst/>
            <a:rect l="l" t="t" r="r" b="b"/>
            <a:pathLst>
              <a:path w="9728835">
                <a:moveTo>
                  <a:pt x="0" y="0"/>
                </a:moveTo>
                <a:lnTo>
                  <a:pt x="9728453" y="0"/>
                </a:lnTo>
              </a:path>
            </a:pathLst>
          </a:custGeom>
          <a:ln w="12192">
            <a:solidFill>
              <a:srgbClr val="000000"/>
            </a:solidFill>
          </a:ln>
        </p:spPr>
        <p:txBody>
          <a:bodyPr wrap="square" lIns="0" tIns="0" rIns="0" bIns="0" rtlCol="0"/>
          <a:lstStyle/>
          <a:p>
            <a:endParaRPr/>
          </a:p>
        </p:txBody>
      </p:sp>
      <p:sp>
        <p:nvSpPr>
          <p:cNvPr id="17" name="object 17"/>
          <p:cNvSpPr/>
          <p:nvPr/>
        </p:nvSpPr>
        <p:spPr>
          <a:xfrm>
            <a:off x="95769" y="1267922"/>
            <a:ext cx="45719" cy="4210873"/>
          </a:xfrm>
          <a:custGeom>
            <a:avLst/>
            <a:gdLst/>
            <a:ahLst/>
            <a:cxnLst/>
            <a:rect l="l" t="t" r="r" b="b"/>
            <a:pathLst>
              <a:path h="5682615">
                <a:moveTo>
                  <a:pt x="0" y="0"/>
                </a:moveTo>
                <a:lnTo>
                  <a:pt x="0" y="5682233"/>
                </a:lnTo>
              </a:path>
            </a:pathLst>
          </a:custGeom>
          <a:ln w="12954">
            <a:solidFill>
              <a:srgbClr val="000000"/>
            </a:solidFill>
          </a:ln>
        </p:spPr>
        <p:txBody>
          <a:bodyPr wrap="square" lIns="0" tIns="0" rIns="0" bIns="0" rtlCol="0"/>
          <a:lstStyle/>
          <a:p>
            <a:endParaRPr/>
          </a:p>
        </p:txBody>
      </p:sp>
      <p:sp>
        <p:nvSpPr>
          <p:cNvPr id="18" name="object 18"/>
          <p:cNvSpPr/>
          <p:nvPr/>
        </p:nvSpPr>
        <p:spPr>
          <a:xfrm flipH="1">
            <a:off x="9773576" y="1275527"/>
            <a:ext cx="45719" cy="4228845"/>
          </a:xfrm>
          <a:custGeom>
            <a:avLst/>
            <a:gdLst/>
            <a:ahLst/>
            <a:cxnLst/>
            <a:rect l="l" t="t" r="r" b="b"/>
            <a:pathLst>
              <a:path h="5682615">
                <a:moveTo>
                  <a:pt x="0" y="0"/>
                </a:moveTo>
                <a:lnTo>
                  <a:pt x="0" y="5682234"/>
                </a:lnTo>
              </a:path>
            </a:pathLst>
          </a:custGeom>
          <a:ln w="12953">
            <a:solidFill>
              <a:srgbClr val="000000"/>
            </a:solidFill>
          </a:ln>
        </p:spPr>
        <p:txBody>
          <a:bodyPr wrap="square" lIns="0" tIns="0" rIns="0" bIns="0" rtlCol="0"/>
          <a:lstStyle/>
          <a:p>
            <a:endParaRPr/>
          </a:p>
        </p:txBody>
      </p:sp>
      <p:sp>
        <p:nvSpPr>
          <p:cNvPr id="19" name="object 19"/>
          <p:cNvSpPr/>
          <p:nvPr/>
        </p:nvSpPr>
        <p:spPr>
          <a:xfrm>
            <a:off x="106239" y="1275527"/>
            <a:ext cx="9728835" cy="0"/>
          </a:xfrm>
          <a:custGeom>
            <a:avLst/>
            <a:gdLst/>
            <a:ahLst/>
            <a:cxnLst/>
            <a:rect l="l" t="t" r="r" b="b"/>
            <a:pathLst>
              <a:path w="9728835">
                <a:moveTo>
                  <a:pt x="0" y="0"/>
                </a:moveTo>
                <a:lnTo>
                  <a:pt x="9728454" y="0"/>
                </a:lnTo>
              </a:path>
            </a:pathLst>
          </a:custGeom>
          <a:ln w="12954">
            <a:solidFill>
              <a:srgbClr val="000000"/>
            </a:solidFill>
          </a:ln>
        </p:spPr>
        <p:txBody>
          <a:bodyPr wrap="square" lIns="0" tIns="0" rIns="0" bIns="0" rtlCol="0"/>
          <a:lstStyle/>
          <a:p>
            <a:endParaRPr/>
          </a:p>
        </p:txBody>
      </p:sp>
      <p:sp>
        <p:nvSpPr>
          <p:cNvPr id="22" name="object 22"/>
          <p:cNvSpPr txBox="1"/>
          <p:nvPr/>
        </p:nvSpPr>
        <p:spPr>
          <a:xfrm>
            <a:off x="278760" y="1447800"/>
            <a:ext cx="330835" cy="177800"/>
          </a:xfrm>
          <a:prstGeom prst="rect">
            <a:avLst/>
          </a:prstGeom>
        </p:spPr>
        <p:txBody>
          <a:bodyPr vert="horz" wrap="square" lIns="0" tIns="0" rIns="0" bIns="0" rtlCol="0">
            <a:spAutoFit/>
          </a:bodyPr>
          <a:lstStyle/>
          <a:p>
            <a:pPr marL="12700">
              <a:lnSpc>
                <a:spcPct val="100000"/>
              </a:lnSpc>
            </a:pPr>
            <a:r>
              <a:rPr sz="1200" dirty="0">
                <a:latin typeface="ＭＳ Ｐゴシック"/>
                <a:cs typeface="ＭＳ Ｐゴシック"/>
              </a:rPr>
              <a:t>回数</a:t>
            </a:r>
          </a:p>
        </p:txBody>
      </p:sp>
      <p:sp>
        <p:nvSpPr>
          <p:cNvPr id="23" name="object 23"/>
          <p:cNvSpPr txBox="1"/>
          <p:nvPr/>
        </p:nvSpPr>
        <p:spPr>
          <a:xfrm>
            <a:off x="1447773" y="1443303"/>
            <a:ext cx="431165" cy="177800"/>
          </a:xfrm>
          <a:prstGeom prst="rect">
            <a:avLst/>
          </a:prstGeom>
        </p:spPr>
        <p:txBody>
          <a:bodyPr vert="horz" wrap="square" lIns="0" tIns="0" rIns="0" bIns="0" rtlCol="0">
            <a:spAutoFit/>
          </a:bodyPr>
          <a:lstStyle/>
          <a:p>
            <a:pPr marL="12700">
              <a:lnSpc>
                <a:spcPct val="100000"/>
              </a:lnSpc>
            </a:pPr>
            <a:r>
              <a:rPr sz="1200" dirty="0">
                <a:latin typeface="ＭＳ Ｐゴシック"/>
                <a:cs typeface="ＭＳ Ｐゴシック"/>
              </a:rPr>
              <a:t>日 </a:t>
            </a:r>
            <a:r>
              <a:rPr sz="1200" spc="60" dirty="0">
                <a:latin typeface="ＭＳ Ｐゴシック"/>
                <a:cs typeface="ＭＳ Ｐゴシック"/>
              </a:rPr>
              <a:t> </a:t>
            </a:r>
            <a:r>
              <a:rPr sz="1200" dirty="0">
                <a:latin typeface="ＭＳ Ｐゴシック"/>
                <a:cs typeface="ＭＳ Ｐゴシック"/>
              </a:rPr>
              <a:t>程</a:t>
            </a:r>
          </a:p>
        </p:txBody>
      </p:sp>
      <p:sp>
        <p:nvSpPr>
          <p:cNvPr id="24" name="object 24"/>
          <p:cNvSpPr txBox="1"/>
          <p:nvPr/>
        </p:nvSpPr>
        <p:spPr>
          <a:xfrm>
            <a:off x="4473945" y="1443303"/>
            <a:ext cx="939165" cy="177800"/>
          </a:xfrm>
          <a:prstGeom prst="rect">
            <a:avLst/>
          </a:prstGeom>
        </p:spPr>
        <p:txBody>
          <a:bodyPr vert="horz" wrap="square" lIns="0" tIns="0" rIns="0" bIns="0" rtlCol="0">
            <a:spAutoFit/>
          </a:bodyPr>
          <a:lstStyle/>
          <a:p>
            <a:pPr marL="12700">
              <a:lnSpc>
                <a:spcPct val="100000"/>
              </a:lnSpc>
            </a:pPr>
            <a:r>
              <a:rPr sz="1200" dirty="0">
                <a:latin typeface="ＭＳ Ｐゴシック"/>
                <a:cs typeface="ＭＳ Ｐゴシック"/>
              </a:rPr>
              <a:t>検 </a:t>
            </a:r>
            <a:r>
              <a:rPr sz="1200" spc="60" dirty="0">
                <a:latin typeface="ＭＳ Ｐゴシック"/>
                <a:cs typeface="ＭＳ Ｐゴシック"/>
              </a:rPr>
              <a:t> </a:t>
            </a:r>
            <a:r>
              <a:rPr sz="1200" dirty="0">
                <a:latin typeface="ＭＳ Ｐゴシック"/>
                <a:cs typeface="ＭＳ Ｐゴシック"/>
              </a:rPr>
              <a:t>討 </a:t>
            </a:r>
            <a:r>
              <a:rPr sz="1200" spc="70" dirty="0">
                <a:latin typeface="ＭＳ Ｐゴシック"/>
                <a:cs typeface="ＭＳ Ｐゴシック"/>
              </a:rPr>
              <a:t> </a:t>
            </a:r>
            <a:r>
              <a:rPr sz="1200" dirty="0">
                <a:latin typeface="ＭＳ Ｐゴシック"/>
                <a:cs typeface="ＭＳ Ｐゴシック"/>
              </a:rPr>
              <a:t>内 </a:t>
            </a:r>
            <a:r>
              <a:rPr sz="1200" spc="60" dirty="0">
                <a:latin typeface="ＭＳ Ｐゴシック"/>
                <a:cs typeface="ＭＳ Ｐゴシック"/>
              </a:rPr>
              <a:t> </a:t>
            </a:r>
            <a:r>
              <a:rPr sz="1200" dirty="0">
                <a:latin typeface="ＭＳ Ｐゴシック"/>
                <a:cs typeface="ＭＳ Ｐゴシック"/>
              </a:rPr>
              <a:t>容</a:t>
            </a:r>
          </a:p>
        </p:txBody>
      </p:sp>
      <p:sp>
        <p:nvSpPr>
          <p:cNvPr id="25" name="object 25"/>
          <p:cNvSpPr txBox="1"/>
          <p:nvPr/>
        </p:nvSpPr>
        <p:spPr>
          <a:xfrm>
            <a:off x="8416524" y="1414427"/>
            <a:ext cx="431165" cy="177800"/>
          </a:xfrm>
          <a:prstGeom prst="rect">
            <a:avLst/>
          </a:prstGeom>
        </p:spPr>
        <p:txBody>
          <a:bodyPr vert="horz" wrap="square" lIns="0" tIns="0" rIns="0" bIns="0" rtlCol="0">
            <a:spAutoFit/>
          </a:bodyPr>
          <a:lstStyle/>
          <a:p>
            <a:pPr marL="12700">
              <a:lnSpc>
                <a:spcPct val="100000"/>
              </a:lnSpc>
            </a:pPr>
            <a:r>
              <a:rPr sz="1200" dirty="0">
                <a:latin typeface="ＭＳ Ｐゴシック"/>
                <a:cs typeface="ＭＳ Ｐゴシック"/>
              </a:rPr>
              <a:t>備 </a:t>
            </a:r>
            <a:r>
              <a:rPr sz="1200" spc="60" dirty="0">
                <a:latin typeface="ＭＳ Ｐゴシック"/>
                <a:cs typeface="ＭＳ Ｐゴシック"/>
              </a:rPr>
              <a:t> </a:t>
            </a:r>
            <a:r>
              <a:rPr sz="1200" dirty="0">
                <a:latin typeface="ＭＳ Ｐゴシック"/>
                <a:cs typeface="ＭＳ Ｐゴシック"/>
              </a:rPr>
              <a:t>考</a:t>
            </a:r>
          </a:p>
        </p:txBody>
      </p:sp>
      <p:sp>
        <p:nvSpPr>
          <p:cNvPr id="26" name="object 26"/>
          <p:cNvSpPr txBox="1"/>
          <p:nvPr/>
        </p:nvSpPr>
        <p:spPr>
          <a:xfrm>
            <a:off x="222891" y="2221266"/>
            <a:ext cx="1243330" cy="184666"/>
          </a:xfrm>
          <a:prstGeom prst="rect">
            <a:avLst/>
          </a:prstGeom>
        </p:spPr>
        <p:txBody>
          <a:bodyPr vert="horz" wrap="square" lIns="0" tIns="0" rIns="0" bIns="0" rtlCol="0">
            <a:spAutoFit/>
          </a:bodyPr>
          <a:lstStyle/>
          <a:p>
            <a:pPr marL="12700">
              <a:lnSpc>
                <a:spcPct val="100000"/>
              </a:lnSpc>
              <a:tabLst>
                <a:tab pos="619125" algn="l"/>
              </a:tabLst>
            </a:pPr>
            <a:r>
              <a:rPr sz="1200" dirty="0">
                <a:latin typeface="ＭＳ Ｐゴシック"/>
                <a:cs typeface="ＭＳ Ｐゴシック"/>
              </a:rPr>
              <a:t>第１回	</a:t>
            </a:r>
            <a:r>
              <a:rPr sz="1200" spc="-5" dirty="0">
                <a:latin typeface="ＭＳ Ｐゴシック"/>
                <a:cs typeface="ＭＳ Ｐゴシック"/>
              </a:rPr>
              <a:t>平</a:t>
            </a:r>
            <a:r>
              <a:rPr sz="1200" dirty="0">
                <a:latin typeface="ＭＳ Ｐゴシック"/>
                <a:cs typeface="ＭＳ Ｐゴシック"/>
              </a:rPr>
              <a:t>成</a:t>
            </a:r>
            <a:r>
              <a:rPr sz="1200" spc="-10" dirty="0" smtClean="0">
                <a:latin typeface="Calibri"/>
                <a:cs typeface="Calibri"/>
              </a:rPr>
              <a:t>2</a:t>
            </a:r>
            <a:r>
              <a:rPr lang="en-US" sz="1200" spc="-10" dirty="0" smtClean="0">
                <a:latin typeface="Calibri"/>
                <a:cs typeface="Calibri"/>
              </a:rPr>
              <a:t>8</a:t>
            </a:r>
            <a:r>
              <a:rPr sz="1200" dirty="0" smtClean="0">
                <a:latin typeface="ＭＳ Ｐゴシック"/>
                <a:cs typeface="ＭＳ Ｐゴシック"/>
              </a:rPr>
              <a:t>年</a:t>
            </a:r>
            <a:endParaRPr sz="1200" dirty="0">
              <a:latin typeface="ＭＳ Ｐゴシック"/>
              <a:cs typeface="ＭＳ Ｐゴシック"/>
            </a:endParaRPr>
          </a:p>
        </p:txBody>
      </p:sp>
      <p:sp>
        <p:nvSpPr>
          <p:cNvPr id="27" name="object 27"/>
          <p:cNvSpPr txBox="1"/>
          <p:nvPr/>
        </p:nvSpPr>
        <p:spPr>
          <a:xfrm>
            <a:off x="1512913" y="2221735"/>
            <a:ext cx="866140" cy="184666"/>
          </a:xfrm>
          <a:prstGeom prst="rect">
            <a:avLst/>
          </a:prstGeom>
        </p:spPr>
        <p:txBody>
          <a:bodyPr vert="horz" wrap="square" lIns="0" tIns="0" rIns="0" bIns="0" rtlCol="0">
            <a:spAutoFit/>
          </a:bodyPr>
          <a:lstStyle/>
          <a:p>
            <a:pPr marL="12700">
              <a:lnSpc>
                <a:spcPct val="100000"/>
              </a:lnSpc>
            </a:pPr>
            <a:r>
              <a:rPr lang="en-US" sz="1200" spc="-10" dirty="0">
                <a:latin typeface="Calibri"/>
                <a:cs typeface="ＭＳ Ｐゴシック"/>
              </a:rPr>
              <a:t>8</a:t>
            </a:r>
            <a:r>
              <a:rPr sz="1200" dirty="0" smtClean="0">
                <a:latin typeface="ＭＳ Ｐゴシック"/>
                <a:cs typeface="ＭＳ Ｐゴシック"/>
              </a:rPr>
              <a:t>月</a:t>
            </a:r>
            <a:r>
              <a:rPr lang="en-US" sz="1200" spc="-10" dirty="0">
                <a:latin typeface="Calibri"/>
                <a:cs typeface="ＭＳ Ｐゴシック"/>
              </a:rPr>
              <a:t>3</a:t>
            </a:r>
            <a:r>
              <a:rPr sz="1200" spc="-10" dirty="0" smtClean="0">
                <a:latin typeface="Calibri"/>
                <a:cs typeface="Calibri"/>
              </a:rPr>
              <a:t>0</a:t>
            </a:r>
            <a:r>
              <a:rPr sz="1200" dirty="0">
                <a:latin typeface="ＭＳ Ｐゴシック"/>
                <a:cs typeface="ＭＳ Ｐゴシック"/>
              </a:rPr>
              <a:t>日</a:t>
            </a:r>
            <a:r>
              <a:rPr sz="1200" dirty="0" smtClean="0">
                <a:latin typeface="ＭＳ Ｐゴシック"/>
                <a:cs typeface="ＭＳ Ｐゴシック"/>
              </a:rPr>
              <a:t>（</a:t>
            </a:r>
            <a:r>
              <a:rPr lang="ja-JP" altLang="en-US" sz="1200" dirty="0" smtClean="0">
                <a:latin typeface="ＭＳ Ｐゴシック"/>
                <a:cs typeface="ＭＳ Ｐゴシック"/>
              </a:rPr>
              <a:t>火</a:t>
            </a:r>
            <a:r>
              <a:rPr sz="1200" dirty="0" smtClean="0">
                <a:latin typeface="ＭＳ Ｐゴシック"/>
                <a:cs typeface="ＭＳ Ｐゴシック"/>
              </a:rPr>
              <a:t>）</a:t>
            </a:r>
            <a:endParaRPr sz="1200" dirty="0">
              <a:latin typeface="ＭＳ Ｐゴシック"/>
              <a:cs typeface="ＭＳ Ｐゴシック"/>
            </a:endParaRPr>
          </a:p>
        </p:txBody>
      </p:sp>
      <p:sp>
        <p:nvSpPr>
          <p:cNvPr id="28" name="object 28"/>
          <p:cNvSpPr txBox="1"/>
          <p:nvPr/>
        </p:nvSpPr>
        <p:spPr>
          <a:xfrm>
            <a:off x="2967877" y="1829320"/>
            <a:ext cx="3474875" cy="969496"/>
          </a:xfrm>
          <a:prstGeom prst="rect">
            <a:avLst/>
          </a:prstGeom>
        </p:spPr>
        <p:txBody>
          <a:bodyPr vert="horz" wrap="square" lIns="0" tIns="0" rIns="0" bIns="0" rtlCol="0">
            <a:spAutoFit/>
          </a:bodyPr>
          <a:lstStyle/>
          <a:p>
            <a:pPr marL="12700">
              <a:lnSpc>
                <a:spcPct val="100000"/>
              </a:lnSpc>
            </a:pPr>
            <a:r>
              <a:rPr sz="1200" spc="-5" dirty="0" smtClean="0">
                <a:latin typeface="ＭＳ Ｐゴシック"/>
                <a:cs typeface="ＭＳ Ｐゴシック"/>
              </a:rPr>
              <a:t>○</a:t>
            </a:r>
            <a:r>
              <a:rPr lang="ja-JP" altLang="en-US" sz="1200" spc="-5" dirty="0">
                <a:latin typeface="ＭＳ Ｐゴシック"/>
                <a:cs typeface="ＭＳ Ｐゴシック"/>
              </a:rPr>
              <a:t>会長</a:t>
            </a:r>
            <a:r>
              <a:rPr sz="1200" spc="-5" dirty="0" err="1" smtClean="0">
                <a:latin typeface="ＭＳ Ｐゴシック"/>
                <a:cs typeface="ＭＳ Ｐゴシック"/>
              </a:rPr>
              <a:t>及び副</a:t>
            </a:r>
            <a:r>
              <a:rPr lang="ja-JP" altLang="en-US" sz="1200" spc="-5" dirty="0" smtClean="0">
                <a:latin typeface="ＭＳ Ｐゴシック"/>
                <a:cs typeface="ＭＳ Ｐゴシック"/>
              </a:rPr>
              <a:t>会長</a:t>
            </a:r>
            <a:r>
              <a:rPr sz="1200" spc="-5" dirty="0" smtClean="0">
                <a:latin typeface="ＭＳ Ｐゴシック"/>
                <a:cs typeface="ＭＳ Ｐゴシック"/>
              </a:rPr>
              <a:t>の</a:t>
            </a:r>
            <a:r>
              <a:rPr lang="ja-JP" altLang="en-US" sz="1200" spc="-5" dirty="0" smtClean="0">
                <a:latin typeface="ＭＳ Ｐゴシック"/>
                <a:cs typeface="ＭＳ Ｐゴシック"/>
              </a:rPr>
              <a:t>選任</a:t>
            </a:r>
            <a:endParaRPr sz="1200" dirty="0">
              <a:latin typeface="ＭＳ Ｐゴシック"/>
              <a:cs typeface="ＭＳ Ｐゴシック"/>
            </a:endParaRPr>
          </a:p>
          <a:p>
            <a:pPr marL="12700">
              <a:lnSpc>
                <a:spcPct val="100000"/>
              </a:lnSpc>
              <a:spcBef>
                <a:spcPts val="555"/>
              </a:spcBef>
            </a:pPr>
            <a:r>
              <a:rPr sz="1200" spc="-5" dirty="0" smtClean="0">
                <a:latin typeface="ＭＳ Ｐゴシック"/>
                <a:cs typeface="ＭＳ Ｐゴシック"/>
              </a:rPr>
              <a:t>○</a:t>
            </a:r>
            <a:r>
              <a:rPr lang="ja-JP" altLang="en-US" sz="1200" spc="-5" dirty="0" smtClean="0">
                <a:latin typeface="ＭＳ Ｐゴシック"/>
                <a:cs typeface="ＭＳ Ｐゴシック"/>
              </a:rPr>
              <a:t>条例</a:t>
            </a:r>
            <a:r>
              <a:rPr sz="1200" spc="-5" dirty="0" err="1" smtClean="0">
                <a:latin typeface="ＭＳ Ｐゴシック"/>
                <a:cs typeface="ＭＳ Ｐゴシック"/>
              </a:rPr>
              <a:t>検討会</a:t>
            </a:r>
            <a:r>
              <a:rPr lang="ja-JP" altLang="en-US" sz="1200" spc="-5" dirty="0" smtClean="0">
                <a:latin typeface="ＭＳ Ｐゴシック"/>
                <a:cs typeface="ＭＳ Ｐゴシック"/>
              </a:rPr>
              <a:t>議</a:t>
            </a:r>
            <a:r>
              <a:rPr sz="1200" spc="-5" dirty="0" err="1" smtClean="0">
                <a:latin typeface="ＭＳ Ｐゴシック"/>
                <a:cs typeface="ＭＳ Ｐゴシック"/>
              </a:rPr>
              <a:t>について</a:t>
            </a:r>
            <a:endParaRPr lang="en-US" sz="1200" spc="-5" dirty="0" smtClean="0">
              <a:latin typeface="ＭＳ Ｐゴシック"/>
              <a:cs typeface="ＭＳ Ｐゴシック"/>
            </a:endParaRPr>
          </a:p>
          <a:p>
            <a:pPr marL="12700">
              <a:lnSpc>
                <a:spcPct val="100000"/>
              </a:lnSpc>
              <a:spcBef>
                <a:spcPts val="555"/>
              </a:spcBef>
            </a:pPr>
            <a:r>
              <a:rPr lang="ja-JP" altLang="en-US" sz="1200" spc="-5" dirty="0" smtClean="0">
                <a:latin typeface="ＭＳ Ｐゴシック"/>
                <a:cs typeface="ＭＳ Ｐゴシック"/>
              </a:rPr>
              <a:t>○差別事例に</a:t>
            </a:r>
            <a:r>
              <a:rPr lang="ja-JP" altLang="en-US" sz="1200" spc="-5" dirty="0" smtClean="0">
                <a:latin typeface="ＭＳ Ｐゴシック"/>
                <a:cs typeface="ＭＳ Ｐゴシック"/>
              </a:rPr>
              <a:t>ついて</a:t>
            </a:r>
            <a:endParaRPr sz="1200" dirty="0">
              <a:latin typeface="ＭＳ Ｐゴシック"/>
              <a:cs typeface="ＭＳ Ｐゴシック"/>
            </a:endParaRPr>
          </a:p>
          <a:p>
            <a:pPr marL="12700">
              <a:lnSpc>
                <a:spcPct val="100000"/>
              </a:lnSpc>
              <a:spcBef>
                <a:spcPts val="555"/>
              </a:spcBef>
            </a:pPr>
            <a:r>
              <a:rPr sz="1200" dirty="0" smtClean="0">
                <a:latin typeface="ＭＳ Ｐゴシック"/>
                <a:cs typeface="ＭＳ Ｐゴシック"/>
              </a:rPr>
              <a:t>○</a:t>
            </a:r>
            <a:r>
              <a:rPr lang="ja-JP" altLang="en-US" sz="1200" dirty="0" smtClean="0">
                <a:latin typeface="ＭＳ Ｐゴシック"/>
                <a:cs typeface="ＭＳ Ｐゴシック"/>
              </a:rPr>
              <a:t>条例の基本的な方向性</a:t>
            </a:r>
            <a:r>
              <a:rPr sz="1200" dirty="0" err="1" smtClean="0">
                <a:latin typeface="ＭＳ Ｐゴシック"/>
                <a:cs typeface="ＭＳ Ｐゴシック"/>
              </a:rPr>
              <a:t>について</a:t>
            </a:r>
            <a:endParaRPr sz="1200" dirty="0">
              <a:latin typeface="ＭＳ Ｐゴシック"/>
              <a:cs typeface="ＭＳ Ｐゴシック"/>
            </a:endParaRPr>
          </a:p>
        </p:txBody>
      </p:sp>
      <p:sp>
        <p:nvSpPr>
          <p:cNvPr id="29" name="object 29"/>
          <p:cNvSpPr txBox="1"/>
          <p:nvPr/>
        </p:nvSpPr>
        <p:spPr>
          <a:xfrm>
            <a:off x="244147" y="3048028"/>
            <a:ext cx="1243330" cy="184666"/>
          </a:xfrm>
          <a:prstGeom prst="rect">
            <a:avLst/>
          </a:prstGeom>
        </p:spPr>
        <p:txBody>
          <a:bodyPr vert="horz" wrap="square" lIns="0" tIns="0" rIns="0" bIns="0" rtlCol="0">
            <a:spAutoFit/>
          </a:bodyPr>
          <a:lstStyle/>
          <a:p>
            <a:pPr marL="12700">
              <a:lnSpc>
                <a:spcPct val="100000"/>
              </a:lnSpc>
              <a:tabLst>
                <a:tab pos="619125" algn="l"/>
              </a:tabLst>
            </a:pPr>
            <a:r>
              <a:rPr sz="1200" dirty="0">
                <a:latin typeface="ＭＳ Ｐゴシック"/>
                <a:cs typeface="ＭＳ Ｐゴシック"/>
              </a:rPr>
              <a:t>第２回	</a:t>
            </a:r>
            <a:r>
              <a:rPr sz="1200" spc="-5" dirty="0">
                <a:latin typeface="ＭＳ Ｐゴシック"/>
                <a:cs typeface="ＭＳ Ｐゴシック"/>
              </a:rPr>
              <a:t>平</a:t>
            </a:r>
            <a:r>
              <a:rPr sz="1200" dirty="0">
                <a:latin typeface="ＭＳ Ｐゴシック"/>
                <a:cs typeface="ＭＳ Ｐゴシック"/>
              </a:rPr>
              <a:t>成</a:t>
            </a:r>
            <a:r>
              <a:rPr sz="1200" spc="-10" dirty="0" smtClean="0">
                <a:latin typeface="Calibri"/>
                <a:cs typeface="Calibri"/>
              </a:rPr>
              <a:t>2</a:t>
            </a:r>
            <a:r>
              <a:rPr lang="en-US" sz="1200" spc="-10" dirty="0" smtClean="0">
                <a:latin typeface="Calibri"/>
                <a:cs typeface="Calibri"/>
              </a:rPr>
              <a:t>8</a:t>
            </a:r>
            <a:r>
              <a:rPr sz="1200" dirty="0" smtClean="0">
                <a:latin typeface="ＭＳ Ｐゴシック"/>
                <a:cs typeface="ＭＳ Ｐゴシック"/>
              </a:rPr>
              <a:t>年</a:t>
            </a:r>
            <a:endParaRPr sz="1200" dirty="0">
              <a:latin typeface="ＭＳ Ｐゴシック"/>
              <a:cs typeface="ＭＳ Ｐゴシック"/>
            </a:endParaRPr>
          </a:p>
        </p:txBody>
      </p:sp>
      <p:sp>
        <p:nvSpPr>
          <p:cNvPr id="30" name="object 30"/>
          <p:cNvSpPr txBox="1"/>
          <p:nvPr/>
        </p:nvSpPr>
        <p:spPr>
          <a:xfrm>
            <a:off x="7565624" y="3066929"/>
            <a:ext cx="2035576" cy="184666"/>
          </a:xfrm>
          <a:prstGeom prst="rect">
            <a:avLst/>
          </a:prstGeom>
        </p:spPr>
        <p:txBody>
          <a:bodyPr vert="horz" wrap="square" lIns="0" tIns="0" rIns="0" bIns="0" rtlCol="0">
            <a:spAutoFit/>
          </a:bodyPr>
          <a:lstStyle/>
          <a:p>
            <a:pPr marL="12700">
              <a:lnSpc>
                <a:spcPct val="100000"/>
              </a:lnSpc>
            </a:pPr>
            <a:r>
              <a:rPr lang="ja-JP" altLang="en-US" sz="1200" spc="-10" dirty="0">
                <a:latin typeface="Calibri"/>
                <a:cs typeface="ＭＳ Ｐゴシック"/>
              </a:rPr>
              <a:t>事務局</a:t>
            </a:r>
            <a:r>
              <a:rPr lang="ja-JP" altLang="en-US" sz="1200" spc="-10" dirty="0" smtClean="0">
                <a:latin typeface="Calibri"/>
                <a:cs typeface="ＭＳ Ｐゴシック"/>
              </a:rPr>
              <a:t>より骨子案提示予定</a:t>
            </a:r>
            <a:endParaRPr sz="1200" dirty="0">
              <a:latin typeface="ＭＳ Ｐゴシック"/>
              <a:cs typeface="ＭＳ Ｐゴシック"/>
            </a:endParaRPr>
          </a:p>
        </p:txBody>
      </p:sp>
      <p:sp>
        <p:nvSpPr>
          <p:cNvPr id="31" name="object 31"/>
          <p:cNvSpPr txBox="1"/>
          <p:nvPr/>
        </p:nvSpPr>
        <p:spPr>
          <a:xfrm>
            <a:off x="2955066" y="3012024"/>
            <a:ext cx="3484879" cy="256673"/>
          </a:xfrm>
          <a:prstGeom prst="rect">
            <a:avLst/>
          </a:prstGeom>
        </p:spPr>
        <p:txBody>
          <a:bodyPr vert="horz" wrap="square" lIns="0" tIns="0" rIns="0" bIns="0" rtlCol="0">
            <a:spAutoFit/>
          </a:bodyPr>
          <a:lstStyle/>
          <a:p>
            <a:pPr marL="113030" marR="5080" indent="-100965">
              <a:lnSpc>
                <a:spcPct val="138800"/>
              </a:lnSpc>
            </a:pPr>
            <a:r>
              <a:rPr sz="1200" dirty="0" smtClean="0">
                <a:latin typeface="ＭＳ Ｐゴシック"/>
                <a:cs typeface="ＭＳ Ｐゴシック"/>
              </a:rPr>
              <a:t>○</a:t>
            </a:r>
            <a:r>
              <a:rPr lang="ja-JP" altLang="en-US" sz="1200" dirty="0" smtClean="0">
                <a:latin typeface="ＭＳ Ｐゴシック"/>
                <a:cs typeface="ＭＳ Ｐゴシック"/>
              </a:rPr>
              <a:t>条例</a:t>
            </a:r>
            <a:r>
              <a:rPr lang="ja-JP" altLang="en-US" sz="1200" dirty="0">
                <a:latin typeface="ＭＳ Ｐゴシック"/>
                <a:cs typeface="ＭＳ Ｐゴシック"/>
              </a:rPr>
              <a:t>骨子案</a:t>
            </a:r>
            <a:r>
              <a:rPr lang="ja-JP" altLang="en-US" sz="1200" dirty="0" smtClean="0">
                <a:latin typeface="ＭＳ Ｐゴシック"/>
                <a:cs typeface="ＭＳ Ｐゴシック"/>
              </a:rPr>
              <a:t>について</a:t>
            </a:r>
            <a:endParaRPr sz="1200" dirty="0">
              <a:latin typeface="ＭＳ Ｐゴシック"/>
              <a:cs typeface="ＭＳ Ｐゴシック"/>
            </a:endParaRPr>
          </a:p>
        </p:txBody>
      </p:sp>
      <p:sp>
        <p:nvSpPr>
          <p:cNvPr id="33" name="object 33"/>
          <p:cNvSpPr txBox="1"/>
          <p:nvPr/>
        </p:nvSpPr>
        <p:spPr>
          <a:xfrm>
            <a:off x="75759" y="5562600"/>
            <a:ext cx="5687409" cy="184666"/>
          </a:xfrm>
          <a:prstGeom prst="rect">
            <a:avLst/>
          </a:prstGeom>
        </p:spPr>
        <p:txBody>
          <a:bodyPr vert="horz" wrap="square" lIns="0" tIns="0" rIns="0" bIns="0" rtlCol="0">
            <a:spAutoFit/>
          </a:bodyPr>
          <a:lstStyle/>
          <a:p>
            <a:pPr marL="12700">
              <a:lnSpc>
                <a:spcPct val="100000"/>
              </a:lnSpc>
            </a:pPr>
            <a:r>
              <a:rPr sz="1200" dirty="0" smtClean="0">
                <a:latin typeface="ＭＳ ゴシック"/>
                <a:cs typeface="ＭＳ ゴシック"/>
              </a:rPr>
              <a:t>※</a:t>
            </a:r>
            <a:r>
              <a:rPr lang="ja-JP" altLang="en-US" sz="1200" dirty="0" smtClean="0">
                <a:latin typeface="ＭＳ ゴシック"/>
                <a:cs typeface="ＭＳ ゴシック"/>
              </a:rPr>
              <a:t>検討の進捗状況等</a:t>
            </a:r>
            <a:r>
              <a:rPr sz="1200" spc="-5" dirty="0" err="1" smtClean="0">
                <a:latin typeface="ＭＳ Ｐゴシック"/>
                <a:cs typeface="ＭＳ Ｐゴシック"/>
              </a:rPr>
              <a:t>により</a:t>
            </a:r>
            <a:r>
              <a:rPr sz="1200" spc="-5" dirty="0" err="1">
                <a:latin typeface="ＭＳ Ｐゴシック"/>
                <a:cs typeface="ＭＳ Ｐゴシック"/>
              </a:rPr>
              <a:t>，</a:t>
            </a:r>
            <a:r>
              <a:rPr sz="1200" spc="-5" dirty="0" err="1" smtClean="0">
                <a:latin typeface="ＭＳ Ｐゴシック"/>
                <a:cs typeface="ＭＳ Ｐゴシック"/>
              </a:rPr>
              <a:t>スケジュールの見直しを行う場合がある</a:t>
            </a:r>
            <a:r>
              <a:rPr lang="ja-JP" altLang="en-US" sz="1200" spc="-5" dirty="0" err="1" smtClean="0">
                <a:latin typeface="ＭＳ Ｐゴシック"/>
                <a:cs typeface="ＭＳ Ｐゴシック"/>
              </a:rPr>
              <a:t>。</a:t>
            </a:r>
            <a:endParaRPr sz="1200" dirty="0">
              <a:latin typeface="ＭＳ Ｐゴシック"/>
              <a:cs typeface="ＭＳ Ｐゴシック"/>
            </a:endParaRPr>
          </a:p>
        </p:txBody>
      </p:sp>
      <p:sp>
        <p:nvSpPr>
          <p:cNvPr id="39" name="object 39"/>
          <p:cNvSpPr txBox="1"/>
          <p:nvPr/>
        </p:nvSpPr>
        <p:spPr>
          <a:xfrm>
            <a:off x="4873235" y="6447504"/>
            <a:ext cx="140583" cy="184666"/>
          </a:xfrm>
          <a:prstGeom prst="rect">
            <a:avLst/>
          </a:prstGeom>
        </p:spPr>
        <p:txBody>
          <a:bodyPr vert="horz" wrap="square" lIns="0" tIns="0" rIns="0" bIns="0" rtlCol="0">
            <a:spAutoFit/>
          </a:bodyPr>
          <a:lstStyle/>
          <a:p>
            <a:pPr marL="12700">
              <a:lnSpc>
                <a:spcPct val="100000"/>
              </a:lnSpc>
            </a:pPr>
            <a:r>
              <a:rPr lang="ja-JP" altLang="en-US" sz="1200" dirty="0">
                <a:solidFill>
                  <a:srgbClr val="898989"/>
                </a:solidFill>
                <a:latin typeface="ＭＳ Ｐゴシック"/>
                <a:cs typeface="ＭＳ Ｐゴシック"/>
              </a:rPr>
              <a:t>６</a:t>
            </a:r>
            <a:endParaRPr sz="1200" dirty="0">
              <a:latin typeface="ＭＳ Ｐゴシック"/>
              <a:cs typeface="ＭＳ Ｐゴシック"/>
            </a:endParaRPr>
          </a:p>
        </p:txBody>
      </p:sp>
      <p:sp>
        <p:nvSpPr>
          <p:cNvPr id="40" name="object 29"/>
          <p:cNvSpPr txBox="1"/>
          <p:nvPr/>
        </p:nvSpPr>
        <p:spPr>
          <a:xfrm>
            <a:off x="245751" y="3551051"/>
            <a:ext cx="1243330" cy="184666"/>
          </a:xfrm>
          <a:prstGeom prst="rect">
            <a:avLst/>
          </a:prstGeom>
        </p:spPr>
        <p:txBody>
          <a:bodyPr vert="horz" wrap="square" lIns="0" tIns="0" rIns="0" bIns="0" rtlCol="0">
            <a:spAutoFit/>
          </a:bodyPr>
          <a:lstStyle/>
          <a:p>
            <a:pPr marL="12700">
              <a:lnSpc>
                <a:spcPct val="100000"/>
              </a:lnSpc>
              <a:tabLst>
                <a:tab pos="619125" algn="l"/>
              </a:tabLst>
            </a:pPr>
            <a:r>
              <a:rPr sz="1200" dirty="0" smtClean="0">
                <a:latin typeface="ＭＳ Ｐゴシック"/>
                <a:cs typeface="ＭＳ Ｐゴシック"/>
              </a:rPr>
              <a:t>第</a:t>
            </a:r>
            <a:r>
              <a:rPr lang="ja-JP" altLang="en-US" sz="1200" dirty="0" smtClean="0">
                <a:latin typeface="ＭＳ Ｐゴシック"/>
                <a:cs typeface="ＭＳ Ｐゴシック"/>
              </a:rPr>
              <a:t>３</a:t>
            </a:r>
            <a:r>
              <a:rPr sz="1200" dirty="0" smtClean="0">
                <a:latin typeface="ＭＳ Ｐゴシック"/>
                <a:cs typeface="ＭＳ Ｐゴシック"/>
              </a:rPr>
              <a:t>回</a:t>
            </a:r>
            <a:r>
              <a:rPr sz="1200" dirty="0">
                <a:latin typeface="ＭＳ Ｐゴシック"/>
                <a:cs typeface="ＭＳ Ｐゴシック"/>
              </a:rPr>
              <a:t>	</a:t>
            </a:r>
            <a:r>
              <a:rPr sz="1200" spc="-5" dirty="0">
                <a:latin typeface="ＭＳ Ｐゴシック"/>
                <a:cs typeface="ＭＳ Ｐゴシック"/>
              </a:rPr>
              <a:t>平</a:t>
            </a:r>
            <a:r>
              <a:rPr sz="1200" dirty="0">
                <a:latin typeface="ＭＳ Ｐゴシック"/>
                <a:cs typeface="ＭＳ Ｐゴシック"/>
              </a:rPr>
              <a:t>成</a:t>
            </a:r>
            <a:r>
              <a:rPr sz="1200" spc="-10" dirty="0" smtClean="0">
                <a:latin typeface="Calibri"/>
                <a:cs typeface="Calibri"/>
              </a:rPr>
              <a:t>2</a:t>
            </a:r>
            <a:r>
              <a:rPr lang="en-US" sz="1200" spc="-10" dirty="0" smtClean="0">
                <a:latin typeface="Calibri"/>
                <a:cs typeface="Calibri"/>
              </a:rPr>
              <a:t>8</a:t>
            </a:r>
            <a:r>
              <a:rPr sz="1200" dirty="0" smtClean="0">
                <a:latin typeface="ＭＳ Ｐゴシック"/>
                <a:cs typeface="ＭＳ Ｐゴシック"/>
              </a:rPr>
              <a:t>年</a:t>
            </a:r>
            <a:endParaRPr sz="1200" dirty="0">
              <a:latin typeface="ＭＳ Ｐゴシック"/>
              <a:cs typeface="ＭＳ Ｐゴシック"/>
            </a:endParaRPr>
          </a:p>
        </p:txBody>
      </p:sp>
      <p:sp>
        <p:nvSpPr>
          <p:cNvPr id="41" name="object 30"/>
          <p:cNvSpPr txBox="1"/>
          <p:nvPr/>
        </p:nvSpPr>
        <p:spPr>
          <a:xfrm>
            <a:off x="1561250" y="3554623"/>
            <a:ext cx="866140" cy="184666"/>
          </a:xfrm>
          <a:prstGeom prst="rect">
            <a:avLst/>
          </a:prstGeom>
        </p:spPr>
        <p:txBody>
          <a:bodyPr vert="horz" wrap="square" lIns="0" tIns="0" rIns="0" bIns="0" rtlCol="0">
            <a:spAutoFit/>
          </a:bodyPr>
          <a:lstStyle/>
          <a:p>
            <a:pPr marL="12700">
              <a:lnSpc>
                <a:spcPct val="100000"/>
              </a:lnSpc>
            </a:pPr>
            <a:r>
              <a:rPr lang="en-US" sz="1200" spc="-10" dirty="0" smtClean="0">
                <a:latin typeface="Calibri"/>
                <a:cs typeface="ＭＳ Ｐゴシック"/>
              </a:rPr>
              <a:t>10</a:t>
            </a:r>
            <a:r>
              <a:rPr sz="1200" dirty="0" smtClean="0">
                <a:latin typeface="ＭＳ Ｐゴシック"/>
                <a:cs typeface="ＭＳ Ｐゴシック"/>
              </a:rPr>
              <a:t>月</a:t>
            </a:r>
            <a:r>
              <a:rPr lang="ja-JP" altLang="en-US" sz="1200" dirty="0">
                <a:latin typeface="ＭＳ Ｐゴシック"/>
                <a:cs typeface="ＭＳ Ｐゴシック"/>
              </a:rPr>
              <a:t>下旬</a:t>
            </a:r>
            <a:endParaRPr sz="1200" dirty="0">
              <a:latin typeface="ＭＳ Ｐゴシック"/>
              <a:cs typeface="ＭＳ Ｐゴシック"/>
            </a:endParaRPr>
          </a:p>
        </p:txBody>
      </p:sp>
      <p:sp>
        <p:nvSpPr>
          <p:cNvPr id="42" name="object 31"/>
          <p:cNvSpPr txBox="1"/>
          <p:nvPr/>
        </p:nvSpPr>
        <p:spPr>
          <a:xfrm>
            <a:off x="2967877" y="3518619"/>
            <a:ext cx="3452016" cy="256673"/>
          </a:xfrm>
          <a:prstGeom prst="rect">
            <a:avLst/>
          </a:prstGeom>
        </p:spPr>
        <p:txBody>
          <a:bodyPr vert="horz" wrap="square" lIns="0" tIns="0" rIns="0" bIns="0" rtlCol="0">
            <a:spAutoFit/>
          </a:bodyPr>
          <a:lstStyle/>
          <a:p>
            <a:pPr marL="113030" marR="5080" indent="-100965">
              <a:lnSpc>
                <a:spcPct val="138800"/>
              </a:lnSpc>
            </a:pPr>
            <a:r>
              <a:rPr sz="1200" dirty="0" smtClean="0">
                <a:latin typeface="ＭＳ Ｐゴシック"/>
                <a:cs typeface="ＭＳ Ｐゴシック"/>
              </a:rPr>
              <a:t>○</a:t>
            </a:r>
            <a:r>
              <a:rPr lang="ja-JP" altLang="en-US" sz="1200" dirty="0" smtClean="0">
                <a:latin typeface="ＭＳ Ｐゴシック"/>
                <a:cs typeface="ＭＳ Ｐゴシック"/>
              </a:rPr>
              <a:t>条例</a:t>
            </a:r>
            <a:r>
              <a:rPr lang="ja-JP" altLang="en-US" sz="1200" dirty="0">
                <a:latin typeface="ＭＳ Ｐゴシック"/>
                <a:cs typeface="ＭＳ Ｐゴシック"/>
              </a:rPr>
              <a:t>骨子案</a:t>
            </a:r>
            <a:r>
              <a:rPr lang="ja-JP" altLang="en-US" sz="1200" dirty="0" smtClean="0">
                <a:latin typeface="ＭＳ Ｐゴシック"/>
                <a:cs typeface="ＭＳ Ｐゴシック"/>
              </a:rPr>
              <a:t>について</a:t>
            </a:r>
            <a:endParaRPr sz="1200" dirty="0">
              <a:latin typeface="ＭＳ Ｐゴシック"/>
              <a:cs typeface="ＭＳ Ｐゴシック"/>
            </a:endParaRPr>
          </a:p>
        </p:txBody>
      </p:sp>
      <p:sp>
        <p:nvSpPr>
          <p:cNvPr id="43" name="object 29"/>
          <p:cNvSpPr txBox="1"/>
          <p:nvPr/>
        </p:nvSpPr>
        <p:spPr>
          <a:xfrm>
            <a:off x="265122" y="4090578"/>
            <a:ext cx="1243330" cy="184666"/>
          </a:xfrm>
          <a:prstGeom prst="rect">
            <a:avLst/>
          </a:prstGeom>
        </p:spPr>
        <p:txBody>
          <a:bodyPr vert="horz" wrap="square" lIns="0" tIns="0" rIns="0" bIns="0" rtlCol="0">
            <a:spAutoFit/>
          </a:bodyPr>
          <a:lstStyle/>
          <a:p>
            <a:pPr marL="12700">
              <a:lnSpc>
                <a:spcPct val="100000"/>
              </a:lnSpc>
              <a:tabLst>
                <a:tab pos="619125" algn="l"/>
              </a:tabLst>
            </a:pPr>
            <a:r>
              <a:rPr sz="1200" dirty="0" smtClean="0">
                <a:latin typeface="ＭＳ Ｐゴシック"/>
                <a:cs typeface="ＭＳ Ｐゴシック"/>
              </a:rPr>
              <a:t>第</a:t>
            </a:r>
            <a:r>
              <a:rPr lang="ja-JP" altLang="en-US" sz="1200" dirty="0">
                <a:latin typeface="ＭＳ Ｐゴシック"/>
                <a:cs typeface="ＭＳ Ｐゴシック"/>
              </a:rPr>
              <a:t>４</a:t>
            </a:r>
            <a:r>
              <a:rPr sz="1200" dirty="0" smtClean="0">
                <a:latin typeface="ＭＳ Ｐゴシック"/>
                <a:cs typeface="ＭＳ Ｐゴシック"/>
              </a:rPr>
              <a:t>回</a:t>
            </a:r>
            <a:r>
              <a:rPr sz="1200" dirty="0">
                <a:latin typeface="ＭＳ Ｐゴシック"/>
                <a:cs typeface="ＭＳ Ｐゴシック"/>
              </a:rPr>
              <a:t>	</a:t>
            </a:r>
            <a:r>
              <a:rPr sz="1200" spc="-5" dirty="0">
                <a:latin typeface="ＭＳ Ｐゴシック"/>
                <a:cs typeface="ＭＳ Ｐゴシック"/>
              </a:rPr>
              <a:t>平</a:t>
            </a:r>
            <a:r>
              <a:rPr sz="1200" dirty="0">
                <a:latin typeface="ＭＳ Ｐゴシック"/>
                <a:cs typeface="ＭＳ Ｐゴシック"/>
              </a:rPr>
              <a:t>成</a:t>
            </a:r>
            <a:r>
              <a:rPr sz="1200" spc="-10" dirty="0" smtClean="0">
                <a:latin typeface="Calibri"/>
                <a:cs typeface="Calibri"/>
              </a:rPr>
              <a:t>2</a:t>
            </a:r>
            <a:r>
              <a:rPr lang="en-US" sz="1200" spc="-10" dirty="0" smtClean="0">
                <a:latin typeface="Calibri"/>
                <a:cs typeface="Calibri"/>
              </a:rPr>
              <a:t>8</a:t>
            </a:r>
            <a:r>
              <a:rPr sz="1200" dirty="0" smtClean="0">
                <a:latin typeface="ＭＳ Ｐゴシック"/>
                <a:cs typeface="ＭＳ Ｐゴシック"/>
              </a:rPr>
              <a:t>年</a:t>
            </a:r>
            <a:endParaRPr sz="1200" dirty="0">
              <a:latin typeface="ＭＳ Ｐゴシック"/>
              <a:cs typeface="ＭＳ Ｐゴシック"/>
            </a:endParaRPr>
          </a:p>
        </p:txBody>
      </p:sp>
      <p:sp>
        <p:nvSpPr>
          <p:cNvPr id="44" name="object 30"/>
          <p:cNvSpPr txBox="1"/>
          <p:nvPr/>
        </p:nvSpPr>
        <p:spPr>
          <a:xfrm>
            <a:off x="1582664" y="4088594"/>
            <a:ext cx="866140" cy="184666"/>
          </a:xfrm>
          <a:prstGeom prst="rect">
            <a:avLst/>
          </a:prstGeom>
        </p:spPr>
        <p:txBody>
          <a:bodyPr vert="horz" wrap="square" lIns="0" tIns="0" rIns="0" bIns="0" rtlCol="0">
            <a:spAutoFit/>
          </a:bodyPr>
          <a:lstStyle/>
          <a:p>
            <a:pPr marL="12700">
              <a:lnSpc>
                <a:spcPct val="100000"/>
              </a:lnSpc>
            </a:pPr>
            <a:r>
              <a:rPr lang="en-US" sz="1200" spc="-10" dirty="0" smtClean="0">
                <a:latin typeface="Calibri"/>
                <a:cs typeface="ＭＳ Ｐゴシック"/>
              </a:rPr>
              <a:t>11</a:t>
            </a:r>
            <a:r>
              <a:rPr sz="1200" dirty="0" smtClean="0">
                <a:latin typeface="ＭＳ Ｐゴシック"/>
                <a:cs typeface="ＭＳ Ｐゴシック"/>
              </a:rPr>
              <a:t>月</a:t>
            </a:r>
            <a:r>
              <a:rPr lang="ja-JP" altLang="en-US" sz="1200" dirty="0">
                <a:latin typeface="ＭＳ Ｐゴシック"/>
                <a:cs typeface="ＭＳ Ｐゴシック"/>
              </a:rPr>
              <a:t>下旬</a:t>
            </a:r>
            <a:endParaRPr sz="1200" dirty="0">
              <a:latin typeface="ＭＳ Ｐゴシック"/>
              <a:cs typeface="ＭＳ Ｐゴシック"/>
            </a:endParaRPr>
          </a:p>
        </p:txBody>
      </p:sp>
      <p:sp>
        <p:nvSpPr>
          <p:cNvPr id="45" name="object 31"/>
          <p:cNvSpPr txBox="1"/>
          <p:nvPr/>
        </p:nvSpPr>
        <p:spPr>
          <a:xfrm>
            <a:off x="2967877" y="4054575"/>
            <a:ext cx="3452016" cy="256673"/>
          </a:xfrm>
          <a:prstGeom prst="rect">
            <a:avLst/>
          </a:prstGeom>
        </p:spPr>
        <p:txBody>
          <a:bodyPr vert="horz" wrap="square" lIns="0" tIns="0" rIns="0" bIns="0" rtlCol="0">
            <a:spAutoFit/>
          </a:bodyPr>
          <a:lstStyle/>
          <a:p>
            <a:pPr marL="113030" marR="5080" indent="-100965">
              <a:lnSpc>
                <a:spcPct val="138800"/>
              </a:lnSpc>
            </a:pPr>
            <a:r>
              <a:rPr sz="1200" dirty="0" smtClean="0">
                <a:latin typeface="ＭＳ Ｐゴシック"/>
                <a:cs typeface="ＭＳ Ｐゴシック"/>
              </a:rPr>
              <a:t>○</a:t>
            </a:r>
            <a:r>
              <a:rPr lang="ja-JP" altLang="en-US" sz="1200" dirty="0" smtClean="0">
                <a:latin typeface="ＭＳ Ｐゴシック"/>
                <a:cs typeface="ＭＳ Ｐゴシック"/>
              </a:rPr>
              <a:t>条例原案について</a:t>
            </a:r>
            <a:endParaRPr sz="1200" dirty="0">
              <a:latin typeface="ＭＳ Ｐゴシック"/>
              <a:cs typeface="ＭＳ Ｐゴシック"/>
            </a:endParaRPr>
          </a:p>
        </p:txBody>
      </p:sp>
      <p:sp>
        <p:nvSpPr>
          <p:cNvPr id="46" name="object 29"/>
          <p:cNvSpPr txBox="1"/>
          <p:nvPr/>
        </p:nvSpPr>
        <p:spPr>
          <a:xfrm>
            <a:off x="280221" y="4577355"/>
            <a:ext cx="1243330" cy="184666"/>
          </a:xfrm>
          <a:prstGeom prst="rect">
            <a:avLst/>
          </a:prstGeom>
        </p:spPr>
        <p:txBody>
          <a:bodyPr vert="horz" wrap="square" lIns="0" tIns="0" rIns="0" bIns="0" rtlCol="0">
            <a:spAutoFit/>
          </a:bodyPr>
          <a:lstStyle/>
          <a:p>
            <a:pPr marL="12700">
              <a:lnSpc>
                <a:spcPct val="100000"/>
              </a:lnSpc>
              <a:tabLst>
                <a:tab pos="619125" algn="l"/>
              </a:tabLst>
            </a:pPr>
            <a:r>
              <a:rPr sz="1200" dirty="0" smtClean="0">
                <a:latin typeface="ＭＳ Ｐゴシック"/>
                <a:cs typeface="ＭＳ Ｐゴシック"/>
              </a:rPr>
              <a:t>第</a:t>
            </a:r>
            <a:r>
              <a:rPr lang="ja-JP" altLang="en-US" sz="1200" dirty="0" smtClean="0">
                <a:latin typeface="ＭＳ Ｐゴシック"/>
                <a:cs typeface="ＭＳ Ｐゴシック"/>
              </a:rPr>
              <a:t>５</a:t>
            </a:r>
            <a:r>
              <a:rPr sz="1200" dirty="0" smtClean="0">
                <a:latin typeface="ＭＳ Ｐゴシック"/>
                <a:cs typeface="ＭＳ Ｐゴシック"/>
              </a:rPr>
              <a:t>回</a:t>
            </a:r>
            <a:r>
              <a:rPr sz="1200" dirty="0">
                <a:latin typeface="ＭＳ Ｐゴシック"/>
                <a:cs typeface="ＭＳ Ｐゴシック"/>
              </a:rPr>
              <a:t>	</a:t>
            </a:r>
            <a:r>
              <a:rPr sz="1200" spc="-5" dirty="0">
                <a:latin typeface="ＭＳ Ｐゴシック"/>
                <a:cs typeface="ＭＳ Ｐゴシック"/>
              </a:rPr>
              <a:t>平</a:t>
            </a:r>
            <a:r>
              <a:rPr sz="1200" dirty="0">
                <a:latin typeface="ＭＳ Ｐゴシック"/>
                <a:cs typeface="ＭＳ Ｐゴシック"/>
              </a:rPr>
              <a:t>成</a:t>
            </a:r>
            <a:r>
              <a:rPr sz="1200" spc="-10" dirty="0" smtClean="0">
                <a:latin typeface="Calibri"/>
                <a:cs typeface="Calibri"/>
              </a:rPr>
              <a:t>2</a:t>
            </a:r>
            <a:r>
              <a:rPr lang="en-US" sz="1200" spc="-10" dirty="0" smtClean="0">
                <a:latin typeface="Calibri"/>
                <a:cs typeface="Calibri"/>
              </a:rPr>
              <a:t>8</a:t>
            </a:r>
            <a:r>
              <a:rPr sz="1200" dirty="0" smtClean="0">
                <a:latin typeface="ＭＳ Ｐゴシック"/>
                <a:cs typeface="ＭＳ Ｐゴシック"/>
              </a:rPr>
              <a:t>年</a:t>
            </a:r>
            <a:endParaRPr sz="1200" dirty="0">
              <a:latin typeface="ＭＳ Ｐゴシック"/>
              <a:cs typeface="ＭＳ Ｐゴシック"/>
            </a:endParaRPr>
          </a:p>
        </p:txBody>
      </p:sp>
      <p:sp>
        <p:nvSpPr>
          <p:cNvPr id="47" name="object 30"/>
          <p:cNvSpPr txBox="1"/>
          <p:nvPr/>
        </p:nvSpPr>
        <p:spPr>
          <a:xfrm>
            <a:off x="1604078" y="4577355"/>
            <a:ext cx="866140" cy="184666"/>
          </a:xfrm>
          <a:prstGeom prst="rect">
            <a:avLst/>
          </a:prstGeom>
        </p:spPr>
        <p:txBody>
          <a:bodyPr vert="horz" wrap="square" lIns="0" tIns="0" rIns="0" bIns="0" rtlCol="0">
            <a:spAutoFit/>
          </a:bodyPr>
          <a:lstStyle/>
          <a:p>
            <a:pPr marL="12700">
              <a:lnSpc>
                <a:spcPct val="100000"/>
              </a:lnSpc>
            </a:pPr>
            <a:r>
              <a:rPr lang="en-US" sz="1200" spc="-10" dirty="0" smtClean="0">
                <a:latin typeface="Calibri"/>
                <a:cs typeface="ＭＳ Ｐゴシック"/>
              </a:rPr>
              <a:t>12</a:t>
            </a:r>
            <a:r>
              <a:rPr sz="1200" dirty="0" smtClean="0">
                <a:latin typeface="ＭＳ Ｐゴシック"/>
                <a:cs typeface="ＭＳ Ｐゴシック"/>
              </a:rPr>
              <a:t>月</a:t>
            </a:r>
            <a:r>
              <a:rPr lang="ja-JP" altLang="en-US" sz="1200" dirty="0" smtClean="0">
                <a:latin typeface="ＭＳ Ｐゴシック"/>
                <a:cs typeface="ＭＳ Ｐゴシック"/>
              </a:rPr>
              <a:t>中旬</a:t>
            </a:r>
            <a:endParaRPr sz="1200" dirty="0">
              <a:latin typeface="ＭＳ Ｐゴシック"/>
              <a:cs typeface="ＭＳ Ｐゴシック"/>
            </a:endParaRPr>
          </a:p>
        </p:txBody>
      </p:sp>
      <p:sp>
        <p:nvSpPr>
          <p:cNvPr id="50" name="object 31"/>
          <p:cNvSpPr txBox="1"/>
          <p:nvPr/>
        </p:nvSpPr>
        <p:spPr>
          <a:xfrm>
            <a:off x="2955067" y="4541352"/>
            <a:ext cx="3484879" cy="256673"/>
          </a:xfrm>
          <a:prstGeom prst="rect">
            <a:avLst/>
          </a:prstGeom>
        </p:spPr>
        <p:txBody>
          <a:bodyPr vert="horz" wrap="square" lIns="0" tIns="0" rIns="0" bIns="0" rtlCol="0">
            <a:spAutoFit/>
          </a:bodyPr>
          <a:lstStyle/>
          <a:p>
            <a:pPr marL="113030" marR="5080" indent="-100965">
              <a:lnSpc>
                <a:spcPct val="138800"/>
              </a:lnSpc>
            </a:pPr>
            <a:r>
              <a:rPr sz="1200" dirty="0" smtClean="0">
                <a:latin typeface="ＭＳ Ｐゴシック"/>
                <a:cs typeface="ＭＳ Ｐゴシック"/>
              </a:rPr>
              <a:t>○</a:t>
            </a:r>
            <a:r>
              <a:rPr lang="ja-JP" altLang="en-US" sz="1200" dirty="0" smtClean="0">
                <a:latin typeface="ＭＳ Ｐゴシック"/>
                <a:cs typeface="ＭＳ Ｐゴシック"/>
              </a:rPr>
              <a:t>条例原案について</a:t>
            </a:r>
            <a:endParaRPr sz="1200" dirty="0">
              <a:latin typeface="ＭＳ Ｐゴシック"/>
              <a:cs typeface="ＭＳ Ｐゴシック"/>
            </a:endParaRPr>
          </a:p>
        </p:txBody>
      </p:sp>
      <p:sp>
        <p:nvSpPr>
          <p:cNvPr id="53" name="object 29"/>
          <p:cNvSpPr txBox="1"/>
          <p:nvPr/>
        </p:nvSpPr>
        <p:spPr>
          <a:xfrm>
            <a:off x="245751" y="5105400"/>
            <a:ext cx="1243330" cy="184666"/>
          </a:xfrm>
          <a:prstGeom prst="rect">
            <a:avLst/>
          </a:prstGeom>
        </p:spPr>
        <p:txBody>
          <a:bodyPr vert="horz" wrap="square" lIns="0" tIns="0" rIns="0" bIns="0" rtlCol="0">
            <a:spAutoFit/>
          </a:bodyPr>
          <a:lstStyle/>
          <a:p>
            <a:pPr marL="12700">
              <a:lnSpc>
                <a:spcPct val="100000"/>
              </a:lnSpc>
              <a:tabLst>
                <a:tab pos="619125" algn="l"/>
              </a:tabLst>
            </a:pPr>
            <a:r>
              <a:rPr sz="1200" dirty="0" smtClean="0">
                <a:latin typeface="ＭＳ Ｐゴシック"/>
                <a:cs typeface="ＭＳ Ｐゴシック"/>
              </a:rPr>
              <a:t>第</a:t>
            </a:r>
            <a:r>
              <a:rPr lang="ja-JP" altLang="en-US" sz="1200" dirty="0">
                <a:latin typeface="ＭＳ Ｐゴシック"/>
                <a:cs typeface="ＭＳ Ｐゴシック"/>
              </a:rPr>
              <a:t>６</a:t>
            </a:r>
            <a:r>
              <a:rPr sz="1200" dirty="0" smtClean="0">
                <a:latin typeface="ＭＳ Ｐゴシック"/>
                <a:cs typeface="ＭＳ Ｐゴシック"/>
              </a:rPr>
              <a:t>回</a:t>
            </a:r>
            <a:r>
              <a:rPr sz="1200" dirty="0">
                <a:latin typeface="ＭＳ Ｐゴシック"/>
                <a:cs typeface="ＭＳ Ｐゴシック"/>
              </a:rPr>
              <a:t>	</a:t>
            </a:r>
            <a:r>
              <a:rPr sz="1200" spc="-5" dirty="0">
                <a:latin typeface="ＭＳ Ｐゴシック"/>
                <a:cs typeface="ＭＳ Ｐゴシック"/>
              </a:rPr>
              <a:t>平</a:t>
            </a:r>
            <a:r>
              <a:rPr sz="1200" dirty="0">
                <a:latin typeface="ＭＳ Ｐゴシック"/>
                <a:cs typeface="ＭＳ Ｐゴシック"/>
              </a:rPr>
              <a:t>成</a:t>
            </a:r>
            <a:r>
              <a:rPr sz="1200" spc="-10" dirty="0" smtClean="0">
                <a:latin typeface="Calibri"/>
                <a:cs typeface="Calibri"/>
              </a:rPr>
              <a:t>2</a:t>
            </a:r>
            <a:r>
              <a:rPr lang="en-US" sz="1200" spc="-10" dirty="0">
                <a:latin typeface="Calibri"/>
                <a:cs typeface="Calibri"/>
              </a:rPr>
              <a:t>9</a:t>
            </a:r>
            <a:r>
              <a:rPr sz="1200" dirty="0" smtClean="0">
                <a:latin typeface="ＭＳ Ｐゴシック"/>
                <a:cs typeface="ＭＳ Ｐゴシック"/>
              </a:rPr>
              <a:t>年</a:t>
            </a:r>
            <a:endParaRPr sz="1200" dirty="0">
              <a:latin typeface="ＭＳ Ｐゴシック"/>
              <a:cs typeface="ＭＳ Ｐゴシック"/>
            </a:endParaRPr>
          </a:p>
        </p:txBody>
      </p:sp>
      <p:sp>
        <p:nvSpPr>
          <p:cNvPr id="54" name="object 30"/>
          <p:cNvSpPr txBox="1"/>
          <p:nvPr/>
        </p:nvSpPr>
        <p:spPr>
          <a:xfrm>
            <a:off x="1609731" y="5105400"/>
            <a:ext cx="866140" cy="184666"/>
          </a:xfrm>
          <a:prstGeom prst="rect">
            <a:avLst/>
          </a:prstGeom>
        </p:spPr>
        <p:txBody>
          <a:bodyPr vert="horz" wrap="square" lIns="0" tIns="0" rIns="0" bIns="0" rtlCol="0">
            <a:spAutoFit/>
          </a:bodyPr>
          <a:lstStyle/>
          <a:p>
            <a:pPr marL="12700">
              <a:lnSpc>
                <a:spcPct val="100000"/>
              </a:lnSpc>
            </a:pPr>
            <a:r>
              <a:rPr lang="en-US" altLang="ja-JP" sz="1200" spc="-10" dirty="0" smtClean="0">
                <a:cs typeface="ＭＳ Ｐゴシック"/>
              </a:rPr>
              <a:t>1</a:t>
            </a:r>
            <a:r>
              <a:rPr sz="1200" dirty="0" smtClean="0">
                <a:latin typeface="ＭＳ Ｐゴシック"/>
                <a:cs typeface="ＭＳ Ｐゴシック"/>
              </a:rPr>
              <a:t>月</a:t>
            </a:r>
            <a:r>
              <a:rPr lang="ja-JP" altLang="en-US" sz="1200" dirty="0" smtClean="0">
                <a:latin typeface="ＭＳ Ｐゴシック"/>
                <a:cs typeface="ＭＳ Ｐゴシック"/>
              </a:rPr>
              <a:t>中旬</a:t>
            </a:r>
            <a:endParaRPr sz="1200" dirty="0">
              <a:latin typeface="ＭＳ Ｐゴシック"/>
              <a:cs typeface="ＭＳ Ｐゴシック"/>
            </a:endParaRPr>
          </a:p>
        </p:txBody>
      </p:sp>
      <p:sp>
        <p:nvSpPr>
          <p:cNvPr id="55" name="object 31"/>
          <p:cNvSpPr txBox="1"/>
          <p:nvPr/>
        </p:nvSpPr>
        <p:spPr>
          <a:xfrm>
            <a:off x="2957873" y="5069396"/>
            <a:ext cx="3484879" cy="256673"/>
          </a:xfrm>
          <a:prstGeom prst="rect">
            <a:avLst/>
          </a:prstGeom>
        </p:spPr>
        <p:txBody>
          <a:bodyPr vert="horz" wrap="square" lIns="0" tIns="0" rIns="0" bIns="0" rtlCol="0">
            <a:spAutoFit/>
          </a:bodyPr>
          <a:lstStyle/>
          <a:p>
            <a:pPr marL="113030" marR="5080" indent="-100965">
              <a:lnSpc>
                <a:spcPct val="138800"/>
              </a:lnSpc>
            </a:pPr>
            <a:r>
              <a:rPr sz="1200" dirty="0" smtClean="0">
                <a:latin typeface="ＭＳ Ｐゴシック"/>
                <a:cs typeface="ＭＳ Ｐゴシック"/>
              </a:rPr>
              <a:t>○</a:t>
            </a:r>
            <a:r>
              <a:rPr lang="ja-JP" altLang="en-US" sz="1200" dirty="0" smtClean="0">
                <a:latin typeface="ＭＳ Ｐゴシック"/>
                <a:cs typeface="ＭＳ Ｐゴシック"/>
              </a:rPr>
              <a:t>条例原案について</a:t>
            </a:r>
            <a:endParaRPr sz="1200" dirty="0">
              <a:latin typeface="ＭＳ Ｐゴシック"/>
              <a:cs typeface="ＭＳ Ｐゴシック"/>
            </a:endParaRPr>
          </a:p>
        </p:txBody>
      </p:sp>
      <p:sp>
        <p:nvSpPr>
          <p:cNvPr id="48" name="object 27"/>
          <p:cNvSpPr txBox="1"/>
          <p:nvPr/>
        </p:nvSpPr>
        <p:spPr>
          <a:xfrm>
            <a:off x="1499488" y="3048028"/>
            <a:ext cx="866140" cy="184666"/>
          </a:xfrm>
          <a:prstGeom prst="rect">
            <a:avLst/>
          </a:prstGeom>
        </p:spPr>
        <p:txBody>
          <a:bodyPr vert="horz" wrap="square" lIns="0" tIns="0" rIns="0" bIns="0" rtlCol="0">
            <a:spAutoFit/>
          </a:bodyPr>
          <a:lstStyle/>
          <a:p>
            <a:pPr marL="12700">
              <a:lnSpc>
                <a:spcPct val="100000"/>
              </a:lnSpc>
            </a:pPr>
            <a:r>
              <a:rPr lang="en-US" sz="1200" spc="-10" dirty="0">
                <a:latin typeface="Calibri"/>
                <a:cs typeface="ＭＳ Ｐゴシック"/>
              </a:rPr>
              <a:t>9</a:t>
            </a:r>
            <a:r>
              <a:rPr sz="1200" dirty="0" smtClean="0">
                <a:latin typeface="ＭＳ Ｐゴシック"/>
                <a:cs typeface="ＭＳ Ｐゴシック"/>
              </a:rPr>
              <a:t>月</a:t>
            </a:r>
            <a:r>
              <a:rPr lang="ja-JP" altLang="en-US" sz="1200" spc="-10" dirty="0" smtClean="0">
                <a:latin typeface="Calibri"/>
                <a:cs typeface="ＭＳ Ｐゴシック"/>
              </a:rPr>
              <a:t>下旬</a:t>
            </a:r>
            <a:endParaRPr sz="1200" dirty="0">
              <a:latin typeface="ＭＳ Ｐゴシック"/>
              <a:cs typeface="ＭＳ Ｐゴシック"/>
            </a:endParaRPr>
          </a:p>
        </p:txBody>
      </p:sp>
    </p:spTree>
    <p:extLst>
      <p:ext uri="{BB962C8B-B14F-4D97-AF65-F5344CB8AC3E}">
        <p14:creationId xmlns:p14="http://schemas.microsoft.com/office/powerpoint/2010/main" val="3930875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1057</TotalTime>
  <Words>353</Words>
  <Application>Microsoft Office PowerPoint</Application>
  <PresentationFormat>A4 210 x 297 mm</PresentationFormat>
  <Paragraphs>127</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Theme</vt:lpstr>
      <vt:lpstr>【資料３】</vt:lpstr>
      <vt:lpstr>はじめに</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条例検討会の役割 </dc:title>
  <dc:creator>ＩＴ推進課</dc:creator>
  <cp:lastModifiedBy>FINE_User</cp:lastModifiedBy>
  <cp:revision>134</cp:revision>
  <cp:lastPrinted>2016-08-08T05:33:24Z</cp:lastPrinted>
  <dcterms:created xsi:type="dcterms:W3CDTF">2016-08-02T18:43:54Z</dcterms:created>
  <dcterms:modified xsi:type="dcterms:W3CDTF">2016-08-23T07:55:10Z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2013-06-21T00:00:00Z</vt:filetime>
  </property>
  <property fmtid="{D5CDD505-2E9C-101B-9397-08002B2CF9AE}" pid="3" name="Creator">
    <vt:lpwstr>Acrobat PDFMaker 8.1 for PowerPoint</vt:lpwstr>
  </property>
  <property fmtid="{D5CDD505-2E9C-101B-9397-08002B2CF9AE}" pid="4" name="LastSaved">
    <vt:filetime>2016-08-02T00:00:00Z</vt:filetime>
  </property>
</Properties>
</file>