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601200" cy="128016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8" autoAdjust="0"/>
    <p:restoredTop sz="96391" autoAdjust="0"/>
  </p:normalViewPr>
  <p:slideViewPr>
    <p:cSldViewPr>
      <p:cViewPr varScale="1">
        <p:scale>
          <a:sx n="60" d="100"/>
          <a:sy n="60" d="100"/>
        </p:scale>
        <p:origin x="3624" y="102"/>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2018/7/13</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6"/>
            <a:ext cx="8161020" cy="274404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684531"/>
            <a:ext cx="4700588" cy="145618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6"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80461"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4"/>
            <a:ext cx="3158729" cy="216916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2018/7/13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1C35BD08-1BC8-45EA-8DCD-AB3A78A36CC4}" type="datetimeFigureOut">
              <a:rPr kumimoji="1" lang="ja-JP" altLang="en-US" smtClean="0"/>
              <a:pPr/>
              <a:t>2018/7/13</a:t>
            </a:fld>
            <a:endParaRPr kumimoji="1" lang="ja-JP" altLang="en-US"/>
          </a:p>
        </p:txBody>
      </p:sp>
      <p:sp>
        <p:nvSpPr>
          <p:cNvPr id="5" name="フッター プレースホルダー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36357" y="64675"/>
            <a:ext cx="9328173" cy="1871630"/>
          </a:xfrm>
          <a:prstGeom prst="rect">
            <a:avLst/>
          </a:prstGeom>
          <a:solidFill>
            <a:schemeClr val="accent6">
              <a:lumMod val="20000"/>
              <a:lumOff val="80000"/>
            </a:schemeClr>
          </a:solidFill>
          <a:ln w="57150"/>
        </p:spPr>
        <p:style>
          <a:lnRef idx="2">
            <a:schemeClr val="accent6"/>
          </a:lnRef>
          <a:fillRef idx="1">
            <a:schemeClr val="lt1"/>
          </a:fillRef>
          <a:effectRef idx="0">
            <a:schemeClr val="accent6"/>
          </a:effectRef>
          <a:fontRef idx="minor">
            <a:schemeClr val="dk1"/>
          </a:fontRef>
        </p:style>
        <p:txBody>
          <a:bodyPr lIns="0" rIns="0" rtlCol="0" anchor="b"/>
          <a:lstStyle/>
          <a:p>
            <a:r>
              <a:rPr lang="ja-JP" altLang="en-US" sz="48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保険証</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や</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現金</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がなくても</a:t>
            </a:r>
            <a:endParaRPr lang="en-US" altLang="ja-JP" sz="3600" dirty="0" smtClean="0">
              <a:solidFill>
                <a:schemeClr val="tx1"/>
              </a:solidFill>
              <a:latin typeface="ＤＦ特太ゴシック体" panose="020B0509000000000000" pitchFamily="49" charset="-128"/>
              <a:ea typeface="ＤＦ特太ゴシック体" panose="020B0509000000000000" pitchFamily="49" charset="-128"/>
            </a:endParaRPr>
          </a:p>
          <a:p>
            <a:pPr algn="ct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　医療機関</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等を</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受診</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できます</a:t>
            </a:r>
            <a:endParaRPr kumimoji="1" lang="ja-JP" altLang="en-US" sz="44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132165" y="2012504"/>
            <a:ext cx="9380135" cy="9788896"/>
          </a:xfrm>
          <a:prstGeom prst="roundRect">
            <a:avLst>
              <a:gd name="adj" fmla="val 2897"/>
            </a:avLst>
          </a:prstGeom>
          <a:ln w="57150">
            <a:solidFill>
              <a:schemeClr val="accent6"/>
            </a:solidFill>
          </a:ln>
        </p:spPr>
        <p:style>
          <a:lnRef idx="2">
            <a:schemeClr val="accent6"/>
          </a:lnRef>
          <a:fillRef idx="1">
            <a:schemeClr val="lt1"/>
          </a:fillRef>
          <a:effectRef idx="0">
            <a:schemeClr val="accent6"/>
          </a:effectRef>
          <a:fontRef idx="minor">
            <a:schemeClr val="dk1"/>
          </a:fontRef>
        </p:style>
        <p:txBody>
          <a:bodyPr lIns="72000" rIns="72000" rtlCol="0" anchor="ctr"/>
          <a:lstStyle/>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〇　</a:t>
            </a:r>
            <a:r>
              <a:rPr lang="ja-JP" altLang="en-US" sz="2400" b="1" u="sng" dirty="0">
                <a:solidFill>
                  <a:srgbClr val="FF0000"/>
                </a:solidFill>
                <a:latin typeface="Meiryo UI" panose="020B0604030504040204" pitchFamily="50" charset="-128"/>
                <a:ea typeface="Meiryo UI" panose="020B0604030504040204" pitchFamily="50" charset="-128"/>
              </a:rPr>
              <a:t>災害救助法の適用市町村の住民の方で</a:t>
            </a:r>
            <a:r>
              <a:rPr lang="ja-JP" altLang="en-US" sz="2400" dirty="0" smtClean="0">
                <a:solidFill>
                  <a:schemeClr val="tx1"/>
                </a:solidFill>
                <a:latin typeface="Meiryo UI" panose="020B0604030504040204" pitchFamily="50" charset="-128"/>
                <a:ea typeface="Meiryo UI" panose="020B0604030504040204" pitchFamily="50" charset="-128"/>
              </a:rPr>
              <a:t>、適用市町村の国民</a:t>
            </a:r>
            <a:r>
              <a:rPr lang="ja-JP" altLang="en-US" sz="2400" dirty="0">
                <a:solidFill>
                  <a:schemeClr val="tx1"/>
                </a:solidFill>
                <a:latin typeface="Meiryo UI" panose="020B0604030504040204" pitchFamily="50" charset="-128"/>
                <a:ea typeface="Meiryo UI" panose="020B0604030504040204" pitchFamily="50" charset="-128"/>
              </a:rPr>
              <a:t>健康保険・介護</a:t>
            </a:r>
            <a:r>
              <a:rPr lang="ja-JP" altLang="en-US" sz="2400" dirty="0" smtClean="0">
                <a:solidFill>
                  <a:schemeClr val="tx1"/>
                </a:solidFill>
                <a:latin typeface="Meiryo UI" panose="020B0604030504040204" pitchFamily="50" charset="-128"/>
                <a:ea typeface="Meiryo UI" panose="020B0604030504040204" pitchFamily="50" charset="-128"/>
              </a:rPr>
              <a:t>保険、適用市町村が所在する府県の後期高齢者医療、協会けんぽ（以下の「対象保険者」に記載の保険者）に加入している場合、次の</a:t>
            </a:r>
            <a:r>
              <a:rPr lang="ja-JP" altLang="en-US" sz="2400" b="1" u="sng" dirty="0" smtClean="0">
                <a:solidFill>
                  <a:srgbClr val="FF0000"/>
                </a:solidFill>
                <a:latin typeface="Meiryo UI" panose="020B0604030504040204" pitchFamily="50" charset="-128"/>
                <a:ea typeface="Meiryo UI" panose="020B0604030504040204" pitchFamily="50" charset="-128"/>
              </a:rPr>
              <a:t>➀～➄のいずれかに該当する方は、</a:t>
            </a:r>
            <a:r>
              <a:rPr lang="ja-JP" altLang="en-US" sz="2400" dirty="0" smtClean="0">
                <a:solidFill>
                  <a:schemeClr val="tx1"/>
                </a:solidFill>
                <a:latin typeface="Meiryo UI" panose="020B0604030504040204" pitchFamily="50" charset="-128"/>
                <a:ea typeface="Meiryo UI" panose="020B0604030504040204" pitchFamily="50" charset="-128"/>
              </a:rPr>
              <a:t>医療機関、介護サービス事業所等の窓口でその旨を</a:t>
            </a:r>
            <a:r>
              <a:rPr lang="ja-JP" altLang="en-US" sz="2400" b="1" u="sng" dirty="0" smtClean="0">
                <a:solidFill>
                  <a:srgbClr val="FF0000"/>
                </a:solidFill>
                <a:latin typeface="Meiryo UI" panose="020B0604030504040204" pitchFamily="50" charset="-128"/>
                <a:ea typeface="Meiryo UI" panose="020B0604030504040204" pitchFamily="50" charset="-128"/>
              </a:rPr>
              <a:t>ご申告</a:t>
            </a:r>
            <a:r>
              <a:rPr lang="ja-JP" altLang="en-US" sz="2400" dirty="0" smtClean="0">
                <a:solidFill>
                  <a:schemeClr val="tx1"/>
                </a:solidFill>
                <a:latin typeface="Meiryo UI" panose="020B0604030504040204" pitchFamily="50" charset="-128"/>
                <a:ea typeface="Meiryo UI" panose="020B0604030504040204" pitchFamily="50" charset="-128"/>
              </a:rPr>
              <a:t>いただくことで、</a:t>
            </a:r>
            <a:r>
              <a:rPr lang="ja-JP" altLang="en-US" sz="2400" b="1" u="sng" dirty="0" smtClean="0">
                <a:solidFill>
                  <a:srgbClr val="FF0000"/>
                </a:solidFill>
                <a:latin typeface="Meiryo UI" panose="020B0604030504040204" pitchFamily="50" charset="-128"/>
                <a:ea typeface="Meiryo UI" panose="020B0604030504040204" pitchFamily="50" charset="-128"/>
              </a:rPr>
              <a:t>医療保険の窓口負担</a:t>
            </a:r>
            <a:r>
              <a:rPr lang="ja-JP" altLang="en-US" sz="2400" dirty="0" smtClean="0">
                <a:solidFill>
                  <a:schemeClr val="tx1"/>
                </a:solidFill>
                <a:latin typeface="Meiryo UI" panose="020B0604030504040204" pitchFamily="50" charset="-128"/>
                <a:ea typeface="Meiryo UI" panose="020B0604030504040204" pitchFamily="50" charset="-128"/>
              </a:rPr>
              <a:t>や</a:t>
            </a:r>
            <a:r>
              <a:rPr lang="ja-JP" altLang="en-US" sz="2400" b="1" u="sng" dirty="0" smtClean="0">
                <a:solidFill>
                  <a:srgbClr val="FF0000"/>
                </a:solidFill>
                <a:latin typeface="Meiryo UI" panose="020B0604030504040204" pitchFamily="50" charset="-128"/>
                <a:ea typeface="Meiryo UI" panose="020B0604030504040204" pitchFamily="50" charset="-128"/>
              </a:rPr>
              <a:t>介護保険の利用料</a:t>
            </a:r>
            <a:r>
              <a:rPr lang="ja-JP" altLang="en-US" sz="2400" dirty="0" smtClean="0">
                <a:solidFill>
                  <a:schemeClr val="tx1"/>
                </a:solidFill>
                <a:latin typeface="Meiryo UI" panose="020B0604030504040204" pitchFamily="50" charset="-128"/>
                <a:ea typeface="Meiryo UI" panose="020B0604030504040204" pitchFamily="50" charset="-128"/>
              </a:rPr>
              <a:t>につい</a:t>
            </a:r>
            <a:r>
              <a:rPr lang="ja-JP" altLang="en-US" sz="2400" dirty="0">
                <a:solidFill>
                  <a:schemeClr val="tx1"/>
                </a:solidFill>
                <a:latin typeface="Meiryo UI" panose="020B0604030504040204" pitchFamily="50" charset="-128"/>
                <a:ea typeface="Meiryo UI" panose="020B0604030504040204" pitchFamily="50" charset="-128"/>
              </a:rPr>
              <a:t>て</a:t>
            </a:r>
            <a:r>
              <a:rPr lang="ja-JP" altLang="en-US" sz="2400" b="1" u="sng" dirty="0" smtClean="0">
                <a:solidFill>
                  <a:srgbClr val="FF0000"/>
                </a:solidFill>
                <a:latin typeface="Meiryo UI" panose="020B0604030504040204" pitchFamily="50" charset="-128"/>
                <a:ea typeface="Meiryo UI" panose="020B0604030504040204" pitchFamily="50" charset="-128"/>
              </a:rPr>
              <a:t>支払いが不要</a:t>
            </a:r>
            <a:r>
              <a:rPr lang="ja-JP" altLang="en-US" sz="2400" dirty="0" smtClean="0">
                <a:solidFill>
                  <a:schemeClr val="tx1"/>
                </a:solidFill>
                <a:latin typeface="Meiryo UI" panose="020B0604030504040204" pitchFamily="50" charset="-128"/>
                <a:ea typeface="Meiryo UI" panose="020B0604030504040204" pitchFamily="50" charset="-128"/>
              </a:rPr>
              <a:t>となります。</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rgbClr val="FF0000"/>
                </a:solidFill>
                <a:latin typeface="Meiryo UI" panose="020B0604030504040204" pitchFamily="50" charset="-128"/>
                <a:ea typeface="Meiryo UI" panose="020B0604030504040204" pitchFamily="50" charset="-128"/>
              </a:rPr>
              <a:t>平成</a:t>
            </a:r>
            <a:r>
              <a:rPr lang="en-US" altLang="ja-JP" sz="2400" b="1" u="sng" dirty="0">
                <a:solidFill>
                  <a:srgbClr val="FF0000"/>
                </a:solidFill>
                <a:latin typeface="Meiryo UI" panose="020B0604030504040204" pitchFamily="50" charset="-128"/>
                <a:ea typeface="Meiryo UI" panose="020B0604030504040204" pitchFamily="50" charset="-128"/>
              </a:rPr>
              <a:t>30</a:t>
            </a:r>
            <a:r>
              <a:rPr lang="ja-JP" altLang="en-US" sz="2400" b="1" u="sng" dirty="0">
                <a:solidFill>
                  <a:srgbClr val="FF0000"/>
                </a:solidFill>
                <a:latin typeface="Meiryo UI" panose="020B0604030504040204" pitchFamily="50" charset="-128"/>
                <a:ea typeface="Meiryo UI" panose="020B0604030504040204" pitchFamily="50" charset="-128"/>
              </a:rPr>
              <a:t>年</a:t>
            </a:r>
            <a:r>
              <a:rPr lang="en-US" altLang="ja-JP" sz="2400" b="1" u="sng" dirty="0">
                <a:solidFill>
                  <a:srgbClr val="FF0000"/>
                </a:solidFill>
                <a:latin typeface="Meiryo UI" panose="020B0604030504040204" pitchFamily="50" charset="-128"/>
                <a:ea typeface="Meiryo UI" panose="020B0604030504040204" pitchFamily="50" charset="-128"/>
              </a:rPr>
              <a:t>10</a:t>
            </a:r>
            <a:r>
              <a:rPr lang="ja-JP" altLang="en-US" sz="2400" b="1" u="sng" dirty="0">
                <a:solidFill>
                  <a:srgbClr val="FF0000"/>
                </a:solidFill>
                <a:latin typeface="Meiryo UI" panose="020B0604030504040204" pitchFamily="50" charset="-128"/>
                <a:ea typeface="Meiryo UI" panose="020B0604030504040204" pitchFamily="50" charset="-128"/>
              </a:rPr>
              <a:t>月末まで</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①　住家の全半壊、全半焼、床上浸水又はこれに準ずる被災をされた方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400" dirty="0" smtClean="0">
                <a:solidFill>
                  <a:schemeClr val="tx1"/>
                </a:solidFill>
                <a:latin typeface="HGSｺﾞｼｯｸM" panose="020B0600000000000000" pitchFamily="50" charset="-128"/>
                <a:ea typeface="HGSｺﾞｼｯｸM" panose="020B0600000000000000" pitchFamily="50" charset="-128"/>
              </a:rPr>
              <a:t>　　　　</a:t>
            </a:r>
            <a:r>
              <a:rPr lang="en-US" altLang="ja-JP"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smtClean="0">
                <a:solidFill>
                  <a:schemeClr val="tx1"/>
                </a:solidFill>
                <a:latin typeface="HGSｺﾞｼｯｸM" panose="020B0600000000000000" pitchFamily="50" charset="-128"/>
                <a:ea typeface="HGSｺﾞｼｯｸM" panose="020B0600000000000000" pitchFamily="50" charset="-128"/>
              </a:rPr>
              <a:t>　罹災証明書の提示は必要ありませんので、窓口で口頭で申告してください。</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②　主たる生計維持者が死亡し又は重篤な傷病を負われた方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③　主たる生計維持者の行方が不明である方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④　主たる生計維持者が業務を廃止、又は休止された方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⑤　主たる生計維持者が失職し、現在収入がない方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177800" indent="-177800">
              <a:lnSpc>
                <a:spcPts val="1680"/>
              </a:lnSpc>
            </a:pP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endParaRPr lang="en-US" altLang="ja-JP" sz="2400" dirty="0" smtClean="0">
              <a:solidFill>
                <a:schemeClr val="tx1"/>
              </a:solidFill>
              <a:latin typeface="Meiryo UI" panose="020B0604030504040204" pitchFamily="50" charset="-128"/>
              <a:ea typeface="Meiryo UI" panose="020B0604030504040204" pitchFamily="50" charset="-128"/>
            </a:endParaRPr>
          </a:p>
          <a:p>
            <a:pPr marL="177800" indent="-177800"/>
            <a:endParaRPr lang="en-US" altLang="ja-JP" sz="2400" dirty="0">
              <a:solidFill>
                <a:schemeClr val="tx1"/>
              </a:solidFill>
              <a:latin typeface="Meiryo UI" panose="020B0604030504040204" pitchFamily="50" charset="-128"/>
              <a:ea typeface="Meiryo UI" panose="020B0604030504040204" pitchFamily="50" charset="-128"/>
            </a:endParaRPr>
          </a:p>
          <a:p>
            <a:pPr marL="177800" indent="-177800"/>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この免除を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受けるに</a:t>
            </a:r>
            <a:r>
              <a:rPr lang="ja-JP" altLang="en-US" sz="1800" dirty="0">
                <a:solidFill>
                  <a:schemeClr val="tx1"/>
                </a:solidFill>
                <a:latin typeface="ＭＳ ゴシック" panose="020B0609070205080204" pitchFamily="49" charset="-128"/>
                <a:ea typeface="ＭＳ ゴシック" panose="020B0609070205080204" pitchFamily="49" charset="-128"/>
              </a:rPr>
              <a:t>は</a:t>
            </a:r>
            <a:r>
              <a:rPr lang="ja-JP" altLang="en-US" sz="1800" dirty="0" smtClean="0">
                <a:solidFill>
                  <a:schemeClr val="tx1"/>
                </a:solidFill>
                <a:latin typeface="ＭＳ ゴシック" panose="020B0609070205080204" pitchFamily="49" charset="-128"/>
                <a:ea typeface="ＭＳ ゴシック" panose="020B0609070205080204" pitchFamily="49" charset="-128"/>
              </a:rPr>
              <a:t>、上記の①～⑤のいずれかに</a:t>
            </a:r>
            <a:r>
              <a:rPr lang="ja-JP" altLang="en-US" sz="1800" dirty="0">
                <a:solidFill>
                  <a:schemeClr val="tx1"/>
                </a:solidFill>
                <a:latin typeface="ＭＳ ゴシック" panose="020B0609070205080204" pitchFamily="49" charset="-128"/>
                <a:ea typeface="ＭＳ ゴシック" panose="020B0609070205080204" pitchFamily="49" charset="-128"/>
              </a:rPr>
              <a:t>該当する必要があることから</a:t>
            </a:r>
            <a:r>
              <a:rPr lang="ja-JP" altLang="en-US" sz="1800" dirty="0" smtClean="0">
                <a:solidFill>
                  <a:schemeClr val="tx1"/>
                </a:solidFill>
                <a:latin typeface="ＭＳ ゴシック" panose="020B0609070205080204" pitchFamily="49" charset="-128"/>
                <a:ea typeface="ＭＳ ゴシック" panose="020B0609070205080204" pitchFamily="49" charset="-128"/>
              </a:rPr>
              <a:t>、医療</a:t>
            </a:r>
            <a:r>
              <a:rPr lang="ja-JP" altLang="en-US" sz="1800" dirty="0">
                <a:solidFill>
                  <a:schemeClr val="tx1"/>
                </a:solidFill>
                <a:latin typeface="ＭＳ ゴシック" panose="020B0609070205080204" pitchFamily="49" charset="-128"/>
                <a:ea typeface="ＭＳ ゴシック" panose="020B0609070205080204" pitchFamily="49" charset="-128"/>
              </a:rPr>
              <a:t>機関等の窓口でご申告いただいた内容について</a:t>
            </a:r>
            <a:r>
              <a:rPr lang="ja-JP" altLang="en-US" sz="1800" dirty="0" smtClean="0">
                <a:solidFill>
                  <a:schemeClr val="tx1"/>
                </a:solidFill>
                <a:latin typeface="ＭＳ ゴシック" panose="020B0609070205080204" pitchFamily="49" charset="-128"/>
                <a:ea typeface="ＭＳ ゴシック" panose="020B0609070205080204" pitchFamily="49" charset="-128"/>
              </a:rPr>
              <a:t>、後日、ご加入の保険者から、確認</a:t>
            </a:r>
            <a:r>
              <a:rPr lang="ja-JP" altLang="en-US" sz="1800" dirty="0">
                <a:solidFill>
                  <a:schemeClr val="tx1"/>
                </a:solidFill>
                <a:latin typeface="ＭＳ ゴシック" panose="020B0609070205080204" pitchFamily="49" charset="-128"/>
                <a:ea typeface="ＭＳ ゴシック" panose="020B0609070205080204" pitchFamily="49" charset="-128"/>
              </a:rPr>
              <a:t>が行われることがあります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上記の医療保険・介護保険の加入者であれば、府県外の医療機関等を受診、介護</a:t>
            </a:r>
            <a:r>
              <a:rPr lang="ja-JP" altLang="en-US" sz="1800" dirty="0" smtClean="0">
                <a:solidFill>
                  <a:schemeClr val="tx1"/>
                </a:solidFill>
                <a:latin typeface="ＭＳ ゴシック" panose="020B0609070205080204" pitchFamily="49" charset="-128"/>
                <a:ea typeface="ＭＳ ゴシック" panose="020B0609070205080204" pitchFamily="49" charset="-128"/>
              </a:rPr>
              <a:t>サービスを利用</a:t>
            </a:r>
            <a:r>
              <a:rPr lang="ja-JP" altLang="en-US" sz="1800" dirty="0">
                <a:solidFill>
                  <a:schemeClr val="tx1"/>
                </a:solidFill>
                <a:latin typeface="ＭＳ ゴシック" panose="020B0609070205080204" pitchFamily="49" charset="-128"/>
                <a:ea typeface="ＭＳ ゴシック" panose="020B0609070205080204" pitchFamily="49" charset="-128"/>
              </a:rPr>
              <a:t>された場合にも支払いを求められることはありません。</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　なお、入院・入所時の食費・居住費などはお支払いいただく必要があります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u="sng" dirty="0" smtClean="0">
                <a:solidFill>
                  <a:srgbClr val="FF0000"/>
                </a:solidFill>
                <a:latin typeface="ＭＳ ゴシック" panose="020B0609070205080204" pitchFamily="49" charset="-128"/>
                <a:ea typeface="ＭＳ ゴシック" panose="020B0609070205080204" pitchFamily="49" charset="-128"/>
              </a:rPr>
              <a:t>上記以外の</a:t>
            </a:r>
            <a:r>
              <a:rPr lang="ja-JP" altLang="en-US" sz="1800" dirty="0" smtClean="0">
                <a:solidFill>
                  <a:schemeClr val="tx1"/>
                </a:solidFill>
                <a:latin typeface="ＭＳ ゴシック" panose="020B0609070205080204" pitchFamily="49" charset="-128"/>
                <a:ea typeface="ＭＳ ゴシック" panose="020B0609070205080204" pitchFamily="49" charset="-128"/>
              </a:rPr>
              <a:t>保険者については、医療保険の窓口負担や介護保険の利用料を支払っていただく必要がありますが、一定期間は支払いが猶予される可能性があります。詳細は各保険者にお問い合わせください。</a:t>
            </a:r>
          </a:p>
          <a:p>
            <a:pPr marL="277813" indent="-277813">
              <a:lnSpc>
                <a:spcPts val="3200"/>
              </a:lnSpc>
              <a:spcBef>
                <a:spcPts val="1200"/>
              </a:spcBef>
            </a:pPr>
            <a:r>
              <a:rPr lang="ja-JP" altLang="en-US" sz="2400" dirty="0" smtClean="0">
                <a:solidFill>
                  <a:schemeClr val="tx1"/>
                </a:solidFill>
                <a:latin typeface="Meiryo UI" panose="020B0604030504040204" pitchFamily="50" charset="-128"/>
                <a:ea typeface="Meiryo UI" panose="020B0604030504040204" pitchFamily="50" charset="-128"/>
              </a:rPr>
              <a:t>〇</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なお、被災者の皆様は、</a:t>
            </a:r>
            <a:r>
              <a:rPr lang="ja-JP" altLang="en-US" sz="2400" b="1" u="sng" dirty="0" smtClean="0">
                <a:solidFill>
                  <a:srgbClr val="FF0000"/>
                </a:solidFill>
                <a:latin typeface="Meiryo UI" panose="020B0604030504040204" pitchFamily="50" charset="-128"/>
                <a:ea typeface="Meiryo UI" panose="020B0604030504040204" pitchFamily="50" charset="-128"/>
              </a:rPr>
              <a:t>保険証</a:t>
            </a:r>
            <a:r>
              <a:rPr lang="ja-JP" altLang="en-US" sz="2400" b="1" u="sng" dirty="0">
                <a:solidFill>
                  <a:srgbClr val="FF0000"/>
                </a:solidFill>
                <a:latin typeface="Meiryo UI" panose="020B0604030504040204" pitchFamily="50" charset="-128"/>
                <a:ea typeface="Meiryo UI" panose="020B0604030504040204" pitchFamily="50" charset="-128"/>
              </a:rPr>
              <a:t>なしでも</a:t>
            </a:r>
            <a:r>
              <a:rPr lang="ja-JP" altLang="en-US" sz="2400" dirty="0">
                <a:solidFill>
                  <a:schemeClr val="tx1"/>
                </a:solidFill>
                <a:latin typeface="Meiryo UI" panose="020B0604030504040204" pitchFamily="50" charset="-128"/>
                <a:ea typeface="Meiryo UI" panose="020B0604030504040204" pitchFamily="50" charset="-128"/>
              </a:rPr>
              <a:t>医療機関等を受診、介護サービスを利用できます</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800234" y="341681"/>
            <a:ext cx="2601724" cy="926591"/>
            <a:chOff x="6595358" y="1030415"/>
            <a:chExt cx="2880320" cy="1153988"/>
          </a:xfrm>
        </p:grpSpPr>
        <p:pic>
          <p:nvPicPr>
            <p:cNvPr id="4" name="図 3" descr="報道発表資料psdのコピー2"/>
            <p:cNvPicPr/>
            <p:nvPr/>
          </p:nvPicPr>
          <p:blipFill>
            <a:blip r:embed="rId2" cstate="print"/>
            <a:srcRect/>
            <a:stretch>
              <a:fillRect/>
            </a:stretch>
          </p:blipFill>
          <p:spPr bwMode="auto">
            <a:xfrm>
              <a:off x="6673350" y="1030415"/>
              <a:ext cx="2720340" cy="903224"/>
            </a:xfrm>
            <a:prstGeom prst="rect">
              <a:avLst/>
            </a:prstGeom>
            <a:noFill/>
          </p:spPr>
        </p:pic>
        <p:sp>
          <p:nvSpPr>
            <p:cNvPr id="9" name="テキスト ボックス 8"/>
            <p:cNvSpPr txBox="1"/>
            <p:nvPr/>
          </p:nvSpPr>
          <p:spPr>
            <a:xfrm>
              <a:off x="6595358" y="1839425"/>
              <a:ext cx="2880320" cy="34497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平成３</a:t>
              </a:r>
              <a:r>
                <a:rPr lang="ja-JP" altLang="en-US" sz="1200" dirty="0">
                  <a:latin typeface="HGSｺﾞｼｯｸM" panose="020B0600000000000000" pitchFamily="50" charset="-128"/>
                  <a:ea typeface="HGSｺﾞｼｯｸM" panose="020B0600000000000000" pitchFamily="50" charset="-128"/>
                </a:rPr>
                <a:t>０</a:t>
              </a:r>
              <a:r>
                <a:rPr lang="ja-JP" altLang="en-US" sz="1200" dirty="0" smtClean="0">
                  <a:latin typeface="HGSｺﾞｼｯｸM" panose="020B0600000000000000" pitchFamily="50" charset="-128"/>
                  <a:ea typeface="HGSｺﾞｼｯｸM" panose="020B0600000000000000" pitchFamily="50" charset="-128"/>
                </a:rPr>
                <a:t>年</a:t>
              </a:r>
              <a:r>
                <a:rPr lang="ja-JP" altLang="en-US" sz="1200" smtClean="0">
                  <a:latin typeface="HGSｺﾞｼｯｸM" panose="020B0600000000000000" pitchFamily="50" charset="-128"/>
                  <a:ea typeface="HGSｺﾞｼｯｸM" panose="020B0600000000000000" pitchFamily="50" charset="-128"/>
                </a:rPr>
                <a:t>７月１３日</a:t>
              </a:r>
              <a:r>
                <a:rPr lang="ja-JP" altLang="en-US" sz="1200" dirty="0" smtClean="0">
                  <a:latin typeface="HGSｺﾞｼｯｸM" panose="020B0600000000000000" pitchFamily="50" charset="-128"/>
                  <a:ea typeface="HGSｺﾞｼｯｸM" panose="020B0600000000000000" pitchFamily="50" charset="-128"/>
                </a:rPr>
                <a:t>時点</a:t>
              </a:r>
              <a:endParaRPr kumimoji="1" lang="ja-JP" altLang="en-US" sz="1200" dirty="0">
                <a:latin typeface="HGSｺﾞｼｯｸM" panose="020B0600000000000000" pitchFamily="50" charset="-128"/>
                <a:ea typeface="HGSｺﾞｼｯｸM" panose="020B0600000000000000" pitchFamily="50" charset="-128"/>
              </a:endParaRPr>
            </a:p>
          </p:txBody>
        </p:sp>
      </p:grpSp>
      <p:sp>
        <p:nvSpPr>
          <p:cNvPr id="13" name="正方形/長方形 12"/>
          <p:cNvSpPr/>
          <p:nvPr/>
        </p:nvSpPr>
        <p:spPr>
          <a:xfrm>
            <a:off x="132164" y="11945416"/>
            <a:ext cx="9332365" cy="747807"/>
          </a:xfrm>
          <a:prstGeom prst="rect">
            <a:avLst/>
          </a:prstGeom>
          <a:solidFill>
            <a:srgbClr val="FFFF99"/>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360363" indent="-360363"/>
            <a:r>
              <a:rPr kumimoji="1" lang="ja-JP" altLang="en-US" sz="2600" b="1" dirty="0" smtClean="0">
                <a:latin typeface="Meiryo UI" panose="020B0604030504040204" pitchFamily="50" charset="-128"/>
                <a:ea typeface="Meiryo UI" panose="020B0604030504040204" pitchFamily="50" charset="-128"/>
              </a:rPr>
              <a:t>○　この窓口負担の取扱いについて、ご不明な点があれば、</a:t>
            </a:r>
            <a:r>
              <a:rPr lang="ja-JP" altLang="en-US" sz="2600" b="1" dirty="0">
                <a:latin typeface="Meiryo UI" panose="020B0604030504040204" pitchFamily="50" charset="-128"/>
                <a:ea typeface="Meiryo UI" panose="020B0604030504040204" pitchFamily="50" charset="-128"/>
              </a:rPr>
              <a:t>ご加入</a:t>
            </a:r>
            <a:r>
              <a:rPr lang="ja-JP" altLang="en-US" sz="2600" b="1" dirty="0" smtClean="0">
                <a:latin typeface="Meiryo UI" panose="020B0604030504040204" pitchFamily="50" charset="-128"/>
                <a:ea typeface="Meiryo UI" panose="020B0604030504040204" pitchFamily="50" charset="-128"/>
              </a:rPr>
              <a:t>の各保険者</a:t>
            </a:r>
            <a:r>
              <a:rPr kumimoji="1" lang="ja-JP" altLang="en-US" sz="2600" b="1" dirty="0" smtClean="0">
                <a:latin typeface="Meiryo UI" panose="020B0604030504040204" pitchFamily="50" charset="-128"/>
                <a:ea typeface="Meiryo UI" panose="020B0604030504040204" pitchFamily="50" charset="-128"/>
              </a:rPr>
              <a:t>にお問い合わせ下さい。</a:t>
            </a:r>
            <a:endParaRPr kumimoji="1" lang="ja-JP" altLang="en-US" sz="2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11431" y="17488"/>
            <a:ext cx="6363969" cy="39756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2800" b="1" dirty="0" smtClean="0">
                <a:solidFill>
                  <a:srgbClr val="FF0000"/>
                </a:solidFill>
                <a:latin typeface="HGSｺﾞｼｯｸM" panose="020B0600000000000000" pitchFamily="50" charset="-128"/>
                <a:ea typeface="HGSｺﾞｼｯｸM" panose="020B0600000000000000" pitchFamily="50" charset="-128"/>
              </a:rPr>
              <a:t>平成</a:t>
            </a:r>
            <a:r>
              <a:rPr lang="en-US" altLang="ja-JP" sz="2800" b="1" dirty="0">
                <a:solidFill>
                  <a:srgbClr val="FF0000"/>
                </a:solidFill>
                <a:latin typeface="HGSｺﾞｼｯｸM" panose="020B0600000000000000" pitchFamily="50" charset="-128"/>
                <a:ea typeface="HGSｺﾞｼｯｸM" panose="020B0600000000000000" pitchFamily="50" charset="-128"/>
              </a:rPr>
              <a:t>30</a:t>
            </a:r>
            <a:r>
              <a:rPr lang="ja-JP" altLang="en-US" sz="2800" b="1" dirty="0">
                <a:solidFill>
                  <a:srgbClr val="FF0000"/>
                </a:solidFill>
                <a:latin typeface="HGSｺﾞｼｯｸM" panose="020B0600000000000000" pitchFamily="50" charset="-128"/>
                <a:ea typeface="HGSｺﾞｼｯｸM" panose="020B0600000000000000" pitchFamily="50" charset="-128"/>
              </a:rPr>
              <a:t>年７月豪雨の</a:t>
            </a:r>
            <a:r>
              <a:rPr kumimoji="1" lang="ja-JP" altLang="en-US" sz="2800" b="1" dirty="0" smtClean="0">
                <a:solidFill>
                  <a:srgbClr val="FF0000"/>
                </a:solidFill>
                <a:latin typeface="HGSｺﾞｼｯｸM" panose="020B0600000000000000" pitchFamily="50" charset="-128"/>
                <a:ea typeface="HGSｺﾞｼｯｸM" panose="020B0600000000000000" pitchFamily="50" charset="-128"/>
              </a:rPr>
              <a:t>被災者の皆様へ</a:t>
            </a:r>
            <a:endParaRPr kumimoji="1" lang="en-US" altLang="ja-JP" sz="2800" b="1" dirty="0" smtClean="0">
              <a:solidFill>
                <a:srgbClr val="FF0000"/>
              </a:solidFill>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408112" y="6400800"/>
            <a:ext cx="8919788" cy="201622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US" altLang="ja-JP" sz="1400" dirty="0" smtClean="0">
              <a:solidFill>
                <a:schemeClr val="tx1"/>
              </a:solidFill>
            </a:endParaRPr>
          </a:p>
          <a:p>
            <a:r>
              <a:rPr lang="ja-JP" altLang="en-US" sz="1600" dirty="0" smtClean="0">
                <a:solidFill>
                  <a:schemeClr val="tx1"/>
                </a:solidFill>
              </a:rPr>
              <a:t>［福岡県］</a:t>
            </a:r>
            <a:endParaRPr lang="en-US" altLang="ja-JP" sz="1600" dirty="0" smtClean="0">
              <a:solidFill>
                <a:schemeClr val="tx1"/>
              </a:solidFill>
            </a:endParaRPr>
          </a:p>
          <a:p>
            <a:r>
              <a:rPr lang="ja-JP" altLang="en-US" sz="1600" smtClean="0">
                <a:solidFill>
                  <a:schemeClr val="tx1"/>
                </a:solidFill>
              </a:rPr>
              <a:t>飯塚市　福岡県</a:t>
            </a:r>
            <a:r>
              <a:rPr lang="ja-JP" altLang="en-US" sz="1600" dirty="0" smtClean="0">
                <a:solidFill>
                  <a:schemeClr val="tx1"/>
                </a:solidFill>
              </a:rPr>
              <a:t>後期高齢者医療広域連合　全国健康保険協会</a:t>
            </a:r>
            <a:endParaRPr lang="en-US" altLang="ja-JP" sz="1600" dirty="0" smtClean="0">
              <a:solidFill>
                <a:schemeClr val="tx1"/>
              </a:solidFill>
            </a:endParaRPr>
          </a:p>
          <a:p>
            <a:endParaRPr lang="en-US" altLang="ja-JP" sz="1600" dirty="0" smtClean="0">
              <a:solidFill>
                <a:schemeClr val="tx1"/>
              </a:solidFill>
            </a:endParaRPr>
          </a:p>
          <a:p>
            <a:r>
              <a:rPr lang="ja-JP" altLang="en-US" sz="1400" dirty="0" smtClean="0">
                <a:solidFill>
                  <a:schemeClr val="tx1"/>
                </a:solidFill>
              </a:rPr>
              <a:t>（上記以外に、一部の健保組合・国保組合について</a:t>
            </a:r>
            <a:r>
              <a:rPr lang="ja-JP" altLang="en-US" sz="1400" dirty="0">
                <a:solidFill>
                  <a:schemeClr val="tx1"/>
                </a:solidFill>
              </a:rPr>
              <a:t>も</a:t>
            </a:r>
            <a:r>
              <a:rPr lang="ja-JP" altLang="en-US" sz="1400" dirty="0" smtClean="0">
                <a:solidFill>
                  <a:schemeClr val="tx1"/>
                </a:solidFill>
              </a:rPr>
              <a:t>免除される場合があります。詳細は各組合にお問い合わせください。）</a:t>
            </a:r>
            <a:endParaRPr kumimoji="1" lang="ja-JP" altLang="en-US" sz="1400" dirty="0">
              <a:solidFill>
                <a:schemeClr val="tx1"/>
              </a:solidFill>
            </a:endParaRPr>
          </a:p>
        </p:txBody>
      </p:sp>
      <p:sp>
        <p:nvSpPr>
          <p:cNvPr id="3" name="角丸四角形 2"/>
          <p:cNvSpPr/>
          <p:nvPr/>
        </p:nvSpPr>
        <p:spPr>
          <a:xfrm>
            <a:off x="336104" y="6330888"/>
            <a:ext cx="1512168" cy="285936"/>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smtClean="0">
                <a:ln w="0"/>
                <a:solidFill>
                  <a:schemeClr val="tx1"/>
                </a:solidFill>
              </a:rPr>
              <a:t>対象保険者</a:t>
            </a:r>
            <a:endParaRPr kumimoji="1" lang="ja-JP" altLang="en-US" sz="1600" b="1" dirty="0">
              <a:ln w="0"/>
              <a:solidFill>
                <a:schemeClr val="tx1"/>
              </a:solidFill>
            </a:endParaRPr>
          </a:p>
        </p:txBody>
      </p:sp>
    </p:spTree>
    <p:extLst>
      <p:ext uri="{BB962C8B-B14F-4D97-AF65-F5344CB8AC3E}">
        <p14:creationId xmlns:p14="http://schemas.microsoft.com/office/powerpoint/2010/main" val="34179161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1368</TotalTime>
  <Words>30</Words>
  <Application>Microsoft Office PowerPoint</Application>
  <PresentationFormat>A3 297x420 mm</PresentationFormat>
  <Paragraphs>32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HGSｺﾞｼｯｸM</vt:lpstr>
      <vt:lpstr>Meiryo UI</vt:lpstr>
      <vt:lpstr>ＭＳ Ｐゴシック</vt:lpstr>
      <vt:lpstr>ＭＳ ゴシック</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川瀬 一平(kawase-ippei)</cp:lastModifiedBy>
  <cp:revision>117</cp:revision>
  <cp:lastPrinted>2018-07-12T11:13:01Z</cp:lastPrinted>
  <dcterms:created xsi:type="dcterms:W3CDTF">2016-04-24T05:31:51Z</dcterms:created>
  <dcterms:modified xsi:type="dcterms:W3CDTF">2018-07-13T09:10:38Z</dcterms:modified>
</cp:coreProperties>
</file>