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9"/>
  </p:notesMasterIdLst>
  <p:sldIdLst>
    <p:sldId id="257" r:id="rId2"/>
    <p:sldId id="2552" r:id="rId3"/>
    <p:sldId id="2557" r:id="rId4"/>
    <p:sldId id="2558" r:id="rId5"/>
    <p:sldId id="2559" r:id="rId6"/>
    <p:sldId id="2560" r:id="rId7"/>
    <p:sldId id="2561"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99FF"/>
    <a:srgbClr val="3333FF"/>
    <a:srgbClr val="008000"/>
    <a:srgbClr val="E9EBF5"/>
    <a:srgbClr val="CCECFF"/>
    <a:srgbClr val="CCFFFF"/>
    <a:srgbClr val="0000CC"/>
    <a:srgbClr val="00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85212" autoAdjust="0"/>
  </p:normalViewPr>
  <p:slideViewPr>
    <p:cSldViewPr snapToGrid="0">
      <p:cViewPr varScale="1">
        <p:scale>
          <a:sx n="90" d="100"/>
          <a:sy n="90" d="100"/>
        </p:scale>
        <p:origin x="2214" y="96"/>
      </p:cViewPr>
      <p:guideLst/>
    </p:cSldViewPr>
  </p:slideViewPr>
  <p:notesTextViewPr>
    <p:cViewPr>
      <p:scale>
        <a:sx n="1" d="1"/>
        <a:sy n="1" d="1"/>
      </p:scale>
      <p:origin x="0" y="0"/>
    </p:cViewPr>
  </p:notesTextViewPr>
  <p:notesViewPr>
    <p:cSldViewPr snapToGrid="0">
      <p:cViewPr varScale="1">
        <p:scale>
          <a:sx n="75" d="100"/>
          <a:sy n="75" d="100"/>
        </p:scale>
        <p:origin x="4038" y="84"/>
      </p:cViewPr>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AF25044-C9A0-4684-8274-E3F31F7E57EC}"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FF49E81-FDFA-45E0-AF09-3F7476A4BD90}" type="slidenum">
              <a:rPr kumimoji="1" lang="ja-JP" altLang="en-US" smtClean="0"/>
              <a:t>‹#›</a:t>
            </a:fld>
            <a:endParaRPr kumimoji="1" lang="ja-JP" altLang="en-US"/>
          </a:p>
        </p:txBody>
      </p:sp>
    </p:spTree>
    <p:extLst>
      <p:ext uri="{BB962C8B-B14F-4D97-AF65-F5344CB8AC3E}">
        <p14:creationId xmlns:p14="http://schemas.microsoft.com/office/powerpoint/2010/main" val="4341951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100" kern="1200">
        <a:solidFill>
          <a:schemeClr val="tx1"/>
        </a:solidFill>
        <a:latin typeface="+mn-ea"/>
        <a:ea typeface="+mn-ea"/>
        <a:cs typeface="+mn-cs"/>
      </a:defRPr>
    </a:lvl1pPr>
    <a:lvl2pPr marL="457200" algn="l" defTabSz="914400" rtl="0" eaLnBrk="1" latinLnBrk="0" hangingPunct="1">
      <a:defRPr kumimoji="1" sz="1100" kern="1200">
        <a:solidFill>
          <a:schemeClr val="tx1"/>
        </a:solidFill>
        <a:latin typeface="+mn-ea"/>
        <a:ea typeface="+mn-ea"/>
        <a:cs typeface="+mn-cs"/>
      </a:defRPr>
    </a:lvl2pPr>
    <a:lvl3pPr marL="914400" algn="l" defTabSz="914400" rtl="0" eaLnBrk="1" latinLnBrk="0" hangingPunct="1">
      <a:defRPr kumimoji="1" sz="1100" kern="1200">
        <a:solidFill>
          <a:schemeClr val="tx1"/>
        </a:solidFill>
        <a:latin typeface="+mn-ea"/>
        <a:ea typeface="+mn-ea"/>
        <a:cs typeface="+mn-cs"/>
      </a:defRPr>
    </a:lvl3pPr>
    <a:lvl4pPr marL="1371600" algn="l" defTabSz="914400" rtl="0" eaLnBrk="1" latinLnBrk="0" hangingPunct="1">
      <a:defRPr kumimoji="1" sz="1100" kern="1200">
        <a:solidFill>
          <a:schemeClr val="tx1"/>
        </a:solidFill>
        <a:latin typeface="+mn-ea"/>
        <a:ea typeface="+mn-ea"/>
        <a:cs typeface="+mn-cs"/>
      </a:defRPr>
    </a:lvl4pPr>
    <a:lvl5pPr marL="1828800" algn="l" defTabSz="914400" rtl="0" eaLnBrk="1" latinLnBrk="0" hangingPunct="1">
      <a:defRPr kumimoji="1" sz="1100" kern="1200">
        <a:solidFill>
          <a:schemeClr val="tx1"/>
        </a:solidFill>
        <a:latin typeface="+mn-ea"/>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BIZ UDPゴシック" panose="020B0400000000000000" pitchFamily="50" charset="-128"/>
                <a:ea typeface="BIZ UDPゴシック" panose="020B0400000000000000" pitchFamily="50" charset="-128"/>
              </a:rPr>
              <a:t>BCP</a:t>
            </a:r>
            <a:r>
              <a:rPr kumimoji="1" lang="ja-JP" altLang="en-US" dirty="0">
                <a:latin typeface="BIZ UDPゴシック" panose="020B0400000000000000" pitchFamily="50" charset="-128"/>
                <a:ea typeface="BIZ UDPゴシック" panose="020B0400000000000000" pitchFamily="50" charset="-128"/>
              </a:rPr>
              <a:t>の優先業務を検討するワークショップの資料です。</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1</a:t>
            </a:fld>
            <a:endParaRPr kumimoji="1" lang="ja-JP" altLang="en-US"/>
          </a:p>
        </p:txBody>
      </p:sp>
    </p:spTree>
    <p:extLst>
      <p:ext uri="{BB962C8B-B14F-4D97-AF65-F5344CB8AC3E}">
        <p14:creationId xmlns:p14="http://schemas.microsoft.com/office/powerpoint/2010/main" val="2447504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BIZ UDPゴシック" panose="020B0400000000000000" pitchFamily="50" charset="-128"/>
                <a:ea typeface="BIZ UDPゴシック" panose="020B0400000000000000" pitchFamily="50" charset="-128"/>
              </a:rPr>
              <a:t>BCP</a:t>
            </a:r>
            <a:r>
              <a:rPr kumimoji="1" lang="ja-JP" altLang="en-US" dirty="0">
                <a:latin typeface="BIZ UDPゴシック" panose="020B0400000000000000" pitchFamily="50" charset="-128"/>
                <a:ea typeface="BIZ UDPゴシック" panose="020B0400000000000000" pitchFamily="50" charset="-128"/>
              </a:rPr>
              <a:t>は、施設にとって実効性のあるものでなければなりません。</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実際に現場で職務を担当している職員が参加し検討できると良いです。</a:t>
            </a:r>
            <a:endParaRPr kumimoji="1" lang="en-US" altLang="ja-JP" dirty="0">
              <a:latin typeface="BIZ UDPゴシック" panose="020B0400000000000000" pitchFamily="50" charset="-128"/>
              <a:ea typeface="BIZ UDPゴシック" panose="020B0400000000000000" pitchFamily="50" charset="-128"/>
            </a:endParaRPr>
          </a:p>
          <a:p>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2</a:t>
            </a:fld>
            <a:endParaRPr kumimoji="1" lang="ja-JP" altLang="en-US"/>
          </a:p>
        </p:txBody>
      </p:sp>
    </p:spTree>
    <p:extLst>
      <p:ext uri="{BB962C8B-B14F-4D97-AF65-F5344CB8AC3E}">
        <p14:creationId xmlns:p14="http://schemas.microsoft.com/office/powerpoint/2010/main" val="3054076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ここでは風水害を想定して実施するので、市のハザードマップを元に施設周辺の被害想定と自分の施設の被害予想を整理しておくとよいでしょう。</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優先業務を考えるため、交通機関が停止するなどして、職員は一部しか出勤できていない、交代が出勤できない（例えば半分しかいない）。</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また、ライフラインも停止しているとして検討しましょう。</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大雨や土砂災害が起こると、利用者の中には、緊張する人、パニックになる人などもいます。</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3</a:t>
            </a:fld>
            <a:endParaRPr kumimoji="1" lang="ja-JP" altLang="en-US"/>
          </a:p>
        </p:txBody>
      </p:sp>
    </p:spTree>
    <p:extLst>
      <p:ext uri="{BB962C8B-B14F-4D97-AF65-F5344CB8AC3E}">
        <p14:creationId xmlns:p14="http://schemas.microsoft.com/office/powerpoint/2010/main" val="1836074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優先業務の洗い出しは、できる限り細かく通常行っている業務を整理してから考えるとよいです。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可能ならワークショップの前に、全職員に自分が毎日行っている仕事を書き出すなど事前準備をしておくと進めやすいです。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日々の業務を書き出します。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その業務の中で、ライフラインの停止、職員の不足ですべて行えないと考えた場合に、止めても利用者の命や生活に影響が大きくないものを選びます。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次に、どんな状況でも止められない業務を選びます。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この止められない業務が優先して行う業務となります。</a:t>
            </a:r>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4</a:t>
            </a:fld>
            <a:endParaRPr kumimoji="1" lang="ja-JP" altLang="en-US"/>
          </a:p>
        </p:txBody>
      </p:sp>
    </p:spTree>
    <p:extLst>
      <p:ext uri="{BB962C8B-B14F-4D97-AF65-F5344CB8AC3E}">
        <p14:creationId xmlns:p14="http://schemas.microsoft.com/office/powerpoint/2010/main" val="840076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災害の発生でも止められない業務というのは、利用者の命に係わる業務ですので、あらかじめ実施できるように備えておく必要があります。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例えば、停電、断水、ガス供給停止、人は通常の半分しかいないという災害時の状況考えた場合、何が必要でしょうか。</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必要な資器材は何か、人員は応援が必要かを考えます。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人員は少なくても時間をかければできるのか、応援がないとできないのかなども考えます。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資器材や電源などは代替案を考えて、何を活用すればいいのか考えてみましょう。</a:t>
            </a:r>
            <a:endParaRPr kumimoji="1" lang="en-US" altLang="ja-JP" dirty="0">
              <a:latin typeface="BIZ UDPゴシック" panose="020B0400000000000000" pitchFamily="50" charset="-128"/>
              <a:ea typeface="BIZ UDPゴシック" panose="020B0400000000000000" pitchFamily="50" charset="-128"/>
            </a:endParaRPr>
          </a:p>
          <a:p>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5</a:t>
            </a:fld>
            <a:endParaRPr kumimoji="1" lang="ja-JP" altLang="en-US"/>
          </a:p>
        </p:txBody>
      </p:sp>
    </p:spTree>
    <p:extLst>
      <p:ext uri="{BB962C8B-B14F-4D97-AF65-F5344CB8AC3E}">
        <p14:creationId xmlns:p14="http://schemas.microsoft.com/office/powerpoint/2010/main" val="282511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19200"/>
            <a:ext cx="4440237" cy="3328988"/>
          </a:xfrm>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一度停止する業務をいつ再開するか考えましょう。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例えば、</a:t>
            </a:r>
            <a:r>
              <a:rPr kumimoji="1" lang="en-US" altLang="ja-JP" dirty="0">
                <a:latin typeface="BIZ UDPゴシック" panose="020B0400000000000000" pitchFamily="50" charset="-128"/>
                <a:ea typeface="BIZ UDPゴシック" panose="020B0400000000000000" pitchFamily="50" charset="-128"/>
              </a:rPr>
              <a:t>1</a:t>
            </a:r>
            <a:r>
              <a:rPr kumimoji="1" lang="ja-JP" altLang="en-US" dirty="0">
                <a:latin typeface="BIZ UDPゴシック" panose="020B0400000000000000" pitchFamily="50" charset="-128"/>
                <a:ea typeface="BIZ UDPゴシック" panose="020B0400000000000000" pitchFamily="50" charset="-128"/>
              </a:rPr>
              <a:t>日は止められる、</a:t>
            </a:r>
            <a:r>
              <a:rPr kumimoji="1" lang="en-US" altLang="ja-JP" dirty="0">
                <a:latin typeface="BIZ UDPゴシック" panose="020B0400000000000000" pitchFamily="50" charset="-128"/>
                <a:ea typeface="BIZ UDPゴシック" panose="020B0400000000000000" pitchFamily="50" charset="-128"/>
              </a:rPr>
              <a:t>2</a:t>
            </a:r>
            <a:r>
              <a:rPr kumimoji="1" lang="ja-JP" altLang="en-US" dirty="0">
                <a:latin typeface="BIZ UDPゴシック" panose="020B0400000000000000" pitchFamily="50" charset="-128"/>
                <a:ea typeface="BIZ UDPゴシック" panose="020B0400000000000000" pitchFamily="50" charset="-128"/>
              </a:rPr>
              <a:t>～</a:t>
            </a:r>
            <a:r>
              <a:rPr kumimoji="1" lang="en-US" altLang="ja-JP" dirty="0">
                <a:latin typeface="BIZ UDPゴシック" panose="020B0400000000000000" pitchFamily="50" charset="-128"/>
                <a:ea typeface="BIZ UDPゴシック" panose="020B0400000000000000" pitchFamily="50" charset="-128"/>
              </a:rPr>
              <a:t>3</a:t>
            </a:r>
            <a:r>
              <a:rPr kumimoji="1" lang="ja-JP" altLang="en-US" dirty="0">
                <a:latin typeface="BIZ UDPゴシック" panose="020B0400000000000000" pitchFamily="50" charset="-128"/>
                <a:ea typeface="BIZ UDPゴシック" panose="020B0400000000000000" pitchFamily="50" charset="-128"/>
              </a:rPr>
              <a:t>日は止められる等止められる期間が業務によって変わります。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どのくらい止められる業務なのか、再開のために何が必要となるのか検討してみましょう。</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6</a:t>
            </a:fld>
            <a:endParaRPr kumimoji="1" lang="ja-JP" altLang="en-US"/>
          </a:p>
        </p:txBody>
      </p:sp>
    </p:spTree>
    <p:extLst>
      <p:ext uri="{BB962C8B-B14F-4D97-AF65-F5344CB8AC3E}">
        <p14:creationId xmlns:p14="http://schemas.microsoft.com/office/powerpoint/2010/main" val="2296856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ワークショップは、最後に各業務の優先度を検討した内容を全職員で共有することが最も大事なことです。</a:t>
            </a:r>
            <a:endParaRPr lang="en-US" altLang="ja-JP" dirty="0">
              <a:latin typeface="BIZ UDPゴシック" panose="020B0400000000000000" pitchFamily="50" charset="-128"/>
              <a:ea typeface="BIZ UDPゴシック" panose="020B0400000000000000" pitchFamily="50" charset="-128"/>
            </a:endParaRPr>
          </a:p>
          <a:p>
            <a:r>
              <a:rPr lang="ja-JP" altLang="en-US">
                <a:latin typeface="BIZ UDPゴシック" panose="020B0400000000000000" pitchFamily="50" charset="-128"/>
                <a:ea typeface="BIZ UDPゴシック" panose="020B0400000000000000" pitchFamily="50" charset="-128"/>
              </a:rPr>
              <a:t>お互いに施設</a:t>
            </a:r>
            <a:r>
              <a:rPr lang="ja-JP" altLang="en-US" dirty="0">
                <a:latin typeface="BIZ UDPゴシック" panose="020B0400000000000000" pitchFamily="50" charset="-128"/>
                <a:ea typeface="BIZ UDPゴシック" panose="020B0400000000000000" pitchFamily="50" charset="-128"/>
              </a:rPr>
              <a:t>全体の再開を目指した、資材等の調達や人員の再配置や役割分担を共有することで、災害からの立ち直りを早くする意識が高まります。</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7</a:t>
            </a:fld>
            <a:endParaRPr kumimoji="1" lang="ja-JP" altLang="en-US"/>
          </a:p>
        </p:txBody>
      </p:sp>
    </p:spTree>
    <p:extLst>
      <p:ext uri="{BB962C8B-B14F-4D97-AF65-F5344CB8AC3E}">
        <p14:creationId xmlns:p14="http://schemas.microsoft.com/office/powerpoint/2010/main" val="264000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CC58A8-01FB-4E1D-803D-15547B71DE32}"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3638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D9122D-BB01-4908-B9BA-662673D2038C}"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73357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6AB62C-DA6E-49D9-AEBD-62C059ABBFD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902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18256"/>
            <a:ext cx="9144001" cy="825124"/>
          </a:xfrm>
          <a:gradFill>
            <a:gsLst>
              <a:gs pos="82000">
                <a:schemeClr val="accent1">
                  <a:lumMod val="5000"/>
                  <a:lumOff val="95000"/>
                </a:schemeClr>
              </a:gs>
              <a:gs pos="100000">
                <a:schemeClr val="accent4"/>
              </a:gs>
            </a:gsLst>
            <a:lin ang="5400000" scaled="1"/>
          </a:gradFill>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91298" y="1253331"/>
            <a:ext cx="8541983" cy="4351338"/>
          </a:xfrm>
        </p:spPr>
        <p:txBody>
          <a:bodyPr/>
          <a:lstStyle>
            <a:lvl1pPr>
              <a:lnSpc>
                <a:spcPct val="120000"/>
              </a:lnSpc>
              <a:spcBef>
                <a:spcPts val="0"/>
              </a:spcBef>
              <a:defRPr/>
            </a:lvl1pPr>
            <a:lvl2pPr>
              <a:lnSpc>
                <a:spcPct val="120000"/>
              </a:lnSpc>
              <a:spcBef>
                <a:spcPts val="0"/>
              </a:spcBef>
              <a:defRPr/>
            </a:lvl2pPr>
            <a:lvl3pPr>
              <a:lnSpc>
                <a:spcPct val="120000"/>
              </a:lnSpc>
              <a:spcBef>
                <a:spcPts val="0"/>
              </a:spcBef>
              <a:defRPr/>
            </a:lvl3pPr>
            <a:lvl4pPr>
              <a:lnSpc>
                <a:spcPct val="120000"/>
              </a:lnSpc>
              <a:spcBef>
                <a:spcPts val="0"/>
              </a:spcBef>
              <a:defRPr/>
            </a:lvl4pPr>
            <a:lvl5pPr>
              <a:lnSpc>
                <a:spcPct val="120000"/>
              </a:lnSpc>
              <a:spcBef>
                <a:spcPts val="0"/>
              </a:spcBef>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9FD4D8-A0BC-42C6-BB6A-291E923C961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6600" y="6483936"/>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18014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A47D782-FFDF-4CA7-B89F-770682DF9200}"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02481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43B79C-27F2-4029-A87A-B5908ACDF3C0}"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03714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8C8F91-0D30-4A5E-AE00-C9B71762525B}"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63268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0A0FA3-365E-4D17-AFC0-F932DA3B19D1}"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086600" y="6492874"/>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202358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9573-8567-4A56-9282-0F644135790D}"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92875"/>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32208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1CA2FF-654A-4738-9AE7-1CB58667A537}"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87099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D5FA99-813B-45B3-A84A-B1ACA9A4FA5E}"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075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E5E76-43CC-4343-9CE1-6E0018C2DF96}"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2467549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319AA7F-C044-4AA8-A501-D8CA9885203B}"/>
              </a:ext>
            </a:extLst>
          </p:cNvPr>
          <p:cNvSpPr/>
          <p:nvPr/>
        </p:nvSpPr>
        <p:spPr>
          <a:xfrm>
            <a:off x="260044" y="972982"/>
            <a:ext cx="8623907" cy="5170646"/>
          </a:xfrm>
          <a:prstGeom prst="rect">
            <a:avLst/>
          </a:prstGeom>
          <a:noFill/>
        </p:spPr>
        <p:txBody>
          <a:bodyPr wrap="square">
            <a:spAutoFit/>
          </a:bodyPr>
          <a:lstStyle/>
          <a:p>
            <a:pPr algn="ctr"/>
            <a:r>
              <a:rPr lang="ja-JP" altLang="en-US" sz="6600" dirty="0"/>
              <a:t>高齢者施設</a:t>
            </a:r>
            <a:endParaRPr lang="en-US" altLang="ja-JP" sz="6600" dirty="0"/>
          </a:p>
          <a:p>
            <a:pPr algn="ctr"/>
            <a:r>
              <a:rPr lang="en-US" altLang="ja-JP" sz="6600" dirty="0"/>
              <a:t>BCP</a:t>
            </a:r>
            <a:r>
              <a:rPr lang="ja-JP" altLang="en-US" sz="6600" dirty="0"/>
              <a:t>の優先業務を</a:t>
            </a:r>
            <a:endParaRPr lang="en-US" altLang="ja-JP" sz="6600" dirty="0"/>
          </a:p>
          <a:p>
            <a:pPr algn="ctr"/>
            <a:r>
              <a:rPr lang="ja-JP" altLang="en-US" sz="6600" dirty="0"/>
              <a:t>現場レベルで見直すワークショップ</a:t>
            </a:r>
            <a:br>
              <a:rPr lang="ja-JP" altLang="en-US" sz="6600" dirty="0"/>
            </a:br>
            <a:endParaRPr lang="ja-JP" altLang="ja-JP" sz="6600"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778988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1CF308-E2FD-2F79-060A-A6E8B727EA63}"/>
              </a:ext>
            </a:extLst>
          </p:cNvPr>
          <p:cNvSpPr>
            <a:spLocks noGrp="1"/>
          </p:cNvSpPr>
          <p:nvPr>
            <p:ph type="title"/>
          </p:nvPr>
        </p:nvSpPr>
        <p:spPr/>
        <p:txBody>
          <a:bodyPr/>
          <a:lstStyle/>
          <a:p>
            <a:pPr algn="ctr"/>
            <a:r>
              <a:rPr kumimoji="1" lang="ja-JP" altLang="en-US" dirty="0"/>
              <a:t>目的</a:t>
            </a:r>
          </a:p>
        </p:txBody>
      </p:sp>
      <p:sp>
        <p:nvSpPr>
          <p:cNvPr id="3" name="コンテンツ プレースホルダー 2">
            <a:extLst>
              <a:ext uri="{FF2B5EF4-FFF2-40B4-BE49-F238E27FC236}">
                <a16:creationId xmlns:a16="http://schemas.microsoft.com/office/drawing/2014/main" id="{EBA561C5-6095-562A-8E69-59BFDD1AD531}"/>
              </a:ext>
            </a:extLst>
          </p:cNvPr>
          <p:cNvSpPr>
            <a:spLocks noGrp="1"/>
          </p:cNvSpPr>
          <p:nvPr>
            <p:ph idx="1"/>
          </p:nvPr>
        </p:nvSpPr>
        <p:spPr>
          <a:xfrm>
            <a:off x="301008" y="1139031"/>
            <a:ext cx="8541983" cy="4775994"/>
          </a:xfrm>
        </p:spPr>
        <p:txBody>
          <a:bodyPr>
            <a:normAutofit/>
          </a:bodyPr>
          <a:lstStyle/>
          <a:p>
            <a:pPr marL="714375" indent="-542925">
              <a:spcAft>
                <a:spcPts val="600"/>
              </a:spcAft>
              <a:buFont typeface="Wingdings" panose="05000000000000000000" pitchFamily="2" charset="2"/>
              <a:buChar char="Ø"/>
            </a:pPr>
            <a:r>
              <a:rPr kumimoji="1" lang="en-US" altLang="ja-JP" dirty="0"/>
              <a:t>BCP</a:t>
            </a:r>
            <a:r>
              <a:rPr kumimoji="1" lang="ja-JP" altLang="en-US" dirty="0"/>
              <a:t>の“優先業務”を現実に即して見直す</a:t>
            </a:r>
            <a:endParaRPr kumimoji="1" lang="en-US" altLang="ja-JP" dirty="0"/>
          </a:p>
          <a:p>
            <a:pPr marL="714375" indent="-542925">
              <a:spcAft>
                <a:spcPts val="600"/>
              </a:spcAft>
              <a:buFont typeface="Wingdings" panose="05000000000000000000" pitchFamily="2" charset="2"/>
              <a:buChar char="Ø"/>
            </a:pPr>
            <a:r>
              <a:rPr kumimoji="1" lang="ja-JP" altLang="en-US" dirty="0"/>
              <a:t>災害時に「何を優先するか」が曖昧になりがち</a:t>
            </a:r>
            <a:endParaRPr kumimoji="1" lang="en-US" altLang="ja-JP" dirty="0"/>
          </a:p>
          <a:p>
            <a:pPr marL="714375" indent="-542925">
              <a:spcAft>
                <a:spcPts val="600"/>
              </a:spcAft>
              <a:buFont typeface="Wingdings" panose="05000000000000000000" pitchFamily="2" charset="2"/>
              <a:buChar char="Ø"/>
            </a:pPr>
            <a:r>
              <a:rPr kumimoji="1" lang="ja-JP" altLang="en-US" dirty="0"/>
              <a:t>人員不足・設備制約の中での判断力を強化</a:t>
            </a:r>
            <a:endParaRPr kumimoji="1" lang="en-US" altLang="ja-JP" dirty="0"/>
          </a:p>
          <a:p>
            <a:pPr marL="714375" indent="-542925">
              <a:spcAft>
                <a:spcPts val="600"/>
              </a:spcAft>
              <a:buFont typeface="Wingdings" panose="05000000000000000000" pitchFamily="2" charset="2"/>
              <a:buChar char="Ø"/>
            </a:pPr>
            <a:r>
              <a:rPr kumimoji="1" lang="ja-JP" altLang="en-US" dirty="0"/>
              <a:t>現場職員と共有する</a:t>
            </a:r>
            <a:endParaRPr kumimoji="1" lang="en-US" altLang="ja-JP" dirty="0"/>
          </a:p>
          <a:p>
            <a:pPr marL="714375" indent="-542925">
              <a:spcAft>
                <a:spcPts val="600"/>
              </a:spcAft>
              <a:buFont typeface="Wingdings" panose="05000000000000000000" pitchFamily="2" charset="2"/>
              <a:buChar char="Ø"/>
            </a:pPr>
            <a:r>
              <a:rPr lang="ja-JP" altLang="en-US" dirty="0"/>
              <a:t>災害時に本当に必要な業務を見極める </a:t>
            </a:r>
          </a:p>
          <a:p>
            <a:pPr marL="714375" indent="-542925">
              <a:spcAft>
                <a:spcPts val="600"/>
              </a:spcAft>
              <a:buFont typeface="Wingdings" panose="05000000000000000000" pitchFamily="2" charset="2"/>
              <a:buChar char="Ø"/>
            </a:pPr>
            <a:r>
              <a:rPr lang="ja-JP" altLang="en-US" dirty="0"/>
              <a:t>人員不足でも継続できる体制を考える</a:t>
            </a:r>
          </a:p>
          <a:p>
            <a:pPr>
              <a:spcAft>
                <a:spcPts val="600"/>
              </a:spcAft>
              <a:buFont typeface="Wingdings" panose="05000000000000000000" pitchFamily="2" charset="2"/>
              <a:buChar char="Ø"/>
            </a:pPr>
            <a:endParaRPr kumimoji="1" lang="ja-JP" altLang="en-US" dirty="0"/>
          </a:p>
        </p:txBody>
      </p:sp>
      <p:sp>
        <p:nvSpPr>
          <p:cNvPr id="4" name="スライド番号プレースホルダー 3">
            <a:extLst>
              <a:ext uri="{FF2B5EF4-FFF2-40B4-BE49-F238E27FC236}">
                <a16:creationId xmlns:a16="http://schemas.microsoft.com/office/drawing/2014/main" id="{E788D9B4-9158-8A88-986D-05A92C44C25D}"/>
              </a:ext>
            </a:extLst>
          </p:cNvPr>
          <p:cNvSpPr>
            <a:spLocks noGrp="1"/>
          </p:cNvSpPr>
          <p:nvPr>
            <p:ph type="sldNum" sz="quarter" idx="12"/>
          </p:nvPr>
        </p:nvSpPr>
        <p:spPr/>
        <p:txBody>
          <a:bodyPr/>
          <a:lstStyle/>
          <a:p>
            <a:fld id="{2FCBEFAE-A678-4A35-9133-EF8F2938B273}" type="slidenum">
              <a:rPr kumimoji="1" lang="ja-JP" altLang="en-US" smtClean="0"/>
              <a:t>2</a:t>
            </a:fld>
            <a:endParaRPr kumimoji="1" lang="ja-JP" altLang="en-US"/>
          </a:p>
        </p:txBody>
      </p:sp>
    </p:spTree>
    <p:extLst>
      <p:ext uri="{BB962C8B-B14F-4D97-AF65-F5344CB8AC3E}">
        <p14:creationId xmlns:p14="http://schemas.microsoft.com/office/powerpoint/2010/main" val="379055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607FF-1826-F2BE-46D7-D6070690FC5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A3FDCD4-C1C0-0CAE-41DC-8D81CF5D8D18}"/>
              </a:ext>
            </a:extLst>
          </p:cNvPr>
          <p:cNvSpPr>
            <a:spLocks noGrp="1"/>
          </p:cNvSpPr>
          <p:nvPr>
            <p:ph type="title"/>
          </p:nvPr>
        </p:nvSpPr>
        <p:spPr/>
        <p:txBody>
          <a:bodyPr/>
          <a:lstStyle/>
          <a:p>
            <a:pPr algn="ctr"/>
            <a:r>
              <a:rPr kumimoji="1" lang="ja-JP" altLang="en-US" dirty="0"/>
              <a:t>こんな状況になったら</a:t>
            </a:r>
          </a:p>
        </p:txBody>
      </p:sp>
      <p:sp>
        <p:nvSpPr>
          <p:cNvPr id="3" name="コンテンツ プレースホルダー 2">
            <a:extLst>
              <a:ext uri="{FF2B5EF4-FFF2-40B4-BE49-F238E27FC236}">
                <a16:creationId xmlns:a16="http://schemas.microsoft.com/office/drawing/2014/main" id="{681CC9AE-7D69-BA63-B6CE-6EB50332FF7E}"/>
              </a:ext>
            </a:extLst>
          </p:cNvPr>
          <p:cNvSpPr>
            <a:spLocks noGrp="1"/>
          </p:cNvSpPr>
          <p:nvPr>
            <p:ph idx="1"/>
          </p:nvPr>
        </p:nvSpPr>
        <p:spPr>
          <a:xfrm>
            <a:off x="180754" y="1139031"/>
            <a:ext cx="8662238" cy="4775994"/>
          </a:xfrm>
        </p:spPr>
        <p:txBody>
          <a:bodyPr>
            <a:normAutofit/>
          </a:bodyPr>
          <a:lstStyle/>
          <a:p>
            <a:pPr marL="714375" indent="-542925">
              <a:lnSpc>
                <a:spcPct val="200000"/>
              </a:lnSpc>
              <a:spcAft>
                <a:spcPts val="600"/>
              </a:spcAft>
              <a:buFont typeface="Wingdings" panose="05000000000000000000" pitchFamily="2" charset="2"/>
              <a:buChar char="Ø"/>
            </a:pPr>
            <a:r>
              <a:rPr lang="ja-JP" altLang="en-US" dirty="0"/>
              <a:t>水害など災害が発生し、停電、断水、ガス供給停止</a:t>
            </a:r>
            <a:endParaRPr kumimoji="1" lang="ja-JP" altLang="en-US" dirty="0"/>
          </a:p>
          <a:p>
            <a:pPr marL="714375" indent="-542925">
              <a:lnSpc>
                <a:spcPct val="200000"/>
              </a:lnSpc>
              <a:spcAft>
                <a:spcPts val="600"/>
              </a:spcAft>
              <a:buFont typeface="Wingdings" panose="05000000000000000000" pitchFamily="2" charset="2"/>
              <a:buChar char="Ø"/>
            </a:pPr>
            <a:r>
              <a:rPr kumimoji="1" lang="ja-JP" altLang="en-US" dirty="0"/>
              <a:t>職員は、通常の</a:t>
            </a:r>
            <a:r>
              <a:rPr kumimoji="1" lang="en-US" altLang="ja-JP" dirty="0"/>
              <a:t>50</a:t>
            </a:r>
            <a:r>
              <a:rPr kumimoji="1" lang="ja-JP" altLang="en-US" dirty="0"/>
              <a:t>％ しか出勤できていない</a:t>
            </a:r>
            <a:endParaRPr kumimoji="1" lang="en-US" altLang="ja-JP" dirty="0"/>
          </a:p>
          <a:p>
            <a:pPr marL="714375" indent="-542925">
              <a:lnSpc>
                <a:spcPct val="200000"/>
              </a:lnSpc>
              <a:spcAft>
                <a:spcPts val="600"/>
              </a:spcAft>
              <a:buFont typeface="Wingdings" panose="05000000000000000000" pitchFamily="2" charset="2"/>
              <a:buChar char="Ø"/>
            </a:pPr>
            <a:r>
              <a:rPr lang="ja-JP" altLang="en-US" dirty="0"/>
              <a:t>利用者の中には、状況が理解できず混乱している</a:t>
            </a:r>
            <a:endParaRPr lang="en-US" altLang="ja-JP" dirty="0"/>
          </a:p>
          <a:p>
            <a:pPr marL="714375" indent="-542925">
              <a:lnSpc>
                <a:spcPct val="200000"/>
              </a:lnSpc>
              <a:spcAft>
                <a:spcPts val="600"/>
              </a:spcAft>
              <a:buFont typeface="Wingdings" panose="05000000000000000000" pitchFamily="2" charset="2"/>
              <a:buChar char="Ø"/>
            </a:pPr>
            <a:r>
              <a:rPr lang="ja-JP" altLang="en-US" dirty="0"/>
              <a:t>限られた状況で何を優先するか考えてみましょう</a:t>
            </a:r>
            <a:endParaRPr kumimoji="1" lang="ja-JP" altLang="en-US" dirty="0"/>
          </a:p>
        </p:txBody>
      </p:sp>
      <p:sp>
        <p:nvSpPr>
          <p:cNvPr id="4" name="スライド番号プレースホルダー 3">
            <a:extLst>
              <a:ext uri="{FF2B5EF4-FFF2-40B4-BE49-F238E27FC236}">
                <a16:creationId xmlns:a16="http://schemas.microsoft.com/office/drawing/2014/main" id="{E55A24F8-5B10-B02B-AF43-E709BFF2152A}"/>
              </a:ext>
            </a:extLst>
          </p:cNvPr>
          <p:cNvSpPr>
            <a:spLocks noGrp="1"/>
          </p:cNvSpPr>
          <p:nvPr>
            <p:ph type="sldNum" sz="quarter" idx="12"/>
          </p:nvPr>
        </p:nvSpPr>
        <p:spPr/>
        <p:txBody>
          <a:bodyPr/>
          <a:lstStyle/>
          <a:p>
            <a:fld id="{2FCBEFAE-A678-4A35-9133-EF8F2938B273}" type="slidenum">
              <a:rPr kumimoji="1" lang="ja-JP" altLang="en-US" smtClean="0"/>
              <a:t>3</a:t>
            </a:fld>
            <a:endParaRPr kumimoji="1" lang="ja-JP" altLang="en-US"/>
          </a:p>
        </p:txBody>
      </p:sp>
    </p:spTree>
    <p:extLst>
      <p:ext uri="{BB962C8B-B14F-4D97-AF65-F5344CB8AC3E}">
        <p14:creationId xmlns:p14="http://schemas.microsoft.com/office/powerpoint/2010/main" val="2845819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B3C62-189F-04B3-C788-5200EA242E4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EDB2417-2DC2-A713-7477-78B89376DD15}"/>
              </a:ext>
            </a:extLst>
          </p:cNvPr>
          <p:cNvSpPr>
            <a:spLocks noGrp="1"/>
          </p:cNvSpPr>
          <p:nvPr>
            <p:ph type="title"/>
          </p:nvPr>
        </p:nvSpPr>
        <p:spPr/>
        <p:txBody>
          <a:bodyPr/>
          <a:lstStyle/>
          <a:p>
            <a:pPr algn="ctr"/>
            <a:r>
              <a:rPr kumimoji="1" lang="ja-JP" altLang="en-US" dirty="0"/>
              <a:t>ワーク１　優先業務を考えましょう</a:t>
            </a:r>
          </a:p>
        </p:txBody>
      </p:sp>
      <p:sp>
        <p:nvSpPr>
          <p:cNvPr id="3" name="コンテンツ プレースホルダー 2">
            <a:extLst>
              <a:ext uri="{FF2B5EF4-FFF2-40B4-BE49-F238E27FC236}">
                <a16:creationId xmlns:a16="http://schemas.microsoft.com/office/drawing/2014/main" id="{BF5665D9-87B1-BC1E-8659-BBA6C9723128}"/>
              </a:ext>
            </a:extLst>
          </p:cNvPr>
          <p:cNvSpPr>
            <a:spLocks noGrp="1"/>
          </p:cNvSpPr>
          <p:nvPr>
            <p:ph idx="1"/>
          </p:nvPr>
        </p:nvSpPr>
        <p:spPr>
          <a:xfrm>
            <a:off x="301008" y="1139031"/>
            <a:ext cx="8541983" cy="5144812"/>
          </a:xfrm>
        </p:spPr>
        <p:txBody>
          <a:bodyPr>
            <a:normAutofit/>
          </a:bodyPr>
          <a:lstStyle/>
          <a:p>
            <a:pPr marL="171450" indent="0">
              <a:spcAft>
                <a:spcPts val="600"/>
              </a:spcAft>
              <a:buNone/>
            </a:pPr>
            <a:r>
              <a:rPr lang="ja-JP" altLang="en-US" dirty="0"/>
              <a:t>まず、各部署で通常の業務を書き出してみましょう。</a:t>
            </a:r>
            <a:endParaRPr lang="en-US" altLang="ja-JP" dirty="0"/>
          </a:p>
          <a:p>
            <a:pPr marL="714375" indent="-542925">
              <a:spcAft>
                <a:spcPts val="600"/>
              </a:spcAft>
              <a:buFont typeface="+mj-ea"/>
              <a:buAutoNum type="circleNumDbPlain"/>
            </a:pPr>
            <a:r>
              <a:rPr kumimoji="1" lang="ja-JP" altLang="en-US" dirty="0"/>
              <a:t>朝</a:t>
            </a:r>
            <a:r>
              <a:rPr kumimoji="1" lang="en-US" altLang="ja-JP" dirty="0"/>
              <a:t>7</a:t>
            </a:r>
            <a:r>
              <a:rPr kumimoji="1" lang="ja-JP" altLang="en-US" dirty="0"/>
              <a:t>時から夜</a:t>
            </a:r>
            <a:r>
              <a:rPr kumimoji="1" lang="en-US" altLang="ja-JP" dirty="0"/>
              <a:t>7</a:t>
            </a:r>
            <a:r>
              <a:rPr kumimoji="1" lang="ja-JP" altLang="en-US" dirty="0"/>
              <a:t>時までの業務を時系列に書き出してください</a:t>
            </a:r>
            <a:endParaRPr kumimoji="1" lang="en-US" altLang="ja-JP" dirty="0"/>
          </a:p>
          <a:p>
            <a:pPr marL="714375" indent="-542925">
              <a:spcAft>
                <a:spcPts val="600"/>
              </a:spcAft>
              <a:buFont typeface="+mj-ea"/>
              <a:buAutoNum type="circleNumDbPlain"/>
            </a:pPr>
            <a:r>
              <a:rPr lang="ja-JP" altLang="en-US" dirty="0"/>
              <a:t>書き出した業務のうち、</a:t>
            </a:r>
            <a:r>
              <a:rPr lang="en-US" altLang="ja-JP" dirty="0"/>
              <a:t>1</a:t>
            </a:r>
            <a:r>
              <a:rPr lang="ja-JP" altLang="en-US" dirty="0"/>
              <a:t>日、</a:t>
            </a:r>
            <a:r>
              <a:rPr lang="en-US" altLang="ja-JP" dirty="0"/>
              <a:t>2</a:t>
            </a:r>
            <a:r>
              <a:rPr lang="ja-JP" altLang="en-US" dirty="0"/>
              <a:t>日くらい実施しなくても、利用者の命や生活に影響のないものを選びましょう</a:t>
            </a:r>
            <a:endParaRPr lang="en-US" altLang="ja-JP" dirty="0"/>
          </a:p>
          <a:p>
            <a:pPr marL="714375" indent="-542925">
              <a:spcAft>
                <a:spcPts val="600"/>
              </a:spcAft>
              <a:buFont typeface="+mj-ea"/>
              <a:buAutoNum type="circleNumDbPlain"/>
            </a:pPr>
            <a:r>
              <a:rPr lang="ja-JP" altLang="en-US" dirty="0"/>
              <a:t>次は、どんな状況でも、利用者の命を守るために止められない業務を選んでください⇒優先業務</a:t>
            </a:r>
            <a:endParaRPr lang="en-US" altLang="ja-JP" dirty="0"/>
          </a:p>
        </p:txBody>
      </p:sp>
      <p:sp>
        <p:nvSpPr>
          <p:cNvPr id="4" name="スライド番号プレースホルダー 3">
            <a:extLst>
              <a:ext uri="{FF2B5EF4-FFF2-40B4-BE49-F238E27FC236}">
                <a16:creationId xmlns:a16="http://schemas.microsoft.com/office/drawing/2014/main" id="{5DF1D618-C3D8-A483-C30C-6FF16571EB6E}"/>
              </a:ext>
            </a:extLst>
          </p:cNvPr>
          <p:cNvSpPr>
            <a:spLocks noGrp="1"/>
          </p:cNvSpPr>
          <p:nvPr>
            <p:ph type="sldNum" sz="quarter" idx="12"/>
          </p:nvPr>
        </p:nvSpPr>
        <p:spPr/>
        <p:txBody>
          <a:bodyPr/>
          <a:lstStyle/>
          <a:p>
            <a:fld id="{2FCBEFAE-A678-4A35-9133-EF8F2938B273}" type="slidenum">
              <a:rPr kumimoji="1" lang="ja-JP" altLang="en-US" smtClean="0"/>
              <a:t>4</a:t>
            </a:fld>
            <a:endParaRPr kumimoji="1" lang="ja-JP" altLang="en-US"/>
          </a:p>
        </p:txBody>
      </p:sp>
    </p:spTree>
    <p:extLst>
      <p:ext uri="{BB962C8B-B14F-4D97-AF65-F5344CB8AC3E}">
        <p14:creationId xmlns:p14="http://schemas.microsoft.com/office/powerpoint/2010/main" val="2249059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F064A-1678-DB3C-D9F4-CCF36B79EC1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4F40AE5-0ADD-B769-75A9-49D2704BC2F2}"/>
              </a:ext>
            </a:extLst>
          </p:cNvPr>
          <p:cNvSpPr>
            <a:spLocks noGrp="1"/>
          </p:cNvSpPr>
          <p:nvPr>
            <p:ph type="title"/>
          </p:nvPr>
        </p:nvSpPr>
        <p:spPr/>
        <p:txBody>
          <a:bodyPr>
            <a:noAutofit/>
          </a:bodyPr>
          <a:lstStyle/>
          <a:p>
            <a:pPr algn="ctr"/>
            <a:r>
              <a:rPr kumimoji="1" lang="ja-JP" altLang="en-US" sz="3600" dirty="0"/>
              <a:t>ワーク２　優先業務を実施するための条件</a:t>
            </a:r>
          </a:p>
        </p:txBody>
      </p:sp>
      <p:sp>
        <p:nvSpPr>
          <p:cNvPr id="3" name="コンテンツ プレースホルダー 2">
            <a:extLst>
              <a:ext uri="{FF2B5EF4-FFF2-40B4-BE49-F238E27FC236}">
                <a16:creationId xmlns:a16="http://schemas.microsoft.com/office/drawing/2014/main" id="{92920F0E-97EA-7BB0-0230-C17E5830FDC3}"/>
              </a:ext>
            </a:extLst>
          </p:cNvPr>
          <p:cNvSpPr>
            <a:spLocks noGrp="1"/>
          </p:cNvSpPr>
          <p:nvPr>
            <p:ph idx="1"/>
          </p:nvPr>
        </p:nvSpPr>
        <p:spPr>
          <a:xfrm>
            <a:off x="301008" y="1139030"/>
            <a:ext cx="8541983" cy="4336737"/>
          </a:xfrm>
        </p:spPr>
        <p:txBody>
          <a:bodyPr>
            <a:normAutofit/>
          </a:bodyPr>
          <a:lstStyle/>
          <a:p>
            <a:pPr marL="171450" indent="0">
              <a:spcAft>
                <a:spcPts val="600"/>
              </a:spcAft>
              <a:buNone/>
            </a:pPr>
            <a:r>
              <a:rPr lang="ja-JP" altLang="en-US" dirty="0"/>
              <a:t>ワーク</a:t>
            </a:r>
            <a:r>
              <a:rPr lang="en-US" altLang="ja-JP" dirty="0"/>
              <a:t>1</a:t>
            </a:r>
            <a:r>
              <a:rPr lang="ja-JP" altLang="en-US" dirty="0"/>
              <a:t>の③で上げた優先業務を実施するための条件を考えましょう。</a:t>
            </a:r>
            <a:endParaRPr lang="en-US" altLang="ja-JP" dirty="0"/>
          </a:p>
          <a:p>
            <a:pPr marL="714375" indent="-542925">
              <a:spcAft>
                <a:spcPts val="600"/>
              </a:spcAft>
              <a:buFont typeface="Wingdings" panose="05000000000000000000" pitchFamily="2" charset="2"/>
              <a:buChar char="Ø"/>
            </a:pPr>
            <a:r>
              <a:rPr lang="ja-JP" altLang="en-US" dirty="0"/>
              <a:t>現在、停電、断水、ガス供給停止</a:t>
            </a:r>
          </a:p>
          <a:p>
            <a:pPr marL="714375" indent="-542925">
              <a:spcAft>
                <a:spcPts val="600"/>
              </a:spcAft>
              <a:buFont typeface="Wingdings" panose="05000000000000000000" pitchFamily="2" charset="2"/>
              <a:buChar char="Ø"/>
            </a:pPr>
            <a:r>
              <a:rPr lang="ja-JP" altLang="en-US" dirty="0"/>
              <a:t>職員は、通常の</a:t>
            </a:r>
            <a:r>
              <a:rPr lang="en-US" altLang="ja-JP" dirty="0"/>
              <a:t>50</a:t>
            </a:r>
            <a:r>
              <a:rPr lang="ja-JP" altLang="en-US" dirty="0"/>
              <a:t>％しか出勤できていない</a:t>
            </a:r>
            <a:endParaRPr lang="en-US" altLang="ja-JP" dirty="0"/>
          </a:p>
          <a:p>
            <a:pPr marL="714375" indent="-542925">
              <a:spcAft>
                <a:spcPts val="600"/>
              </a:spcAft>
              <a:buFont typeface="Wingdings" panose="05000000000000000000" pitchFamily="2" charset="2"/>
              <a:buChar char="Ø"/>
            </a:pPr>
            <a:r>
              <a:rPr lang="ja-JP" altLang="en-US" dirty="0"/>
              <a:t>実施するために、不足することは何ですか。又は、何があれば、実施することができますか。</a:t>
            </a:r>
            <a:endParaRPr lang="en-US" altLang="ja-JP" dirty="0"/>
          </a:p>
        </p:txBody>
      </p:sp>
      <p:sp>
        <p:nvSpPr>
          <p:cNvPr id="4" name="スライド番号プレースホルダー 3">
            <a:extLst>
              <a:ext uri="{FF2B5EF4-FFF2-40B4-BE49-F238E27FC236}">
                <a16:creationId xmlns:a16="http://schemas.microsoft.com/office/drawing/2014/main" id="{E1708343-C768-1325-1D9C-D36EC96009F6}"/>
              </a:ext>
            </a:extLst>
          </p:cNvPr>
          <p:cNvSpPr>
            <a:spLocks noGrp="1"/>
          </p:cNvSpPr>
          <p:nvPr>
            <p:ph type="sldNum" sz="quarter" idx="12"/>
          </p:nvPr>
        </p:nvSpPr>
        <p:spPr/>
        <p:txBody>
          <a:bodyPr/>
          <a:lstStyle/>
          <a:p>
            <a:fld id="{2FCBEFAE-A678-4A35-9133-EF8F2938B273}" type="slidenum">
              <a:rPr kumimoji="1" lang="ja-JP" altLang="en-US" smtClean="0"/>
              <a:t>5</a:t>
            </a:fld>
            <a:endParaRPr kumimoji="1" lang="ja-JP" altLang="en-US"/>
          </a:p>
        </p:txBody>
      </p:sp>
    </p:spTree>
    <p:extLst>
      <p:ext uri="{BB962C8B-B14F-4D97-AF65-F5344CB8AC3E}">
        <p14:creationId xmlns:p14="http://schemas.microsoft.com/office/powerpoint/2010/main" val="57135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82C8D-4259-6228-1C06-F1D505E6110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78146EA-513B-916D-C11C-C506DD04F85E}"/>
              </a:ext>
            </a:extLst>
          </p:cNvPr>
          <p:cNvSpPr>
            <a:spLocks noGrp="1"/>
          </p:cNvSpPr>
          <p:nvPr>
            <p:ph type="title"/>
          </p:nvPr>
        </p:nvSpPr>
        <p:spPr/>
        <p:txBody>
          <a:bodyPr>
            <a:normAutofit/>
          </a:bodyPr>
          <a:lstStyle/>
          <a:p>
            <a:pPr algn="ctr"/>
            <a:r>
              <a:rPr kumimoji="1" lang="ja-JP" altLang="en-US" sz="4000" dirty="0"/>
              <a:t>ワーク３　停止する業務を考えましょう</a:t>
            </a:r>
          </a:p>
        </p:txBody>
      </p:sp>
      <p:sp>
        <p:nvSpPr>
          <p:cNvPr id="3" name="コンテンツ プレースホルダー 2">
            <a:extLst>
              <a:ext uri="{FF2B5EF4-FFF2-40B4-BE49-F238E27FC236}">
                <a16:creationId xmlns:a16="http://schemas.microsoft.com/office/drawing/2014/main" id="{FFA50246-0088-CB61-F685-88B3307770FB}"/>
              </a:ext>
            </a:extLst>
          </p:cNvPr>
          <p:cNvSpPr>
            <a:spLocks noGrp="1"/>
          </p:cNvSpPr>
          <p:nvPr>
            <p:ph idx="1"/>
          </p:nvPr>
        </p:nvSpPr>
        <p:spPr>
          <a:xfrm>
            <a:off x="301008" y="1139031"/>
            <a:ext cx="8541983" cy="2667426"/>
          </a:xfrm>
        </p:spPr>
        <p:txBody>
          <a:bodyPr>
            <a:normAutofit/>
          </a:bodyPr>
          <a:lstStyle/>
          <a:p>
            <a:pPr marL="171450" indent="0">
              <a:spcAft>
                <a:spcPts val="600"/>
              </a:spcAft>
              <a:buNone/>
            </a:pPr>
            <a:r>
              <a:rPr lang="ja-JP" altLang="en-US" dirty="0"/>
              <a:t>ワーク１の②で考えた</a:t>
            </a:r>
            <a:r>
              <a:rPr lang="en-US" altLang="ja-JP" dirty="0"/>
              <a:t>1</a:t>
            </a:r>
            <a:r>
              <a:rPr lang="ja-JP" altLang="en-US" dirty="0"/>
              <a:t>日、</a:t>
            </a:r>
            <a:r>
              <a:rPr lang="en-US" altLang="ja-JP" dirty="0"/>
              <a:t>2</a:t>
            </a:r>
            <a:r>
              <a:rPr lang="ja-JP" altLang="en-US" dirty="0"/>
              <a:t>日くらい実施しなくても、利用者の命や生活に影響のないもの業務は、何日くらいで再開する必要があるでしょうか。</a:t>
            </a:r>
            <a:endParaRPr lang="en-US" altLang="ja-JP" dirty="0"/>
          </a:p>
        </p:txBody>
      </p:sp>
      <p:sp>
        <p:nvSpPr>
          <p:cNvPr id="4" name="スライド番号プレースホルダー 3">
            <a:extLst>
              <a:ext uri="{FF2B5EF4-FFF2-40B4-BE49-F238E27FC236}">
                <a16:creationId xmlns:a16="http://schemas.microsoft.com/office/drawing/2014/main" id="{77DFBA8B-2084-4EFF-2113-E1A58857EB66}"/>
              </a:ext>
            </a:extLst>
          </p:cNvPr>
          <p:cNvSpPr>
            <a:spLocks noGrp="1"/>
          </p:cNvSpPr>
          <p:nvPr>
            <p:ph type="sldNum" sz="quarter" idx="12"/>
          </p:nvPr>
        </p:nvSpPr>
        <p:spPr/>
        <p:txBody>
          <a:bodyPr/>
          <a:lstStyle/>
          <a:p>
            <a:fld id="{2FCBEFAE-A678-4A35-9133-EF8F2938B273}" type="slidenum">
              <a:rPr kumimoji="1" lang="ja-JP" altLang="en-US" smtClean="0"/>
              <a:t>6</a:t>
            </a:fld>
            <a:endParaRPr kumimoji="1" lang="ja-JP" altLang="en-US"/>
          </a:p>
        </p:txBody>
      </p:sp>
    </p:spTree>
    <p:extLst>
      <p:ext uri="{BB962C8B-B14F-4D97-AF65-F5344CB8AC3E}">
        <p14:creationId xmlns:p14="http://schemas.microsoft.com/office/powerpoint/2010/main" val="148924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E76B6A-1F97-98E0-C566-084180AA8A64}"/>
              </a:ext>
            </a:extLst>
          </p:cNvPr>
          <p:cNvSpPr>
            <a:spLocks noGrp="1"/>
          </p:cNvSpPr>
          <p:nvPr>
            <p:ph type="title"/>
          </p:nvPr>
        </p:nvSpPr>
        <p:spPr/>
        <p:txBody>
          <a:bodyPr>
            <a:normAutofit/>
          </a:bodyPr>
          <a:lstStyle/>
          <a:p>
            <a:pPr algn="ctr"/>
            <a:r>
              <a:rPr kumimoji="1" lang="ja-JP" altLang="en-US" dirty="0"/>
              <a:t>各部署で優先業務を共有しましょう</a:t>
            </a:r>
          </a:p>
        </p:txBody>
      </p:sp>
      <p:sp>
        <p:nvSpPr>
          <p:cNvPr id="3" name="コンテンツ プレースホルダー 2">
            <a:extLst>
              <a:ext uri="{FF2B5EF4-FFF2-40B4-BE49-F238E27FC236}">
                <a16:creationId xmlns:a16="http://schemas.microsoft.com/office/drawing/2014/main" id="{BB971C2C-DB22-527F-2AD9-32FD8D075B08}"/>
              </a:ext>
            </a:extLst>
          </p:cNvPr>
          <p:cNvSpPr>
            <a:spLocks noGrp="1"/>
          </p:cNvSpPr>
          <p:nvPr>
            <p:ph idx="1"/>
          </p:nvPr>
        </p:nvSpPr>
        <p:spPr/>
        <p:txBody>
          <a:bodyPr>
            <a:normAutofit fontScale="92500"/>
          </a:bodyPr>
          <a:lstStyle/>
          <a:p>
            <a:pPr>
              <a:lnSpc>
                <a:spcPct val="200000"/>
              </a:lnSpc>
            </a:pPr>
            <a:r>
              <a:rPr kumimoji="1" lang="ja-JP" altLang="en-US" dirty="0"/>
              <a:t>優先業務が多い部署、少ない部署があります</a:t>
            </a:r>
            <a:endParaRPr kumimoji="1" lang="en-US" altLang="ja-JP" dirty="0"/>
          </a:p>
          <a:p>
            <a:pPr>
              <a:lnSpc>
                <a:spcPct val="200000"/>
              </a:lnSpc>
            </a:pPr>
            <a:r>
              <a:rPr lang="ja-JP" altLang="en-US" dirty="0"/>
              <a:t>人員が少ない場合は、業務を横断的に実施する必要があります</a:t>
            </a:r>
            <a:endParaRPr lang="en-US" altLang="ja-JP" dirty="0"/>
          </a:p>
          <a:p>
            <a:pPr>
              <a:lnSpc>
                <a:spcPct val="200000"/>
              </a:lnSpc>
            </a:pPr>
            <a:r>
              <a:rPr kumimoji="1" lang="ja-JP" altLang="en-US" dirty="0"/>
              <a:t>各部署の優先業務を共有しておくことがとても重要です</a:t>
            </a:r>
            <a:endParaRPr kumimoji="1" lang="en-US" altLang="ja-JP" dirty="0"/>
          </a:p>
          <a:p>
            <a:pPr>
              <a:lnSpc>
                <a:spcPct val="200000"/>
              </a:lnSpc>
            </a:pPr>
            <a:r>
              <a:rPr lang="ja-JP" altLang="en-US" dirty="0"/>
              <a:t>今後夜間の場合などを考えてみましょう</a:t>
            </a:r>
            <a:endParaRPr kumimoji="1" lang="ja-JP" altLang="en-US" dirty="0"/>
          </a:p>
        </p:txBody>
      </p:sp>
      <p:sp>
        <p:nvSpPr>
          <p:cNvPr id="4" name="スライド番号プレースホルダー 3">
            <a:extLst>
              <a:ext uri="{FF2B5EF4-FFF2-40B4-BE49-F238E27FC236}">
                <a16:creationId xmlns:a16="http://schemas.microsoft.com/office/drawing/2014/main" id="{FB7DBCC0-865E-DD97-93D5-DB94A0FD0EBF}"/>
              </a:ext>
            </a:extLst>
          </p:cNvPr>
          <p:cNvSpPr>
            <a:spLocks noGrp="1"/>
          </p:cNvSpPr>
          <p:nvPr>
            <p:ph type="sldNum" sz="quarter" idx="12"/>
          </p:nvPr>
        </p:nvSpPr>
        <p:spPr/>
        <p:txBody>
          <a:bodyPr/>
          <a:lstStyle/>
          <a:p>
            <a:fld id="{2FCBEFAE-A678-4A35-9133-EF8F2938B273}" type="slidenum">
              <a:rPr kumimoji="1" lang="ja-JP" altLang="en-US" smtClean="0"/>
              <a:t>7</a:t>
            </a:fld>
            <a:endParaRPr kumimoji="1" lang="ja-JP" altLang="en-US"/>
          </a:p>
        </p:txBody>
      </p:sp>
    </p:spTree>
    <p:extLst>
      <p:ext uri="{BB962C8B-B14F-4D97-AF65-F5344CB8AC3E}">
        <p14:creationId xmlns:p14="http://schemas.microsoft.com/office/powerpoint/2010/main" val="386671081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1508</TotalTime>
  <Words>901</Words>
  <Application>Microsoft Office PowerPoint</Application>
  <PresentationFormat>画面に合わせる (4:3)</PresentationFormat>
  <Paragraphs>68</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BIZ UDPゴシック</vt:lpstr>
      <vt:lpstr>Arial</vt:lpstr>
      <vt:lpstr>Century</vt:lpstr>
      <vt:lpstr>Wingdings</vt:lpstr>
      <vt:lpstr>Office 2013 - 2022 テーマ</vt:lpstr>
      <vt:lpstr>PowerPoint プレゼンテーション</vt:lpstr>
      <vt:lpstr>目的</vt:lpstr>
      <vt:lpstr>こんな状況になったら</vt:lpstr>
      <vt:lpstr>ワーク１　優先業務を考えましょう</vt:lpstr>
      <vt:lpstr>ワーク２　優先業務を実施するための条件</vt:lpstr>
      <vt:lpstr>ワーク３　停止する業務を考えましょう</vt:lpstr>
      <vt:lpstr>各部署で優先業務を共有しましょう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伊永 勉</dc:creator>
  <cp:lastModifiedBy>川下明子</cp:lastModifiedBy>
  <cp:revision>225</cp:revision>
  <cp:lastPrinted>2026-01-19T01:08:06Z</cp:lastPrinted>
  <dcterms:created xsi:type="dcterms:W3CDTF">2020-08-06T05:41:11Z</dcterms:created>
  <dcterms:modified xsi:type="dcterms:W3CDTF">2026-03-31T04:59:14Z</dcterms:modified>
</cp:coreProperties>
</file>