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3" r:id="rId1"/>
  </p:sldMasterIdLst>
  <p:notesMasterIdLst>
    <p:notesMasterId r:id="rId8"/>
  </p:notesMasterIdLst>
  <p:sldIdLst>
    <p:sldId id="257" r:id="rId2"/>
    <p:sldId id="2552" r:id="rId3"/>
    <p:sldId id="2558" r:id="rId4"/>
    <p:sldId id="2559" r:id="rId5"/>
    <p:sldId id="2560" r:id="rId6"/>
    <p:sldId id="2562" r:id="rId7"/>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FF99FF"/>
    <a:srgbClr val="3333FF"/>
    <a:srgbClr val="008000"/>
    <a:srgbClr val="E9EBF5"/>
    <a:srgbClr val="CCECFF"/>
    <a:srgbClr val="CCFFFF"/>
    <a:srgbClr val="0000CC"/>
    <a:srgbClr val="00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11" autoAdjust="0"/>
    <p:restoredTop sz="89333" autoAdjust="0"/>
  </p:normalViewPr>
  <p:slideViewPr>
    <p:cSldViewPr snapToGrid="0">
      <p:cViewPr varScale="1">
        <p:scale>
          <a:sx n="95" d="100"/>
          <a:sy n="95" d="100"/>
        </p:scale>
        <p:origin x="2064" y="84"/>
      </p:cViewPr>
      <p:guideLst/>
    </p:cSldViewPr>
  </p:slideViewPr>
  <p:notesTextViewPr>
    <p:cViewPr>
      <p:scale>
        <a:sx n="1" d="1"/>
        <a:sy n="1" d="1"/>
      </p:scale>
      <p:origin x="0" y="0"/>
    </p:cViewPr>
  </p:notesTextViewPr>
  <p:notesViewPr>
    <p:cSldViewPr snapToGrid="0">
      <p:cViewPr varScale="1">
        <p:scale>
          <a:sx n="75" d="100"/>
          <a:sy n="75" d="100"/>
        </p:scale>
        <p:origin x="4038" y="84"/>
      </p:cViewPr>
      <p:guideLst/>
    </p:cSldViewPr>
  </p:notesViewPr>
  <p:gridSpacing cx="72008" cy="72008"/>
</p:viewPr>
</file>

<file path=ppt/_rels/presentation.xml.rels>&#65279;<?xml version="1.0" encoding="utf-8" standalone="yes"?>
<Relationships xmlns="http://schemas.openxmlformats.org/package/2006/relationships"><Relationship Id="rId8" Type="http://schemas.openxmlformats.org/officeDocument/2006/relationships/notesMaster" Target="notesMasters/notesMaster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heme" Target="theme/theme1.xml" /><Relationship Id="rId5" Type="http://schemas.openxmlformats.org/officeDocument/2006/relationships/slide" Target="slides/slide4.xml" /><Relationship Id="rId10"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9AF25044-C9A0-4684-8274-E3F31F7E57EC}" type="datetimeFigureOut">
              <a:rPr kumimoji="1" lang="ja-JP" altLang="en-US" smtClean="0"/>
              <a:t>2026/4/1</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6FF49E81-FDFA-45E0-AF09-3F7476A4BD90}" type="slidenum">
              <a:rPr kumimoji="1" lang="ja-JP" altLang="en-US" smtClean="0"/>
              <a:t>‹#›</a:t>
            </a:fld>
            <a:endParaRPr kumimoji="1" lang="ja-JP" altLang="en-US"/>
          </a:p>
        </p:txBody>
      </p:sp>
    </p:spTree>
    <p:extLst>
      <p:ext uri="{BB962C8B-B14F-4D97-AF65-F5344CB8AC3E}">
        <p14:creationId xmlns:p14="http://schemas.microsoft.com/office/powerpoint/2010/main" val="43419512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100" kern="1200">
        <a:solidFill>
          <a:schemeClr val="tx1"/>
        </a:solidFill>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100" kern="1200">
        <a:solidFill>
          <a:schemeClr val="tx1"/>
        </a:solidFill>
        <a:latin typeface="BIZ UDPゴシック" panose="020B0400000000000000" pitchFamily="50" charset="-128"/>
        <a:ea typeface="BIZ UDPゴシック" panose="020B0400000000000000" pitchFamily="50" charset="-128"/>
        <a:cs typeface="+mn-cs"/>
      </a:defRPr>
    </a:lvl2pPr>
    <a:lvl3pPr marL="914400" algn="l" defTabSz="914400" rtl="0" eaLnBrk="1" latinLnBrk="0" hangingPunct="1">
      <a:defRPr kumimoji="1" sz="1100" kern="1200">
        <a:solidFill>
          <a:schemeClr val="tx1"/>
        </a:solidFill>
        <a:latin typeface="BIZ UDPゴシック" panose="020B0400000000000000" pitchFamily="50" charset="-128"/>
        <a:ea typeface="BIZ UDPゴシック" panose="020B0400000000000000" pitchFamily="50" charset="-128"/>
        <a:cs typeface="+mn-cs"/>
      </a:defRPr>
    </a:lvl3pPr>
    <a:lvl4pPr marL="1371600" algn="l" defTabSz="914400" rtl="0" eaLnBrk="1" latinLnBrk="0" hangingPunct="1">
      <a:defRPr kumimoji="1" sz="1100" kern="1200">
        <a:solidFill>
          <a:schemeClr val="tx1"/>
        </a:solidFill>
        <a:latin typeface="BIZ UDPゴシック" panose="020B0400000000000000" pitchFamily="50" charset="-128"/>
        <a:ea typeface="BIZ UDPゴシック" panose="020B0400000000000000" pitchFamily="50" charset="-128"/>
        <a:cs typeface="+mn-cs"/>
      </a:defRPr>
    </a:lvl4pPr>
    <a:lvl5pPr marL="1828800" algn="l" defTabSz="914400" rtl="0" eaLnBrk="1" latinLnBrk="0" hangingPunct="1">
      <a:defRPr kumimoji="1" sz="1100" kern="1200">
        <a:solidFill>
          <a:schemeClr val="tx1"/>
        </a:solidFill>
        <a:latin typeface="BIZ UDPゴシック" panose="020B0400000000000000" pitchFamily="50" charset="-128"/>
        <a:ea typeface="BIZ UDPゴシック" panose="020B0400000000000000"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BIZ UDPゴシック" panose="020B0400000000000000" pitchFamily="50" charset="-128"/>
                <a:ea typeface="BIZ UDPゴシック" panose="020B0400000000000000" pitchFamily="50" charset="-128"/>
              </a:rPr>
              <a:t>浸水後の事業継続や復旧を関するワークショップの資料です。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どの部署の担当も事業継続や事業復旧に関わるので、すべての職員が参加するのが理想です。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時間を分けて、時期を分けて等実施方法を工夫して、たくさんの職員が検討する機会を持てるようにしましょう。</a:t>
            </a:r>
            <a:endParaRPr kumimoji="1" lang="en-US" altLang="ja-JP"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1</a:t>
            </a:fld>
            <a:endParaRPr kumimoji="1" lang="ja-JP" altLang="en-US"/>
          </a:p>
        </p:txBody>
      </p:sp>
    </p:spTree>
    <p:extLst>
      <p:ext uri="{BB962C8B-B14F-4D97-AF65-F5344CB8AC3E}">
        <p14:creationId xmlns:p14="http://schemas.microsoft.com/office/powerpoint/2010/main" val="910103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latin typeface="BIZ UDPゴシック" panose="020B0400000000000000" pitchFamily="50" charset="-128"/>
                <a:ea typeface="BIZ UDPゴシック" panose="020B0400000000000000" pitchFamily="50" charset="-128"/>
              </a:rPr>
              <a:t>水害や土砂災害で被災した後、何を継続して続けなければいけないか、何から復旧するのか、人員や資源が限られているためあらかじめ整理しておくことが大切です。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被災したら、施設はどうなるのか、何が使えて何が使えないのかイメージしましょう。</a:t>
            </a:r>
            <a:endParaRPr lang="en-US" altLang="ja-JP" dirty="0">
              <a:latin typeface="BIZ UDPゴシック" panose="020B0400000000000000" pitchFamily="50" charset="-128"/>
              <a:ea typeface="BIZ UDPゴシック" panose="020B0400000000000000" pitchFamily="50" charset="-128"/>
            </a:endParaRPr>
          </a:p>
          <a:p>
            <a:endParaRPr lang="en-US" altLang="ja-JP"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2</a:t>
            </a:fld>
            <a:endParaRPr kumimoji="1" lang="ja-JP" altLang="en-US"/>
          </a:p>
        </p:txBody>
      </p:sp>
    </p:spTree>
    <p:extLst>
      <p:ext uri="{BB962C8B-B14F-4D97-AF65-F5344CB8AC3E}">
        <p14:creationId xmlns:p14="http://schemas.microsoft.com/office/powerpoint/2010/main" val="33021187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BIZ UDPゴシック" panose="020B0400000000000000" pitchFamily="50" charset="-128"/>
                <a:ea typeface="BIZ UDPゴシック" panose="020B0400000000000000" pitchFamily="50" charset="-128"/>
              </a:rPr>
              <a:t>被災した状況でも、利用者の健康を保ち、どのように生活を維持していくか、考えてみましょう。</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最低限継続しなければいけない介護ケア等をイメージしながら、どのようにして、何から再開するか検討します。</a:t>
            </a: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3</a:t>
            </a:fld>
            <a:endParaRPr kumimoji="1" lang="ja-JP" altLang="en-US"/>
          </a:p>
        </p:txBody>
      </p:sp>
    </p:spTree>
    <p:extLst>
      <p:ext uri="{BB962C8B-B14F-4D97-AF65-F5344CB8AC3E}">
        <p14:creationId xmlns:p14="http://schemas.microsoft.com/office/powerpoint/2010/main" val="205906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BIZ UDPゴシック" panose="020B0400000000000000" pitchFamily="50" charset="-128"/>
                <a:ea typeface="BIZ UDPゴシック" panose="020B0400000000000000" pitchFamily="50" charset="-128"/>
              </a:rPr>
              <a:t>まずは、何から再開するのか利用者へのケアを考えてみましょう。</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例えば、「食事、排泄、入浴、記録、家族連絡、清掃、衛生管理、洗濯」で継続しなければいけないこと、再開の優先度が高いものは何か考えてみましょう。</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理由も考えて、整理します。</a:t>
            </a: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4</a:t>
            </a:fld>
            <a:endParaRPr kumimoji="1" lang="ja-JP" altLang="en-US"/>
          </a:p>
        </p:txBody>
      </p:sp>
    </p:spTree>
    <p:extLst>
      <p:ext uri="{BB962C8B-B14F-4D97-AF65-F5344CB8AC3E}">
        <p14:creationId xmlns:p14="http://schemas.microsoft.com/office/powerpoint/2010/main" val="12106969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ワーク①で優先度高いと考えた上位</a:t>
            </a:r>
            <a:r>
              <a:rPr kumimoji="1" lang="en-US" altLang="ja-JP" dirty="0"/>
              <a:t>3</a:t>
            </a:r>
            <a:r>
              <a:rPr kumimoji="1" lang="ja-JP" altLang="en-US" dirty="0"/>
              <a:t>つの業務について、理由を考えてみましょう。</a:t>
            </a:r>
            <a:endParaRPr kumimoji="1" lang="en-US" altLang="ja-JP" dirty="0"/>
          </a:p>
          <a:p>
            <a:r>
              <a:rPr kumimoji="1" lang="ja-JP" altLang="en-US" dirty="0"/>
              <a:t>次に再開するために必要な条件や資機材について考えてみましょう。</a:t>
            </a:r>
            <a:endParaRPr kumimoji="1" lang="en-US" altLang="ja-JP" dirty="0"/>
          </a:p>
          <a:p>
            <a:r>
              <a:rPr kumimoji="1" lang="ja-JP" altLang="en-US" dirty="0"/>
              <a:t>資器材については、どのように調達するかも検討します。調達の取引先などがあればそこも確認しましょう。</a:t>
            </a:r>
            <a:endParaRPr kumimoji="1" lang="en-US" altLang="ja-JP" dirty="0"/>
          </a:p>
          <a:p>
            <a:r>
              <a:rPr kumimoji="1" lang="ja-JP" altLang="en-US" dirty="0"/>
              <a:t>人材が不足している中で、通常業務の役割分担について、横断的に検討する必要があります。</a:t>
            </a:r>
            <a:endParaRPr kumimoji="1" lang="en-US" altLang="ja-JP" dirty="0"/>
          </a:p>
          <a:p>
            <a:r>
              <a:rPr kumimoji="1" lang="ja-JP" altLang="en-US" dirty="0"/>
              <a:t>意見を参加者で共有して、施設として、どうするか検討するとよいでしょうか。</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5</a:t>
            </a:fld>
            <a:endParaRPr kumimoji="1" lang="ja-JP" altLang="en-US"/>
          </a:p>
        </p:txBody>
      </p:sp>
    </p:spTree>
    <p:extLst>
      <p:ext uri="{BB962C8B-B14F-4D97-AF65-F5344CB8AC3E}">
        <p14:creationId xmlns:p14="http://schemas.microsoft.com/office/powerpoint/2010/main" val="37221874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浸水や土砂災害による被害を受けた場合、すぐに外部支援を受けられない場合もあります。</a:t>
            </a:r>
            <a:endParaRPr kumimoji="1" lang="en-US" altLang="ja-JP" dirty="0"/>
          </a:p>
          <a:p>
            <a:r>
              <a:rPr kumimoji="1" lang="ja-JP" altLang="en-US" dirty="0"/>
              <a:t>また、被害状況にもよりますが、いざという時どのように業務を回すか、どんな段取りで復旧するか段階的に検討しておきましょう。</a:t>
            </a:r>
            <a:endParaRPr kumimoji="1" lang="en-US" altLang="ja-JP" dirty="0"/>
          </a:p>
          <a:p>
            <a:r>
              <a:rPr kumimoji="1" lang="ja-JP" altLang="en-US"/>
              <a:t>また、代替場所、代替手段等いずれもあらかじめ複数検討しておくとよいでしょう。</a:t>
            </a: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6</a:t>
            </a:fld>
            <a:endParaRPr kumimoji="1" lang="ja-JP" altLang="en-US"/>
          </a:p>
        </p:txBody>
      </p:sp>
    </p:spTree>
    <p:extLst>
      <p:ext uri="{BB962C8B-B14F-4D97-AF65-F5344CB8AC3E}">
        <p14:creationId xmlns:p14="http://schemas.microsoft.com/office/powerpoint/2010/main" val="3112562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ECC58A8-01FB-4E1D-803D-15547B71DE32}" type="datetime1">
              <a:rPr kumimoji="1" lang="ja-JP" altLang="en-US" smtClean="0"/>
              <a:t>2026/4/1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536384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FD9122D-BB01-4908-B9BA-662673D2038C}" type="datetime1">
              <a:rPr kumimoji="1" lang="ja-JP" altLang="en-US" smtClean="0"/>
              <a:t>2026/4/1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3733572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6AB62C-DA6E-49D9-AEBD-62C059ABBFDB}" type="datetime1">
              <a:rPr kumimoji="1" lang="ja-JP" altLang="en-US" smtClean="0"/>
              <a:t>2026/4/1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529029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 y="18256"/>
            <a:ext cx="9144001" cy="825124"/>
          </a:xfrm>
          <a:gradFill>
            <a:gsLst>
              <a:gs pos="82000">
                <a:schemeClr val="accent1">
                  <a:lumMod val="5000"/>
                  <a:lumOff val="95000"/>
                </a:schemeClr>
              </a:gs>
              <a:gs pos="100000">
                <a:schemeClr val="accent4"/>
              </a:gs>
            </a:gsLst>
            <a:lin ang="5400000" scaled="1"/>
          </a:gradFill>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91298" y="1253331"/>
            <a:ext cx="8541983" cy="4351338"/>
          </a:xfrm>
        </p:spPr>
        <p:txBody>
          <a:bodyPr/>
          <a:lstStyle>
            <a:lvl1pPr>
              <a:lnSpc>
                <a:spcPct val="120000"/>
              </a:lnSpc>
              <a:spcBef>
                <a:spcPts val="0"/>
              </a:spcBef>
              <a:defRPr/>
            </a:lvl1pPr>
            <a:lvl2pPr>
              <a:lnSpc>
                <a:spcPct val="120000"/>
              </a:lnSpc>
              <a:spcBef>
                <a:spcPts val="0"/>
              </a:spcBef>
              <a:defRPr/>
            </a:lvl2pPr>
            <a:lvl3pPr>
              <a:lnSpc>
                <a:spcPct val="120000"/>
              </a:lnSpc>
              <a:spcBef>
                <a:spcPts val="0"/>
              </a:spcBef>
              <a:defRPr/>
            </a:lvl3pPr>
            <a:lvl4pPr>
              <a:lnSpc>
                <a:spcPct val="120000"/>
              </a:lnSpc>
              <a:spcBef>
                <a:spcPts val="0"/>
              </a:spcBef>
              <a:defRPr/>
            </a:lvl4pPr>
            <a:lvl5pPr>
              <a:lnSpc>
                <a:spcPct val="120000"/>
              </a:lnSpc>
              <a:spcBef>
                <a:spcPts val="0"/>
              </a:spcBef>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9FD4D8-A0BC-42C6-BB6A-291E923C9615}" type="datetime1">
              <a:rPr kumimoji="1" lang="ja-JP" altLang="en-US" smtClean="0"/>
              <a:t>2026/4/1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086600" y="6483936"/>
            <a:ext cx="2057400" cy="365125"/>
          </a:xfrm>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1180146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A47D782-FFDF-4CA7-B89F-770682DF9200}" type="datetime1">
              <a:rPr kumimoji="1" lang="ja-JP" altLang="en-US" smtClean="0"/>
              <a:t>2026/4/1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4024819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243B79C-27F2-4029-A87A-B5908ACDF3C0}" type="datetime1">
              <a:rPr kumimoji="1" lang="ja-JP" altLang="en-US" smtClean="0"/>
              <a:t>2026/4/1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1037148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F8C8F91-0D30-4A5E-AE00-C9B71762525B}" type="datetime1">
              <a:rPr kumimoji="1" lang="ja-JP" altLang="en-US" smtClean="0"/>
              <a:t>2026/4/1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632687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70A0FA3-365E-4D17-AFC0-F932DA3B19D1}" type="datetime1">
              <a:rPr kumimoji="1" lang="ja-JP" altLang="en-US" smtClean="0"/>
              <a:t>2026/4/1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a:xfrm>
            <a:off x="7086600" y="6492874"/>
            <a:ext cx="2057400" cy="365125"/>
          </a:xfrm>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4202358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B19573-8567-4A56-9282-0F644135790D}" type="datetime1">
              <a:rPr kumimoji="1" lang="ja-JP" altLang="en-US" smtClean="0"/>
              <a:t>2026/4/1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a:xfrm>
            <a:off x="7086600" y="6492875"/>
            <a:ext cx="2057400" cy="365125"/>
          </a:xfrm>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322081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61CA2FF-654A-4738-9AE7-1CB58667A537}" type="datetime1">
              <a:rPr kumimoji="1" lang="ja-JP" altLang="en-US" smtClean="0"/>
              <a:t>2026/4/1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870993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D5FA99-813B-45B3-A84A-B1ACA9A4FA5E}" type="datetime1">
              <a:rPr kumimoji="1" lang="ja-JP" altLang="en-US" smtClean="0"/>
              <a:t>2026/4/1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520758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0E5E76-43CC-4343-9CE1-6E0018C2DF96}" type="datetime1">
              <a:rPr kumimoji="1" lang="ja-JP" altLang="en-US" smtClean="0"/>
              <a:t>2026/4/1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324675490"/>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2319AA7F-C044-4AA8-A501-D8CA9885203B}"/>
              </a:ext>
            </a:extLst>
          </p:cNvPr>
          <p:cNvSpPr/>
          <p:nvPr/>
        </p:nvSpPr>
        <p:spPr>
          <a:xfrm>
            <a:off x="260046" y="832305"/>
            <a:ext cx="8623907" cy="4866460"/>
          </a:xfrm>
          <a:prstGeom prst="rect">
            <a:avLst/>
          </a:prstGeom>
          <a:noFill/>
        </p:spPr>
        <p:txBody>
          <a:bodyPr wrap="square">
            <a:spAutoFit/>
          </a:bodyPr>
          <a:lstStyle/>
          <a:p>
            <a:pPr algn="ctr">
              <a:lnSpc>
                <a:spcPct val="150000"/>
              </a:lnSpc>
            </a:pPr>
            <a:r>
              <a:rPr lang="ja-JP" altLang="en-US" sz="5400" dirty="0"/>
              <a:t>高齢者施設</a:t>
            </a:r>
            <a:endParaRPr lang="en-US" altLang="ja-JP" sz="5400" dirty="0"/>
          </a:p>
          <a:p>
            <a:pPr algn="ctr">
              <a:lnSpc>
                <a:spcPct val="150000"/>
              </a:lnSpc>
            </a:pPr>
            <a:r>
              <a:rPr lang="ja-JP" altLang="en-US" sz="5400" dirty="0"/>
              <a:t>浸水後の事業復旧を考えるワークショップ</a:t>
            </a:r>
            <a:endParaRPr lang="en-US" altLang="ja-JP" sz="5400" dirty="0"/>
          </a:p>
          <a:p>
            <a:pPr algn="ctr">
              <a:lnSpc>
                <a:spcPct val="150000"/>
              </a:lnSpc>
            </a:pPr>
            <a:endParaRPr lang="ja-JP" altLang="ja-JP" sz="5400" kern="100" dirty="0">
              <a:solidFill>
                <a:srgbClr val="333399"/>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778988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1B76E5-F497-411C-A477-E1C0D1539346}"/>
              </a:ext>
            </a:extLst>
          </p:cNvPr>
          <p:cNvSpPr>
            <a:spLocks noGrp="1"/>
          </p:cNvSpPr>
          <p:nvPr>
            <p:ph type="title"/>
          </p:nvPr>
        </p:nvSpPr>
        <p:spPr/>
        <p:txBody>
          <a:bodyPr/>
          <a:lstStyle/>
          <a:p>
            <a:pPr algn="ctr"/>
            <a:r>
              <a:rPr lang="ja-JP" altLang="en-US" b="1" dirty="0"/>
              <a:t>想定</a:t>
            </a:r>
            <a:endParaRPr kumimoji="1" lang="ja-JP" altLang="en-US" dirty="0"/>
          </a:p>
        </p:txBody>
      </p:sp>
      <p:sp>
        <p:nvSpPr>
          <p:cNvPr id="3" name="コンテンツ プレースホルダー 2">
            <a:extLst>
              <a:ext uri="{FF2B5EF4-FFF2-40B4-BE49-F238E27FC236}">
                <a16:creationId xmlns:a16="http://schemas.microsoft.com/office/drawing/2014/main" id="{0D776928-B961-DE3C-5B5C-BAD01EA695B0}"/>
              </a:ext>
            </a:extLst>
          </p:cNvPr>
          <p:cNvSpPr>
            <a:spLocks noGrp="1"/>
          </p:cNvSpPr>
          <p:nvPr>
            <p:ph idx="1"/>
          </p:nvPr>
        </p:nvSpPr>
        <p:spPr>
          <a:xfrm>
            <a:off x="301007" y="1034256"/>
            <a:ext cx="8541983" cy="5614194"/>
          </a:xfrm>
        </p:spPr>
        <p:txBody>
          <a:bodyPr>
            <a:normAutofit fontScale="92500" lnSpcReduction="10000"/>
          </a:bodyPr>
          <a:lstStyle/>
          <a:p>
            <a:pPr marL="542925" indent="-457200">
              <a:spcAft>
                <a:spcPts val="600"/>
              </a:spcAft>
            </a:pPr>
            <a:r>
              <a:rPr kumimoji="1" lang="ja-JP" altLang="en-US" dirty="0"/>
              <a:t>河川氾濫により施設</a:t>
            </a:r>
            <a:r>
              <a:rPr kumimoji="1" lang="en-US" altLang="ja-JP" dirty="0"/>
              <a:t>1</a:t>
            </a:r>
            <a:r>
              <a:rPr kumimoji="1" lang="ja-JP" altLang="en-US" dirty="0"/>
              <a:t>階が浸水（約</a:t>
            </a:r>
            <a:r>
              <a:rPr kumimoji="1" lang="en-US" altLang="ja-JP" dirty="0"/>
              <a:t>2m</a:t>
            </a:r>
            <a:r>
              <a:rPr kumimoji="1" lang="ja-JP" altLang="en-US" dirty="0"/>
              <a:t>） </a:t>
            </a:r>
          </a:p>
          <a:p>
            <a:pPr marL="542925" indent="-457200">
              <a:spcAft>
                <a:spcPts val="600"/>
              </a:spcAft>
            </a:pPr>
            <a:r>
              <a:rPr kumimoji="1" lang="ja-JP" altLang="en-US" dirty="0"/>
              <a:t>電気：停止 </a:t>
            </a:r>
          </a:p>
          <a:p>
            <a:pPr marL="542925" indent="-457200">
              <a:spcAft>
                <a:spcPts val="600"/>
              </a:spcAft>
            </a:pPr>
            <a:r>
              <a:rPr kumimoji="1" lang="ja-JP" altLang="en-US" dirty="0"/>
              <a:t>水道：停止 </a:t>
            </a:r>
          </a:p>
          <a:p>
            <a:pPr marL="542925" indent="-457200">
              <a:spcAft>
                <a:spcPts val="600"/>
              </a:spcAft>
            </a:pPr>
            <a:r>
              <a:rPr kumimoji="1" lang="ja-JP" altLang="en-US" dirty="0"/>
              <a:t>職員：一部出勤不可 </a:t>
            </a:r>
          </a:p>
          <a:p>
            <a:pPr marL="542925" indent="-457200">
              <a:spcAft>
                <a:spcPts val="600"/>
              </a:spcAft>
            </a:pPr>
            <a:r>
              <a:rPr kumimoji="1" lang="ja-JP" altLang="en-US" dirty="0"/>
              <a:t>入所者：</a:t>
            </a:r>
            <a:r>
              <a:rPr kumimoji="1" lang="en-US" altLang="ja-JP" dirty="0"/>
              <a:t>2</a:t>
            </a:r>
            <a:r>
              <a:rPr kumimoji="1" lang="ja-JP" altLang="en-US" dirty="0"/>
              <a:t>階へ垂直避難済（避難してから</a:t>
            </a:r>
            <a:r>
              <a:rPr kumimoji="1" lang="en-US" altLang="ja-JP" dirty="0"/>
              <a:t>12</a:t>
            </a:r>
            <a:r>
              <a:rPr kumimoji="1" lang="ja-JP" altLang="en-US" dirty="0"/>
              <a:t>時間経過）</a:t>
            </a:r>
            <a:endParaRPr kumimoji="1" lang="en-US" altLang="ja-JP" dirty="0"/>
          </a:p>
          <a:p>
            <a:pPr marL="85725" indent="0">
              <a:spcAft>
                <a:spcPts val="600"/>
              </a:spcAft>
              <a:buNone/>
            </a:pPr>
            <a:r>
              <a:rPr lang="en-US" altLang="ja-JP" dirty="0"/>
              <a:t>【</a:t>
            </a:r>
            <a:r>
              <a:rPr lang="ja-JP" altLang="en-US" dirty="0"/>
              <a:t>施設の状況</a:t>
            </a:r>
            <a:r>
              <a:rPr lang="en-US" altLang="ja-JP" dirty="0"/>
              <a:t>】</a:t>
            </a:r>
          </a:p>
          <a:p>
            <a:pPr marL="542925" indent="-457200">
              <a:spcAft>
                <a:spcPts val="600"/>
              </a:spcAft>
            </a:pPr>
            <a:r>
              <a:rPr lang="en-US" altLang="ja-JP" dirty="0"/>
              <a:t>1</a:t>
            </a:r>
            <a:r>
              <a:rPr lang="ja-JP" altLang="en-US" dirty="0"/>
              <a:t>階フロアや、施設周辺は、汚水・泥・悪臭 </a:t>
            </a:r>
          </a:p>
          <a:p>
            <a:pPr marL="542925" indent="-457200">
              <a:spcAft>
                <a:spcPts val="600"/>
              </a:spcAft>
            </a:pPr>
            <a:r>
              <a:rPr lang="ja-JP" altLang="en-US" dirty="0"/>
              <a:t>電気設備の使用不可 </a:t>
            </a:r>
          </a:p>
          <a:p>
            <a:pPr marL="542925" indent="-457200">
              <a:spcAft>
                <a:spcPts val="600"/>
              </a:spcAft>
            </a:pPr>
            <a:r>
              <a:rPr lang="en-US" altLang="ja-JP" dirty="0"/>
              <a:t>1</a:t>
            </a:r>
            <a:r>
              <a:rPr lang="ja-JP" altLang="en-US" dirty="0"/>
              <a:t>階厨房を使っての食事提供困難 </a:t>
            </a:r>
          </a:p>
          <a:p>
            <a:pPr marL="542925" indent="-457200">
              <a:spcAft>
                <a:spcPts val="600"/>
              </a:spcAft>
            </a:pPr>
            <a:r>
              <a:rPr lang="ja-JP" altLang="en-US" dirty="0"/>
              <a:t>排泄・衛生の悪化 </a:t>
            </a:r>
          </a:p>
          <a:p>
            <a:pPr marL="542925" indent="-457200">
              <a:spcAft>
                <a:spcPts val="600"/>
              </a:spcAft>
            </a:pPr>
            <a:r>
              <a:rPr lang="ja-JP" altLang="en-US" dirty="0"/>
              <a:t>感染症リスク増加</a:t>
            </a:r>
            <a:endParaRPr kumimoji="1" lang="ja-JP" altLang="en-US" dirty="0"/>
          </a:p>
        </p:txBody>
      </p:sp>
      <p:sp>
        <p:nvSpPr>
          <p:cNvPr id="4" name="スライド番号プレースホルダー 3">
            <a:extLst>
              <a:ext uri="{FF2B5EF4-FFF2-40B4-BE49-F238E27FC236}">
                <a16:creationId xmlns:a16="http://schemas.microsoft.com/office/drawing/2014/main" id="{380F3A6A-6037-4B36-5C72-709B6708B542}"/>
              </a:ext>
            </a:extLst>
          </p:cNvPr>
          <p:cNvSpPr>
            <a:spLocks noGrp="1"/>
          </p:cNvSpPr>
          <p:nvPr>
            <p:ph type="sldNum" sz="quarter" idx="12"/>
          </p:nvPr>
        </p:nvSpPr>
        <p:spPr/>
        <p:txBody>
          <a:bodyPr/>
          <a:lstStyle/>
          <a:p>
            <a:fld id="{2FCBEFAE-A678-4A35-9133-EF8F2938B273}" type="slidenum">
              <a:rPr kumimoji="1" lang="ja-JP" altLang="en-US" smtClean="0"/>
              <a:t>2</a:t>
            </a:fld>
            <a:endParaRPr kumimoji="1" lang="ja-JP" altLang="en-US"/>
          </a:p>
        </p:txBody>
      </p:sp>
    </p:spTree>
    <p:extLst>
      <p:ext uri="{BB962C8B-B14F-4D97-AF65-F5344CB8AC3E}">
        <p14:creationId xmlns:p14="http://schemas.microsoft.com/office/powerpoint/2010/main" val="1118061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53DE00-2513-954E-7E97-E4C6192A98C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A090913-4A14-39ED-7D81-2BC9F040490B}"/>
              </a:ext>
            </a:extLst>
          </p:cNvPr>
          <p:cNvSpPr>
            <a:spLocks noGrp="1"/>
          </p:cNvSpPr>
          <p:nvPr>
            <p:ph type="title"/>
          </p:nvPr>
        </p:nvSpPr>
        <p:spPr/>
        <p:txBody>
          <a:bodyPr/>
          <a:lstStyle/>
          <a:p>
            <a:pPr algn="ctr"/>
            <a:r>
              <a:rPr lang="ja-JP" altLang="en-US" b="1" dirty="0"/>
              <a:t>復旧を考える</a:t>
            </a:r>
            <a:endParaRPr kumimoji="1" lang="ja-JP" altLang="en-US" dirty="0"/>
          </a:p>
        </p:txBody>
      </p:sp>
      <p:sp>
        <p:nvSpPr>
          <p:cNvPr id="4" name="スライド番号プレースホルダー 3">
            <a:extLst>
              <a:ext uri="{FF2B5EF4-FFF2-40B4-BE49-F238E27FC236}">
                <a16:creationId xmlns:a16="http://schemas.microsoft.com/office/drawing/2014/main" id="{D5FFFA19-C2B0-AEFB-CB79-526E7F5DA49A}"/>
              </a:ext>
            </a:extLst>
          </p:cNvPr>
          <p:cNvSpPr>
            <a:spLocks noGrp="1"/>
          </p:cNvSpPr>
          <p:nvPr>
            <p:ph type="sldNum" sz="quarter" idx="12"/>
          </p:nvPr>
        </p:nvSpPr>
        <p:spPr/>
        <p:txBody>
          <a:bodyPr/>
          <a:lstStyle/>
          <a:p>
            <a:fld id="{2FCBEFAE-A678-4A35-9133-EF8F2938B273}" type="slidenum">
              <a:rPr kumimoji="1" lang="ja-JP" altLang="en-US" smtClean="0"/>
              <a:t>3</a:t>
            </a:fld>
            <a:endParaRPr kumimoji="1" lang="ja-JP" altLang="en-US"/>
          </a:p>
        </p:txBody>
      </p:sp>
      <p:sp>
        <p:nvSpPr>
          <p:cNvPr id="5" name="四角形: 角を丸くする 4">
            <a:extLst>
              <a:ext uri="{FF2B5EF4-FFF2-40B4-BE49-F238E27FC236}">
                <a16:creationId xmlns:a16="http://schemas.microsoft.com/office/drawing/2014/main" id="{35CE125F-1BF2-6967-07F4-A38E43469246}"/>
              </a:ext>
            </a:extLst>
          </p:cNvPr>
          <p:cNvSpPr/>
          <p:nvPr/>
        </p:nvSpPr>
        <p:spPr>
          <a:xfrm>
            <a:off x="291297" y="3720306"/>
            <a:ext cx="8541983" cy="2763630"/>
          </a:xfrm>
          <a:prstGeom prst="roundRect">
            <a:avLst/>
          </a:prstGeom>
          <a:solidFill>
            <a:schemeClr val="accent5">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marL="542925" indent="-457200" algn="ctr">
              <a:spcAft>
                <a:spcPts val="1200"/>
              </a:spcAft>
            </a:pPr>
            <a:r>
              <a:rPr lang="ja-JP" altLang="en-US" sz="3600" b="1" dirty="0"/>
              <a:t>優先順位の考え方</a:t>
            </a:r>
            <a:endParaRPr lang="en-US" altLang="ja-JP" sz="2800" dirty="0"/>
          </a:p>
          <a:p>
            <a:pPr marL="542925" indent="-457200">
              <a:spcAft>
                <a:spcPts val="1200"/>
              </a:spcAft>
              <a:buFont typeface="+mj-ea"/>
              <a:buAutoNum type="circleNumDbPlain"/>
            </a:pPr>
            <a:r>
              <a:rPr lang="ja-JP" altLang="en-US" sz="2800" dirty="0"/>
              <a:t>利用者の安全・健康</a:t>
            </a:r>
            <a:endParaRPr lang="en-US" altLang="ja-JP" sz="2800" dirty="0"/>
          </a:p>
          <a:p>
            <a:pPr marL="542925" indent="-457200">
              <a:spcAft>
                <a:spcPts val="1200"/>
              </a:spcAft>
              <a:buFont typeface="+mj-ea"/>
              <a:buAutoNum type="circleNumDbPlain"/>
            </a:pPr>
            <a:r>
              <a:rPr lang="ja-JP" altLang="en-US" sz="2800" dirty="0"/>
              <a:t>最低限の生活維持</a:t>
            </a:r>
            <a:endParaRPr lang="en-US" altLang="ja-JP" sz="2800" dirty="0"/>
          </a:p>
          <a:p>
            <a:pPr marL="542925" indent="-457200">
              <a:spcAft>
                <a:spcPts val="1200"/>
              </a:spcAft>
              <a:buFont typeface="+mj-ea"/>
              <a:buAutoNum type="circleNumDbPlain"/>
            </a:pPr>
            <a:r>
              <a:rPr lang="ja-JP" altLang="en-US" sz="2800" dirty="0"/>
              <a:t>事業機能の回復</a:t>
            </a:r>
          </a:p>
        </p:txBody>
      </p:sp>
      <p:sp>
        <p:nvSpPr>
          <p:cNvPr id="7" name="コンテンツ プレースホルダー 6">
            <a:extLst>
              <a:ext uri="{FF2B5EF4-FFF2-40B4-BE49-F238E27FC236}">
                <a16:creationId xmlns:a16="http://schemas.microsoft.com/office/drawing/2014/main" id="{CDF76A8D-F755-92DD-086B-174522103C7F}"/>
              </a:ext>
            </a:extLst>
          </p:cNvPr>
          <p:cNvSpPr>
            <a:spLocks noGrp="1"/>
          </p:cNvSpPr>
          <p:nvPr>
            <p:ph idx="1"/>
          </p:nvPr>
        </p:nvSpPr>
        <p:spPr>
          <a:xfrm>
            <a:off x="291297" y="1053306"/>
            <a:ext cx="8541983" cy="2466975"/>
          </a:xfrm>
        </p:spPr>
        <p:txBody>
          <a:bodyPr>
            <a:normAutofit/>
          </a:bodyPr>
          <a:lstStyle/>
          <a:p>
            <a:pPr marL="542925" indent="-457200">
              <a:spcAft>
                <a:spcPts val="1200"/>
              </a:spcAft>
              <a:buFont typeface="Wingdings" panose="05000000000000000000" pitchFamily="2" charset="2"/>
              <a:buChar char="Ø"/>
            </a:pPr>
            <a:r>
              <a:rPr lang="ja-JP" altLang="en-US" dirty="0"/>
              <a:t>利用者の命を守る </a:t>
            </a:r>
          </a:p>
          <a:p>
            <a:pPr marL="542925" indent="-457200">
              <a:spcAft>
                <a:spcPts val="1200"/>
              </a:spcAft>
              <a:buFont typeface="Wingdings" panose="05000000000000000000" pitchFamily="2" charset="2"/>
              <a:buChar char="Ø"/>
            </a:pPr>
            <a:r>
              <a:rPr lang="ja-JP" altLang="en-US" dirty="0"/>
              <a:t>利用者と職員の生活の維持 </a:t>
            </a:r>
          </a:p>
          <a:p>
            <a:pPr marL="542925" indent="-457200">
              <a:spcAft>
                <a:spcPts val="1200"/>
              </a:spcAft>
              <a:buFont typeface="Wingdings" panose="05000000000000000000" pitchFamily="2" charset="2"/>
              <a:buChar char="Ø"/>
            </a:pPr>
            <a:r>
              <a:rPr lang="ja-JP" altLang="en-US" dirty="0"/>
              <a:t>施設として事業の継続</a:t>
            </a:r>
          </a:p>
          <a:p>
            <a:endParaRPr lang="ja-JP" altLang="en-US" dirty="0"/>
          </a:p>
        </p:txBody>
      </p:sp>
    </p:spTree>
    <p:extLst>
      <p:ext uri="{BB962C8B-B14F-4D97-AF65-F5344CB8AC3E}">
        <p14:creationId xmlns:p14="http://schemas.microsoft.com/office/powerpoint/2010/main" val="1076344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0489EC-1A1D-CD5B-540B-500BAF924783}"/>
              </a:ext>
            </a:extLst>
          </p:cNvPr>
          <p:cNvSpPr>
            <a:spLocks noGrp="1"/>
          </p:cNvSpPr>
          <p:nvPr>
            <p:ph type="title"/>
          </p:nvPr>
        </p:nvSpPr>
        <p:spPr>
          <a:xfrm>
            <a:off x="0" y="8939"/>
            <a:ext cx="9077325" cy="825124"/>
          </a:xfrm>
        </p:spPr>
        <p:txBody>
          <a:bodyPr>
            <a:noAutofit/>
          </a:bodyPr>
          <a:lstStyle/>
          <a:p>
            <a:pPr algn="ctr"/>
            <a:r>
              <a:rPr lang="ja-JP" altLang="en-US" sz="3600" b="1" dirty="0"/>
              <a:t>ワーク①　事業再開の優先順位を考える</a:t>
            </a:r>
            <a:endParaRPr kumimoji="1" lang="ja-JP" altLang="en-US" sz="3600" dirty="0"/>
          </a:p>
        </p:txBody>
      </p:sp>
      <p:sp>
        <p:nvSpPr>
          <p:cNvPr id="3" name="コンテンツ プレースホルダー 2">
            <a:extLst>
              <a:ext uri="{FF2B5EF4-FFF2-40B4-BE49-F238E27FC236}">
                <a16:creationId xmlns:a16="http://schemas.microsoft.com/office/drawing/2014/main" id="{13FCC3F5-ADA6-FE1F-684C-1ED0B305D23F}"/>
              </a:ext>
            </a:extLst>
          </p:cNvPr>
          <p:cNvSpPr>
            <a:spLocks noGrp="1"/>
          </p:cNvSpPr>
          <p:nvPr>
            <p:ph idx="1"/>
          </p:nvPr>
        </p:nvSpPr>
        <p:spPr>
          <a:xfrm>
            <a:off x="301008" y="1043780"/>
            <a:ext cx="8541983" cy="5440156"/>
          </a:xfrm>
        </p:spPr>
        <p:txBody>
          <a:bodyPr vert="horz" lIns="91440" tIns="45720" rIns="91440" bIns="45720" rtlCol="0">
            <a:normAutofit/>
          </a:bodyPr>
          <a:lstStyle/>
          <a:p>
            <a:pPr>
              <a:spcAft>
                <a:spcPts val="600"/>
              </a:spcAft>
              <a:buNone/>
            </a:pPr>
            <a:r>
              <a:rPr lang="ja-JP" altLang="en-US" b="1" dirty="0"/>
              <a:t>「この中で何から再開する？」</a:t>
            </a:r>
            <a:endParaRPr lang="en-US" altLang="ja-JP" b="1" dirty="0"/>
          </a:p>
          <a:p>
            <a:pPr>
              <a:spcAft>
                <a:spcPts val="600"/>
              </a:spcAft>
            </a:pPr>
            <a:r>
              <a:rPr lang="ja-JP" altLang="en-US" dirty="0"/>
              <a:t>食事 </a:t>
            </a:r>
          </a:p>
          <a:p>
            <a:pPr>
              <a:spcAft>
                <a:spcPts val="600"/>
              </a:spcAft>
            </a:pPr>
            <a:r>
              <a:rPr lang="ja-JP" altLang="en-US" dirty="0"/>
              <a:t>排泄 </a:t>
            </a:r>
          </a:p>
          <a:p>
            <a:pPr>
              <a:spcAft>
                <a:spcPts val="600"/>
              </a:spcAft>
            </a:pPr>
            <a:r>
              <a:rPr lang="ja-JP" altLang="en-US" dirty="0"/>
              <a:t>入浴 </a:t>
            </a:r>
          </a:p>
          <a:p>
            <a:pPr>
              <a:spcAft>
                <a:spcPts val="600"/>
              </a:spcAft>
            </a:pPr>
            <a:r>
              <a:rPr lang="ja-JP" altLang="en-US" dirty="0"/>
              <a:t>記録 </a:t>
            </a:r>
          </a:p>
          <a:p>
            <a:pPr>
              <a:spcAft>
                <a:spcPts val="600"/>
              </a:spcAft>
            </a:pPr>
            <a:r>
              <a:rPr lang="ja-JP" altLang="en-US" dirty="0"/>
              <a:t>家族連絡 </a:t>
            </a:r>
          </a:p>
          <a:p>
            <a:pPr>
              <a:spcAft>
                <a:spcPts val="600"/>
              </a:spcAft>
            </a:pPr>
            <a:r>
              <a:rPr lang="ja-JP" altLang="en-US" dirty="0"/>
              <a:t>清掃・衛生管理 </a:t>
            </a:r>
          </a:p>
          <a:p>
            <a:pPr>
              <a:spcAft>
                <a:spcPts val="600"/>
              </a:spcAft>
            </a:pPr>
            <a:r>
              <a:rPr lang="ja-JP" altLang="en-US" dirty="0"/>
              <a:t>洗濯 </a:t>
            </a:r>
          </a:p>
        </p:txBody>
      </p:sp>
      <p:sp>
        <p:nvSpPr>
          <p:cNvPr id="4" name="スライド番号プレースホルダー 3">
            <a:extLst>
              <a:ext uri="{FF2B5EF4-FFF2-40B4-BE49-F238E27FC236}">
                <a16:creationId xmlns:a16="http://schemas.microsoft.com/office/drawing/2014/main" id="{AE9A88A2-0CC2-261A-B658-B58959A40E20}"/>
              </a:ext>
            </a:extLst>
          </p:cNvPr>
          <p:cNvSpPr>
            <a:spLocks noGrp="1"/>
          </p:cNvSpPr>
          <p:nvPr>
            <p:ph type="sldNum" sz="quarter" idx="12"/>
          </p:nvPr>
        </p:nvSpPr>
        <p:spPr/>
        <p:txBody>
          <a:bodyPr/>
          <a:lstStyle/>
          <a:p>
            <a:fld id="{2FCBEFAE-A678-4A35-9133-EF8F2938B273}" type="slidenum">
              <a:rPr kumimoji="1" lang="ja-JP" altLang="en-US" smtClean="0"/>
              <a:t>4</a:t>
            </a:fld>
            <a:endParaRPr kumimoji="1" lang="ja-JP" altLang="en-US"/>
          </a:p>
        </p:txBody>
      </p:sp>
    </p:spTree>
    <p:extLst>
      <p:ext uri="{BB962C8B-B14F-4D97-AF65-F5344CB8AC3E}">
        <p14:creationId xmlns:p14="http://schemas.microsoft.com/office/powerpoint/2010/main" val="908696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5D970-B612-82F6-700C-6F9ADD040F4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D34DF94-76D1-D4F4-4B35-E532B0EB5FA0}"/>
              </a:ext>
            </a:extLst>
          </p:cNvPr>
          <p:cNvSpPr>
            <a:spLocks noGrp="1"/>
          </p:cNvSpPr>
          <p:nvPr>
            <p:ph type="title"/>
          </p:nvPr>
        </p:nvSpPr>
        <p:spPr>
          <a:xfrm>
            <a:off x="0" y="8939"/>
            <a:ext cx="9077325" cy="825124"/>
          </a:xfrm>
        </p:spPr>
        <p:txBody>
          <a:bodyPr>
            <a:noAutofit/>
          </a:bodyPr>
          <a:lstStyle/>
          <a:p>
            <a:pPr algn="ctr"/>
            <a:r>
              <a:rPr lang="ja-JP" altLang="en-US" sz="3600" b="1" dirty="0"/>
              <a:t>ワーク②　上位</a:t>
            </a:r>
            <a:r>
              <a:rPr lang="en-US" altLang="ja-JP" sz="3600" b="1" dirty="0"/>
              <a:t>3</a:t>
            </a:r>
            <a:r>
              <a:rPr lang="ja-JP" altLang="en-US" sz="3600" b="1" dirty="0"/>
              <a:t>つについて考えよう</a:t>
            </a:r>
            <a:endParaRPr kumimoji="1" lang="ja-JP" altLang="en-US" sz="3600" dirty="0"/>
          </a:p>
        </p:txBody>
      </p:sp>
      <p:sp>
        <p:nvSpPr>
          <p:cNvPr id="3" name="コンテンツ プレースホルダー 2">
            <a:extLst>
              <a:ext uri="{FF2B5EF4-FFF2-40B4-BE49-F238E27FC236}">
                <a16:creationId xmlns:a16="http://schemas.microsoft.com/office/drawing/2014/main" id="{6C04A943-7FCD-FFD0-F72A-B3733D77F871}"/>
              </a:ext>
            </a:extLst>
          </p:cNvPr>
          <p:cNvSpPr>
            <a:spLocks noGrp="1"/>
          </p:cNvSpPr>
          <p:nvPr>
            <p:ph idx="1"/>
          </p:nvPr>
        </p:nvSpPr>
        <p:spPr>
          <a:xfrm>
            <a:off x="301008" y="1043780"/>
            <a:ext cx="8541983" cy="5440156"/>
          </a:xfrm>
        </p:spPr>
        <p:txBody>
          <a:bodyPr vert="horz" lIns="91440" tIns="45720" rIns="91440" bIns="45720" rtlCol="0">
            <a:normAutofit/>
          </a:bodyPr>
          <a:lstStyle/>
          <a:p>
            <a:pPr>
              <a:spcAft>
                <a:spcPts val="600"/>
              </a:spcAft>
              <a:buNone/>
            </a:pPr>
            <a:r>
              <a:rPr lang="ja-JP" altLang="en-US" b="1" dirty="0"/>
              <a:t>選んだ上位</a:t>
            </a:r>
            <a:r>
              <a:rPr lang="en-US" altLang="ja-JP" b="1" dirty="0"/>
              <a:t>3</a:t>
            </a:r>
            <a:r>
              <a:rPr lang="ja-JP" altLang="en-US" b="1" dirty="0"/>
              <a:t>つについて</a:t>
            </a:r>
          </a:p>
          <a:p>
            <a:pPr marL="542925" indent="-361950">
              <a:spcAft>
                <a:spcPts val="600"/>
              </a:spcAft>
              <a:buFont typeface="Wingdings" panose="05000000000000000000" pitchFamily="2" charset="2"/>
              <a:buChar char="Ø"/>
            </a:pPr>
            <a:r>
              <a:rPr lang="ja-JP" altLang="en-US" dirty="0"/>
              <a:t>なぜ優先なのか</a:t>
            </a:r>
          </a:p>
          <a:p>
            <a:pPr marL="542925" indent="-361950">
              <a:spcAft>
                <a:spcPts val="600"/>
              </a:spcAft>
              <a:buFont typeface="Wingdings" panose="05000000000000000000" pitchFamily="2" charset="2"/>
              <a:buChar char="Ø"/>
            </a:pPr>
            <a:r>
              <a:rPr lang="ja-JP" altLang="en-US" dirty="0"/>
              <a:t>再開に必要な条件や資機材等はなにか。どうやって調達するか</a:t>
            </a:r>
            <a:endParaRPr lang="en-US" altLang="ja-JP" dirty="0"/>
          </a:p>
          <a:p>
            <a:pPr marL="542925" indent="-361950">
              <a:spcAft>
                <a:spcPts val="600"/>
              </a:spcAft>
              <a:buFont typeface="Wingdings" panose="05000000000000000000" pitchFamily="2" charset="2"/>
              <a:buChar char="Ø"/>
            </a:pPr>
            <a:r>
              <a:rPr lang="ja-JP" altLang="en-US" dirty="0"/>
              <a:t>人員が不足している中で誰ができるか、役割分担をどうするか</a:t>
            </a:r>
          </a:p>
          <a:p>
            <a:pPr>
              <a:spcAft>
                <a:spcPts val="600"/>
              </a:spcAft>
            </a:pPr>
            <a:endParaRPr lang="ja-JP" altLang="en-US" dirty="0"/>
          </a:p>
        </p:txBody>
      </p:sp>
      <p:sp>
        <p:nvSpPr>
          <p:cNvPr id="4" name="スライド番号プレースホルダー 3">
            <a:extLst>
              <a:ext uri="{FF2B5EF4-FFF2-40B4-BE49-F238E27FC236}">
                <a16:creationId xmlns:a16="http://schemas.microsoft.com/office/drawing/2014/main" id="{1C4FD296-4D6E-6D26-31F6-621DEFF48307}"/>
              </a:ext>
            </a:extLst>
          </p:cNvPr>
          <p:cNvSpPr>
            <a:spLocks noGrp="1"/>
          </p:cNvSpPr>
          <p:nvPr>
            <p:ph type="sldNum" sz="quarter" idx="12"/>
          </p:nvPr>
        </p:nvSpPr>
        <p:spPr/>
        <p:txBody>
          <a:bodyPr/>
          <a:lstStyle/>
          <a:p>
            <a:fld id="{2FCBEFAE-A678-4A35-9133-EF8F2938B273}" type="slidenum">
              <a:rPr kumimoji="1" lang="ja-JP" altLang="en-US" smtClean="0"/>
              <a:t>5</a:t>
            </a:fld>
            <a:endParaRPr kumimoji="1" lang="ja-JP" altLang="en-US"/>
          </a:p>
        </p:txBody>
      </p:sp>
    </p:spTree>
    <p:extLst>
      <p:ext uri="{BB962C8B-B14F-4D97-AF65-F5344CB8AC3E}">
        <p14:creationId xmlns:p14="http://schemas.microsoft.com/office/powerpoint/2010/main" val="3652918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F3E5B9-BB6F-BD0F-4E16-A636858CA76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793DBE2-7CB8-F91D-EE22-42AE863591F6}"/>
              </a:ext>
            </a:extLst>
          </p:cNvPr>
          <p:cNvSpPr>
            <a:spLocks noGrp="1"/>
          </p:cNvSpPr>
          <p:nvPr>
            <p:ph type="title"/>
          </p:nvPr>
        </p:nvSpPr>
        <p:spPr/>
        <p:txBody>
          <a:bodyPr/>
          <a:lstStyle/>
          <a:p>
            <a:pPr algn="ctr"/>
            <a:r>
              <a:rPr kumimoji="1" lang="ja-JP" altLang="en-US" dirty="0"/>
              <a:t>まとめ</a:t>
            </a:r>
          </a:p>
        </p:txBody>
      </p:sp>
      <p:sp>
        <p:nvSpPr>
          <p:cNvPr id="3" name="コンテンツ プレースホルダー 2">
            <a:extLst>
              <a:ext uri="{FF2B5EF4-FFF2-40B4-BE49-F238E27FC236}">
                <a16:creationId xmlns:a16="http://schemas.microsoft.com/office/drawing/2014/main" id="{1A86082B-5C74-0F10-4F1E-9C3A354D0886}"/>
              </a:ext>
            </a:extLst>
          </p:cNvPr>
          <p:cNvSpPr>
            <a:spLocks noGrp="1"/>
          </p:cNvSpPr>
          <p:nvPr>
            <p:ph idx="1"/>
          </p:nvPr>
        </p:nvSpPr>
        <p:spPr/>
        <p:txBody>
          <a:bodyPr>
            <a:normAutofit/>
          </a:bodyPr>
          <a:lstStyle/>
          <a:p>
            <a:pPr>
              <a:buNone/>
            </a:pPr>
            <a:r>
              <a:rPr lang="ja-JP" altLang="en-US" b="1"/>
              <a:t>復旧</a:t>
            </a:r>
            <a:r>
              <a:rPr lang="ja-JP" altLang="en-US" b="1" dirty="0"/>
              <a:t>のポイント</a:t>
            </a:r>
            <a:endParaRPr lang="ja-JP" altLang="en-US" dirty="0"/>
          </a:p>
          <a:p>
            <a:pPr marL="714375" indent="-533400">
              <a:buFont typeface="Wingdings" panose="05000000000000000000" pitchFamily="2" charset="2"/>
              <a:buChar char="Ø"/>
            </a:pPr>
            <a:r>
              <a:rPr lang="ja-JP" altLang="en-US" dirty="0"/>
              <a:t>外部支援を得られるよう事前に連携する</a:t>
            </a:r>
          </a:p>
          <a:p>
            <a:pPr marL="714375" indent="-533400">
              <a:buFont typeface="Wingdings" panose="05000000000000000000" pitchFamily="2" charset="2"/>
              <a:buChar char="Ø"/>
            </a:pPr>
            <a:r>
              <a:rPr lang="ja-JP" altLang="en-US" dirty="0"/>
              <a:t>最初から、完全復旧を目指さない 、段階的に再開</a:t>
            </a:r>
            <a:endParaRPr lang="en-US" altLang="ja-JP" dirty="0"/>
          </a:p>
          <a:p>
            <a:pPr marL="714375" indent="-533400">
              <a:buFont typeface="Wingdings" panose="05000000000000000000" pitchFamily="2" charset="2"/>
              <a:buChar char="Ø"/>
            </a:pPr>
            <a:r>
              <a:rPr lang="ja-JP" altLang="en-US" dirty="0"/>
              <a:t>代替手段を考える、複数の方法でできる体制を作っておく</a:t>
            </a:r>
            <a:endParaRPr kumimoji="1" lang="ja-JP" altLang="en-US" dirty="0"/>
          </a:p>
        </p:txBody>
      </p:sp>
      <p:sp>
        <p:nvSpPr>
          <p:cNvPr id="4" name="スライド番号プレースホルダー 3">
            <a:extLst>
              <a:ext uri="{FF2B5EF4-FFF2-40B4-BE49-F238E27FC236}">
                <a16:creationId xmlns:a16="http://schemas.microsoft.com/office/drawing/2014/main" id="{4CC19F49-F2CD-EFB1-C75E-C06E81402E25}"/>
              </a:ext>
            </a:extLst>
          </p:cNvPr>
          <p:cNvSpPr>
            <a:spLocks noGrp="1"/>
          </p:cNvSpPr>
          <p:nvPr>
            <p:ph type="sldNum" sz="quarter" idx="12"/>
          </p:nvPr>
        </p:nvSpPr>
        <p:spPr/>
        <p:txBody>
          <a:bodyPr/>
          <a:lstStyle/>
          <a:p>
            <a:fld id="{2FCBEFAE-A678-4A35-9133-EF8F2938B273}" type="slidenum">
              <a:rPr kumimoji="1" lang="ja-JP" altLang="en-US" smtClean="0"/>
              <a:t>6</a:t>
            </a:fld>
            <a:endParaRPr kumimoji="1" lang="ja-JP" altLang="en-US"/>
          </a:p>
        </p:txBody>
      </p:sp>
    </p:spTree>
    <p:extLst>
      <p:ext uri="{BB962C8B-B14F-4D97-AF65-F5344CB8AC3E}">
        <p14:creationId xmlns:p14="http://schemas.microsoft.com/office/powerpoint/2010/main" val="2854948358"/>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Century"/>
        <a:ea typeface="BIZ UDPゴシック"/>
        <a:cs typeface=""/>
      </a:majorFont>
      <a:minorFont>
        <a:latin typeface="Century"/>
        <a:ea typeface="BIZ UDPゴシック"/>
        <a:cs typeface=""/>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1511</TotalTime>
  <Words>680</Words>
  <Application>Microsoft Office PowerPoint</Application>
  <PresentationFormat>画面に合わせる (4:3)</PresentationFormat>
  <Paragraphs>70</Paragraphs>
  <Slides>6</Slides>
  <Notes>6</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BIZ UDPゴシック</vt:lpstr>
      <vt:lpstr>游ゴシック</vt:lpstr>
      <vt:lpstr>Arial</vt:lpstr>
      <vt:lpstr>Century</vt:lpstr>
      <vt:lpstr>Wingdings</vt:lpstr>
      <vt:lpstr>Office 2013 - 2022 テーマ</vt:lpstr>
      <vt:lpstr>PowerPoint プレゼンテーション</vt:lpstr>
      <vt:lpstr>想定</vt:lpstr>
      <vt:lpstr>復旧を考える</vt:lpstr>
      <vt:lpstr>ワーク①　事業再開の優先順位を考える</vt:lpstr>
      <vt:lpstr>ワーク②　上位3つについて考えよう</vt:lpstr>
      <vt:lpstr>まとめ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伊永 勉</dc:creator>
  <cp:lastModifiedBy>川下明子</cp:lastModifiedBy>
  <cp:revision>223</cp:revision>
  <cp:lastPrinted>2026-01-19T01:08:06Z</cp:lastPrinted>
  <dcterms:created xsi:type="dcterms:W3CDTF">2020-08-06T05:41:11Z</dcterms:created>
  <dcterms:modified xsi:type="dcterms:W3CDTF">2026-04-01T05:26:49Z</dcterms:modified>
</cp:coreProperties>
</file>