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0">
  <p:sldMasterIdLst>
    <p:sldMasterId id="2147483660" r:id="rId1"/>
  </p:sldMasterIdLst>
  <p:notesMasterIdLst>
    <p:notesMasterId r:id="rId9"/>
  </p:notesMasterIdLst>
  <p:sldIdLst>
    <p:sldId id="256" r:id="rId2"/>
    <p:sldId id="2532" r:id="rId3"/>
    <p:sldId id="2527" r:id="rId4"/>
    <p:sldId id="2524" r:id="rId5"/>
    <p:sldId id="2525" r:id="rId6"/>
    <p:sldId id="2529" r:id="rId7"/>
    <p:sldId id="2533"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FF"/>
    <a:srgbClr val="FFFF00"/>
    <a:srgbClr val="3333FF"/>
    <a:srgbClr val="99CCFF"/>
    <a:srgbClr val="FF5050"/>
    <a:srgbClr val="3333CC"/>
    <a:srgbClr val="FFFF99"/>
    <a:srgbClr val="CC0000"/>
    <a:srgbClr val="418A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1" autoAdjust="0"/>
    <p:restoredTop sz="73576" autoAdjust="0"/>
  </p:normalViewPr>
  <p:slideViewPr>
    <p:cSldViewPr snapToGrid="0">
      <p:cViewPr varScale="1">
        <p:scale>
          <a:sx n="91" d="100"/>
          <a:sy n="91" d="100"/>
        </p:scale>
        <p:origin x="2508" y="84"/>
      </p:cViewPr>
      <p:guideLst/>
    </p:cSldViewPr>
  </p:slid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9B697B7-C166-4E5D-86DC-324D30931912}"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285BF2B-2D0E-4AF4-AD53-B883EB06A184}" type="slidenum">
              <a:rPr kumimoji="1" lang="ja-JP" altLang="en-US" smtClean="0"/>
              <a:t>‹#›</a:t>
            </a:fld>
            <a:endParaRPr kumimoji="1" lang="ja-JP" altLang="en-US"/>
          </a:p>
        </p:txBody>
      </p:sp>
    </p:spTree>
    <p:extLst>
      <p:ext uri="{BB962C8B-B14F-4D97-AF65-F5344CB8AC3E}">
        <p14:creationId xmlns:p14="http://schemas.microsoft.com/office/powerpoint/2010/main" val="18488296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タイムラインを作成するためのワークショップを実施する資料です。</a:t>
            </a: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1</a:t>
            </a:fld>
            <a:endParaRPr kumimoji="1" lang="ja-JP" altLang="en-US"/>
          </a:p>
        </p:txBody>
      </p:sp>
    </p:spTree>
    <p:extLst>
      <p:ext uri="{BB962C8B-B14F-4D97-AF65-F5344CB8AC3E}">
        <p14:creationId xmlns:p14="http://schemas.microsoft.com/office/powerpoint/2010/main" val="3865667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風水害時の施設利用者の安全確保や避難行動については、時系列に行動</a:t>
            </a:r>
            <a:r>
              <a:rPr lang="ja-JP" altLang="en-US" dirty="0">
                <a:latin typeface="BIZ UDPゴシック" panose="020B0400000000000000" pitchFamily="50" charset="-128"/>
                <a:ea typeface="BIZ UDPゴシック" panose="020B0400000000000000" pitchFamily="50" charset="-128"/>
              </a:rPr>
              <a:t>計画を立てる「タイムライン」が有効です。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時系列に気象情報等のタイミングに合わせで行動内容を整理しておくことで、いつ、だれが、何をするのかを明確にします。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防災気象情報や避難情報のタイミングにあわせて行動を計画するため、的確に判断しやすく、安全確保と避難について事前から利用者や家族、職員で共有できます。</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2</a:t>
            </a:fld>
            <a:endParaRPr kumimoji="1" lang="ja-JP" altLang="en-US"/>
          </a:p>
        </p:txBody>
      </p:sp>
    </p:spTree>
    <p:extLst>
      <p:ext uri="{BB962C8B-B14F-4D97-AF65-F5344CB8AC3E}">
        <p14:creationId xmlns:p14="http://schemas.microsoft.com/office/powerpoint/2010/main" val="1037818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令和８年の</a:t>
            </a:r>
            <a:r>
              <a:rPr lang="en-US" altLang="ja-JP" dirty="0">
                <a:latin typeface="BIZ UDPゴシック" panose="020B0400000000000000" pitchFamily="50" charset="-128"/>
                <a:ea typeface="BIZ UDPゴシック" panose="020B0400000000000000" pitchFamily="50" charset="-128"/>
              </a:rPr>
              <a:t>5</a:t>
            </a:r>
            <a:r>
              <a:rPr lang="ja-JP" altLang="en-US" dirty="0">
                <a:latin typeface="BIZ UDPゴシック" panose="020B0400000000000000" pitchFamily="50" charset="-128"/>
                <a:ea typeface="BIZ UDPゴシック" panose="020B0400000000000000" pitchFamily="50" charset="-128"/>
              </a:rPr>
              <a:t>月ごろから、警報や注意報が変わります。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変わるのは、大雨、河川はん濫、土砂災害、高潮の</a:t>
            </a:r>
            <a:r>
              <a:rPr lang="en-US" altLang="ja-JP" dirty="0">
                <a:latin typeface="BIZ UDPゴシック" panose="020B0400000000000000" pitchFamily="50" charset="-128"/>
                <a:ea typeface="BIZ UDPゴシック" panose="020B0400000000000000" pitchFamily="50" charset="-128"/>
              </a:rPr>
              <a:t>4</a:t>
            </a:r>
            <a:r>
              <a:rPr lang="ja-JP" altLang="en-US" dirty="0">
                <a:latin typeface="BIZ UDPゴシック" panose="020B0400000000000000" pitchFamily="50" charset="-128"/>
                <a:ea typeface="BIZ UDPゴシック" panose="020B0400000000000000" pitchFamily="50" charset="-128"/>
              </a:rPr>
              <a:t>種類です。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警戒レベルに合わせて、警報注意報にもレベル表示がされます。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警戒レベル３赤色の際には、レベル３で各警報が発表されることになります。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警戒レベル３なので、市から高齢者等避難が発令されるタイミングとなります。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警戒レベル４紫色の際には、レベル４で危険警報が発表されることになり、今回から設定された新しい情報となります。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これは警戒レベル４のタイミングとなり、市から避難指示が発令されます。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施設そしては、レベルごとに取るべき行動を決めておきます。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今まであった、大きな河川のはん濫に関係のない地域内の道路の冠水といった浸水被害は、大雨警報などで判断することになります。</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3</a:t>
            </a:fld>
            <a:endParaRPr kumimoji="1" lang="ja-JP" altLang="en-US"/>
          </a:p>
        </p:txBody>
      </p:sp>
    </p:spTree>
    <p:extLst>
      <p:ext uri="{BB962C8B-B14F-4D97-AF65-F5344CB8AC3E}">
        <p14:creationId xmlns:p14="http://schemas.microsoft.com/office/powerpoint/2010/main" val="1129937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警戒レベルや防災気象情報のレベルに合わせて、避難確保計画における施設の体制を整理します。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基本的には、レベル２で注意体制、レベル</a:t>
            </a:r>
            <a:r>
              <a:rPr lang="en-US" altLang="ja-JP" dirty="0">
                <a:latin typeface="BIZ UDPゴシック" panose="020B0400000000000000" pitchFamily="50" charset="-128"/>
                <a:ea typeface="BIZ UDPゴシック" panose="020B0400000000000000" pitchFamily="50" charset="-128"/>
              </a:rPr>
              <a:t>3</a:t>
            </a:r>
            <a:r>
              <a:rPr lang="ja-JP" altLang="en-US" dirty="0">
                <a:latin typeface="BIZ UDPゴシック" panose="020B0400000000000000" pitchFamily="50" charset="-128"/>
                <a:ea typeface="BIZ UDPゴシック" panose="020B0400000000000000" pitchFamily="50" charset="-128"/>
              </a:rPr>
              <a:t>で警戒体制、レベル４で非常体制となります。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それぞれの体制の時の役割や行動などを施設の計画に合わせて参加者と共有しましょう。</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4</a:t>
            </a:fld>
            <a:endParaRPr kumimoji="1" lang="ja-JP" altLang="en-US"/>
          </a:p>
        </p:txBody>
      </p:sp>
    </p:spTree>
    <p:extLst>
      <p:ext uri="{BB962C8B-B14F-4D97-AF65-F5344CB8AC3E}">
        <p14:creationId xmlns:p14="http://schemas.microsoft.com/office/powerpoint/2010/main" val="197131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タイムラインのイメージをもとに、それぞれのレベルの段階で避難についての行動や、避難確保計画や</a:t>
            </a:r>
            <a:r>
              <a:rPr kumimoji="1" lang="en-US" altLang="ja-JP" dirty="0">
                <a:latin typeface="BIZ UDPゴシック" panose="020B0400000000000000" pitchFamily="50" charset="-128"/>
                <a:ea typeface="BIZ UDPゴシック" panose="020B0400000000000000" pitchFamily="50" charset="-128"/>
              </a:rPr>
              <a:t>BCP</a:t>
            </a:r>
            <a:r>
              <a:rPr kumimoji="1" lang="ja-JP" altLang="en-US" dirty="0">
                <a:latin typeface="BIZ UDPゴシック" panose="020B0400000000000000" pitchFamily="50" charset="-128"/>
                <a:ea typeface="BIZ UDPゴシック" panose="020B0400000000000000" pitchFamily="50" charset="-128"/>
              </a:rPr>
              <a:t>における対策班などの行動、また優先して取り組む業務や停止する業務を整理しましょう。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各担当別やフロア別等で作成するのもよいでしょう。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まずは、施設の立地などを考えて、避難行動のタイミングを決めると、そこに合わせて、どんな取り組みが必要か整理できます。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また、停止してよい業務なども考えやすいので、参加者で共有しやすいことから決めていくのもよいでしょう。</a:t>
            </a:r>
            <a:endParaRPr kumimoji="1" lang="en-US" altLang="ja-JP"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5</a:t>
            </a:fld>
            <a:endParaRPr kumimoji="1" lang="ja-JP" altLang="en-US"/>
          </a:p>
        </p:txBody>
      </p:sp>
    </p:spTree>
    <p:extLst>
      <p:ext uri="{BB962C8B-B14F-4D97-AF65-F5344CB8AC3E}">
        <p14:creationId xmlns:p14="http://schemas.microsoft.com/office/powerpoint/2010/main" val="4141503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タイムラインのレベル</a:t>
            </a:r>
            <a:r>
              <a:rPr kumimoji="1" lang="ja-JP" altLang="en-US">
                <a:latin typeface="BIZ UDPゴシック" panose="020B0400000000000000" pitchFamily="50" charset="-128"/>
                <a:ea typeface="BIZ UDPゴシック" panose="020B0400000000000000" pitchFamily="50" charset="-128"/>
              </a:rPr>
              <a:t>に合わせて、</a:t>
            </a:r>
            <a:r>
              <a:rPr kumimoji="1" lang="ja-JP" altLang="en-US" dirty="0">
                <a:latin typeface="BIZ UDPゴシック" panose="020B0400000000000000" pitchFamily="50" charset="-128"/>
                <a:ea typeface="BIZ UDPゴシック" panose="020B0400000000000000" pitchFamily="50" charset="-128"/>
              </a:rPr>
              <a:t>高齢者施設での対応例について記したものです。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これが必ずではありませんので、目安として参考にしてもらえればと思います。</a:t>
            </a:r>
          </a:p>
        </p:txBody>
      </p:sp>
      <p:sp>
        <p:nvSpPr>
          <p:cNvPr id="4" name="スライド番号プレースホルダー 3"/>
          <p:cNvSpPr>
            <a:spLocks noGrp="1"/>
          </p:cNvSpPr>
          <p:nvPr>
            <p:ph type="sldNum" sz="quarter" idx="5"/>
          </p:nvPr>
        </p:nvSpPr>
        <p:spPr/>
        <p:txBody>
          <a:bodyPr/>
          <a:lstStyle/>
          <a:p>
            <a:fld id="{F285BF2B-2D0E-4AF4-AD53-B883EB06A184}" type="slidenum">
              <a:rPr kumimoji="1" lang="ja-JP" altLang="en-US" smtClean="0"/>
              <a:t>6</a:t>
            </a:fld>
            <a:endParaRPr kumimoji="1" lang="ja-JP" altLang="en-US"/>
          </a:p>
        </p:txBody>
      </p:sp>
    </p:spTree>
    <p:extLst>
      <p:ext uri="{BB962C8B-B14F-4D97-AF65-F5344CB8AC3E}">
        <p14:creationId xmlns:p14="http://schemas.microsoft.com/office/powerpoint/2010/main" val="2431960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2F7BB-2771-1FC9-C034-E2AC45424EA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A8DD6BA-648E-75B7-4271-86A0712884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764AA9-1C71-AC30-8EDC-A6EFC5C75319}"/>
              </a:ext>
            </a:extLst>
          </p:cNvPr>
          <p:cNvSpPr>
            <a:spLocks noGrp="1"/>
          </p:cNvSpPr>
          <p:nvPr>
            <p:ph type="body" idx="1"/>
          </p:nvPr>
        </p:nvSpPr>
        <p:spPr/>
        <p:txBody>
          <a:bodyPr/>
          <a:lstStyle/>
          <a:p>
            <a:r>
              <a:rPr kumimoji="1" lang="ja-JP" altLang="en-US" dirty="0"/>
              <a:t>意見交換で決めたタイミングと行動を共有しましょう。</a:t>
            </a:r>
            <a:endParaRPr kumimoji="1" lang="en-US" altLang="ja-JP" dirty="0"/>
          </a:p>
          <a:p>
            <a:r>
              <a:rPr kumimoji="1" lang="ja-JP" altLang="en-US" dirty="0"/>
              <a:t>ここに作成したタイムラインなどを貼り付けるとよいです。</a:t>
            </a:r>
            <a:endParaRPr kumimoji="1" lang="en-US" altLang="ja-JP" dirty="0"/>
          </a:p>
        </p:txBody>
      </p:sp>
      <p:sp>
        <p:nvSpPr>
          <p:cNvPr id="4" name="スライド番号プレースホルダー 3">
            <a:extLst>
              <a:ext uri="{FF2B5EF4-FFF2-40B4-BE49-F238E27FC236}">
                <a16:creationId xmlns:a16="http://schemas.microsoft.com/office/drawing/2014/main" id="{80AD545D-3C54-0A06-D281-BED8D77AA72C}"/>
              </a:ext>
            </a:extLst>
          </p:cNvPr>
          <p:cNvSpPr>
            <a:spLocks noGrp="1"/>
          </p:cNvSpPr>
          <p:nvPr>
            <p:ph type="sldNum" sz="quarter" idx="5"/>
          </p:nvPr>
        </p:nvSpPr>
        <p:spPr/>
        <p:txBody>
          <a:bodyPr/>
          <a:lstStyle/>
          <a:p>
            <a:fld id="{F285BF2B-2D0E-4AF4-AD53-B883EB06A184}" type="slidenum">
              <a:rPr kumimoji="1" lang="ja-JP" altLang="en-US" smtClean="0"/>
              <a:t>7</a:t>
            </a:fld>
            <a:endParaRPr kumimoji="1" lang="ja-JP" altLang="en-US"/>
          </a:p>
        </p:txBody>
      </p:sp>
    </p:spTree>
    <p:extLst>
      <p:ext uri="{BB962C8B-B14F-4D97-AF65-F5344CB8AC3E}">
        <p14:creationId xmlns:p14="http://schemas.microsoft.com/office/powerpoint/2010/main" val="1749971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02970C4-5B59-46BA-9D7B-0702EE52D2B0}" type="datetime1">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325193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C46545-2707-406A-8D1C-ABCD7A52C0EF}" type="datetime1">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253909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97C9F4-9DE1-45F3-8A82-E6FECE72B3FA}" type="datetime1">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1248106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29155" y="228600"/>
            <a:ext cx="7886700" cy="1325563"/>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lvl1pPr>
              <a:lnSpc>
                <a:spcPct val="114000"/>
              </a:lnSpc>
              <a:spcBef>
                <a:spcPts val="0"/>
              </a:spcBef>
              <a:spcAft>
                <a:spcPts val="600"/>
              </a:spcAft>
              <a:defRPr/>
            </a:lvl1pPr>
            <a:lvl2pPr>
              <a:lnSpc>
                <a:spcPct val="114000"/>
              </a:lnSpc>
              <a:spcBef>
                <a:spcPts val="0"/>
              </a:spcBef>
              <a:spcAft>
                <a:spcPts val="600"/>
              </a:spcAft>
              <a:defRPr/>
            </a:lvl2pPr>
            <a:lvl3pPr>
              <a:lnSpc>
                <a:spcPct val="114000"/>
              </a:lnSpc>
              <a:spcBef>
                <a:spcPts val="0"/>
              </a:spcBef>
              <a:spcAft>
                <a:spcPts val="600"/>
              </a:spcAft>
              <a:defRPr/>
            </a:lvl3pPr>
            <a:lvl4pPr>
              <a:lnSpc>
                <a:spcPct val="114000"/>
              </a:lnSpc>
              <a:spcBef>
                <a:spcPts val="0"/>
              </a:spcBef>
              <a:spcAft>
                <a:spcPts val="600"/>
              </a:spcAft>
              <a:defRPr/>
            </a:lvl4pPr>
            <a:lvl5pPr>
              <a:lnSpc>
                <a:spcPct val="114000"/>
              </a:lnSpc>
              <a:spcBef>
                <a:spcPts val="0"/>
              </a:spcBef>
              <a:spcAft>
                <a:spcPts val="600"/>
              </a:spcAft>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3179FA-5F5A-4B2B-B545-5FC5CAC99B01}" type="datetime1">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66908" y="6448425"/>
            <a:ext cx="2057400" cy="365125"/>
          </a:xfrm>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71785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8E409A8-8CFC-468D-9622-748F39C0B07C}" type="datetime1">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2122957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929865-BEA2-4A06-A0BE-9F37DCE23FA2}" type="datetime1">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2552959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4B0CE39-9A44-4393-BC1B-5E3F65B3B9BF}" type="datetime1">
              <a:rPr kumimoji="1" lang="ja-JP" altLang="en-US" smtClean="0"/>
              <a:t>2026/6/29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1864829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4A2A16-04F5-454B-B314-0FF8F61B6F63}" type="datetime1">
              <a:rPr kumimoji="1" lang="ja-JP" altLang="en-US" smtClean="0"/>
              <a:t>2026/6/29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5"/>
            <a:ext cx="2057400" cy="365125"/>
          </a:xfrm>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38091716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4BF034-50EF-4D22-A9C8-CCCB36659B2F}" type="datetime1">
              <a:rPr kumimoji="1" lang="ja-JP" altLang="en-US" smtClean="0"/>
              <a:t>2026/6/29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1558"/>
            <a:ext cx="2057400" cy="365125"/>
          </a:xfrm>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1486942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5F3BEC-73EE-440A-938E-3C0E29C24ABB}" type="datetime1">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1007536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47A0547-2A1E-4B0D-8537-A16BE90F35CA}" type="datetime1">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865977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D1554-DDDE-4016-BC41-5339BC569BE8}" type="datetime1">
              <a:rPr kumimoji="1" lang="ja-JP" altLang="en-US" smtClean="0"/>
              <a:t>2026/6/29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68BE9D-49BE-4993-A6AE-6A57367C6C2F}" type="slidenum">
              <a:rPr kumimoji="1" lang="ja-JP" altLang="en-US" smtClean="0"/>
              <a:t>‹#›</a:t>
            </a:fld>
            <a:endParaRPr kumimoji="1" lang="ja-JP" altLang="en-US"/>
          </a:p>
        </p:txBody>
      </p:sp>
    </p:spTree>
    <p:extLst>
      <p:ext uri="{BB962C8B-B14F-4D97-AF65-F5344CB8AC3E}">
        <p14:creationId xmlns:p14="http://schemas.microsoft.com/office/powerpoint/2010/main" val="3559713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77F71F-AD52-4A4C-9C90-1A2938F940AC}"/>
              </a:ext>
            </a:extLst>
          </p:cNvPr>
          <p:cNvSpPr>
            <a:spLocks noGrp="1"/>
          </p:cNvSpPr>
          <p:nvPr>
            <p:ph type="ctrTitle"/>
          </p:nvPr>
        </p:nvSpPr>
        <p:spPr>
          <a:xfrm>
            <a:off x="133350" y="1348628"/>
            <a:ext cx="8813062" cy="3547222"/>
          </a:xfrm>
        </p:spPr>
        <p:txBody>
          <a:bodyPr anchor="t">
            <a:noAutofit/>
          </a:bodyPr>
          <a:lstStyle/>
          <a:p>
            <a:pPr>
              <a:lnSpc>
                <a:spcPct val="150000"/>
              </a:lnSpc>
            </a:pPr>
            <a:r>
              <a:rPr lang="ja-JP" altLang="en-US" b="1" dirty="0">
                <a:latin typeface="BIZ UDPゴシック" panose="020B0400000000000000" pitchFamily="50" charset="-128"/>
                <a:ea typeface="BIZ UDPゴシック" panose="020B0400000000000000" pitchFamily="50" charset="-128"/>
              </a:rPr>
              <a:t>高齢者施設</a:t>
            </a:r>
            <a:br>
              <a:rPr lang="en-US" altLang="ja-JP" b="1" dirty="0">
                <a:latin typeface="BIZ UDPゴシック" panose="020B0400000000000000" pitchFamily="50" charset="-128"/>
                <a:ea typeface="BIZ UDPゴシック" panose="020B0400000000000000" pitchFamily="50" charset="-128"/>
              </a:rPr>
            </a:br>
            <a:r>
              <a:rPr lang="ja-JP" altLang="en-US" b="1" dirty="0">
                <a:latin typeface="BIZ UDPゴシック" panose="020B0400000000000000" pitchFamily="50" charset="-128"/>
                <a:ea typeface="BIZ UDPゴシック" panose="020B0400000000000000" pitchFamily="50" charset="-128"/>
              </a:rPr>
              <a:t>タイムライン作成</a:t>
            </a:r>
            <a:br>
              <a:rPr lang="en-US" altLang="ja-JP" b="1" dirty="0">
                <a:latin typeface="BIZ UDPゴシック" panose="020B0400000000000000" pitchFamily="50" charset="-128"/>
                <a:ea typeface="BIZ UDPゴシック" panose="020B0400000000000000" pitchFamily="50" charset="-128"/>
              </a:rPr>
            </a:br>
            <a:r>
              <a:rPr lang="ja-JP" altLang="en-US" b="1" dirty="0">
                <a:latin typeface="BIZ UDPゴシック" panose="020B0400000000000000" pitchFamily="50" charset="-128"/>
                <a:ea typeface="BIZ UDPゴシック" panose="020B0400000000000000" pitchFamily="50" charset="-128"/>
              </a:rPr>
              <a:t>ワークショップ</a:t>
            </a:r>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60109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5A02583-3A33-9BAA-3976-2EDC6E31C05C}"/>
              </a:ext>
            </a:extLst>
          </p:cNvPr>
          <p:cNvSpPr>
            <a:spLocks noGrp="1"/>
          </p:cNvSpPr>
          <p:nvPr>
            <p:ph type="sldNum" sz="quarter" idx="12"/>
          </p:nvPr>
        </p:nvSpPr>
        <p:spPr/>
        <p:txBody>
          <a:bodyPr/>
          <a:lstStyle/>
          <a:p>
            <a:fld id="{3D68BE9D-49BE-4993-A6AE-6A57367C6C2F}" type="slidenum">
              <a:rPr kumimoji="1" lang="ja-JP" altLang="en-US" smtClean="0"/>
              <a:t>2</a:t>
            </a:fld>
            <a:endParaRPr kumimoji="1" lang="ja-JP" altLang="en-US"/>
          </a:p>
        </p:txBody>
      </p:sp>
      <p:sp>
        <p:nvSpPr>
          <p:cNvPr id="3" name="タイトル 1">
            <a:extLst>
              <a:ext uri="{FF2B5EF4-FFF2-40B4-BE49-F238E27FC236}">
                <a16:creationId xmlns:a16="http://schemas.microsoft.com/office/drawing/2014/main" id="{C78CD185-C5FD-3A5D-8D0D-8C3350734548}"/>
              </a:ext>
            </a:extLst>
          </p:cNvPr>
          <p:cNvSpPr txBox="1">
            <a:spLocks/>
          </p:cNvSpPr>
          <p:nvPr/>
        </p:nvSpPr>
        <p:spPr>
          <a:xfrm>
            <a:off x="0" y="0"/>
            <a:ext cx="9144000" cy="654424"/>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dirty="0">
                <a:latin typeface="+mn-ea"/>
                <a:ea typeface="+mn-ea"/>
              </a:rPr>
              <a:t>タイムラインで施設の特性に応じた実効性の高い避難確保計画に</a:t>
            </a:r>
          </a:p>
        </p:txBody>
      </p:sp>
      <p:sp>
        <p:nvSpPr>
          <p:cNvPr id="4" name="テキスト ボックス 3">
            <a:extLst>
              <a:ext uri="{FF2B5EF4-FFF2-40B4-BE49-F238E27FC236}">
                <a16:creationId xmlns:a16="http://schemas.microsoft.com/office/drawing/2014/main" id="{E47077F8-8513-E05D-1A1B-88ABC5A44E5F}"/>
              </a:ext>
            </a:extLst>
          </p:cNvPr>
          <p:cNvSpPr txBox="1"/>
          <p:nvPr/>
        </p:nvSpPr>
        <p:spPr>
          <a:xfrm>
            <a:off x="294153" y="825229"/>
            <a:ext cx="8555693" cy="4703275"/>
          </a:xfrm>
          <a:prstGeom prst="rect">
            <a:avLst/>
          </a:prstGeom>
          <a:noFill/>
        </p:spPr>
        <p:txBody>
          <a:bodyPr wrap="square">
            <a:spAutoFit/>
          </a:bodyPr>
          <a:lstStyle/>
          <a:p>
            <a:pPr marL="342900" indent="-342900">
              <a:lnSpc>
                <a:spcPct val="114000"/>
              </a:lnSpc>
              <a:spcBef>
                <a:spcPts val="600"/>
              </a:spcBef>
              <a:spcAft>
                <a:spcPts val="600"/>
              </a:spcAft>
              <a:buFont typeface="Wingdings" panose="05000000000000000000" pitchFamily="2" charset="2"/>
              <a:buChar char="Ø"/>
            </a:pPr>
            <a:r>
              <a:rPr lang="ja-JP" altLang="en-US" sz="2400" dirty="0">
                <a:latin typeface="+mn-ea"/>
              </a:rPr>
              <a:t>「</a:t>
            </a:r>
            <a:r>
              <a:rPr lang="ja-JP" altLang="en-US" sz="2400">
                <a:latin typeface="+mn-ea"/>
              </a:rPr>
              <a:t>タイムライン」（レベル毎の行動）は</a:t>
            </a:r>
            <a:r>
              <a:rPr lang="ja-JP" altLang="en-US" sz="2400" dirty="0">
                <a:latin typeface="+mn-ea"/>
              </a:rPr>
              <a:t>、多発する水害や土砂災害の発生に備えて、施設利用者の円滑かつ迅速な安全確保に必要な防災行動を「いつ」、「誰が」、「何をするか」に注目して整理したものです</a:t>
            </a:r>
          </a:p>
          <a:p>
            <a:pPr marL="342900" indent="-342900">
              <a:lnSpc>
                <a:spcPct val="114000"/>
              </a:lnSpc>
              <a:spcBef>
                <a:spcPts val="600"/>
              </a:spcBef>
              <a:spcAft>
                <a:spcPts val="600"/>
              </a:spcAft>
              <a:buFont typeface="Wingdings" panose="05000000000000000000" pitchFamily="2" charset="2"/>
              <a:buChar char="Ø"/>
            </a:pPr>
            <a:r>
              <a:rPr lang="ja-JP" altLang="en-US" sz="2400" dirty="0">
                <a:latin typeface="+mn-ea"/>
              </a:rPr>
              <a:t>「タイムライン」を整理することで、災害に備えた訓練の実施にも役立てることができます</a:t>
            </a:r>
          </a:p>
          <a:p>
            <a:pPr marL="342900" indent="-342900">
              <a:lnSpc>
                <a:spcPct val="114000"/>
              </a:lnSpc>
              <a:spcBef>
                <a:spcPts val="600"/>
              </a:spcBef>
              <a:spcAft>
                <a:spcPts val="600"/>
              </a:spcAft>
              <a:buFont typeface="Wingdings" panose="05000000000000000000" pitchFamily="2" charset="2"/>
              <a:buChar char="Ø"/>
            </a:pPr>
            <a:r>
              <a:rPr lang="ja-JP" altLang="en-US" sz="2400" dirty="0">
                <a:latin typeface="+mn-ea"/>
              </a:rPr>
              <a:t>作成した「タイムライン」を施設の目立つ所に掲示しておくと、災害に備えて、すぐにとるべき行動を確認できます</a:t>
            </a:r>
            <a:endParaRPr lang="en-US" altLang="ja-JP" sz="2400" dirty="0">
              <a:latin typeface="+mn-ea"/>
            </a:endParaRPr>
          </a:p>
          <a:p>
            <a:pPr marL="342900" indent="-342900">
              <a:lnSpc>
                <a:spcPct val="114000"/>
              </a:lnSpc>
              <a:spcBef>
                <a:spcPts val="600"/>
              </a:spcBef>
              <a:spcAft>
                <a:spcPts val="600"/>
              </a:spcAft>
              <a:buFont typeface="Wingdings" panose="05000000000000000000" pitchFamily="2" charset="2"/>
              <a:buChar char="Ø"/>
            </a:pPr>
            <a:r>
              <a:rPr lang="ja-JP" altLang="en-US" sz="2400" dirty="0">
                <a:latin typeface="+mn-ea"/>
              </a:rPr>
              <a:t>「タイムライン」を作成することで避難確保計画の実行性を高めることができます</a:t>
            </a:r>
            <a:endParaRPr lang="en-US" altLang="ja-JP" sz="2400" dirty="0">
              <a:latin typeface="+mn-ea"/>
            </a:endParaRPr>
          </a:p>
        </p:txBody>
      </p:sp>
      <p:sp>
        <p:nvSpPr>
          <p:cNvPr id="5" name="四角形: 角を丸くする 4">
            <a:extLst>
              <a:ext uri="{FF2B5EF4-FFF2-40B4-BE49-F238E27FC236}">
                <a16:creationId xmlns:a16="http://schemas.microsoft.com/office/drawing/2014/main" id="{45970722-30BA-FD82-34A1-029C418855A1}"/>
              </a:ext>
            </a:extLst>
          </p:cNvPr>
          <p:cNvSpPr/>
          <p:nvPr/>
        </p:nvSpPr>
        <p:spPr>
          <a:xfrm>
            <a:off x="304800" y="5432612"/>
            <a:ext cx="8615082" cy="1272988"/>
          </a:xfrm>
          <a:prstGeom prst="roundRect">
            <a:avLst/>
          </a:prstGeom>
          <a:solidFill>
            <a:schemeClr val="accent5">
              <a:lumMod val="20000"/>
              <a:lumOff val="80000"/>
            </a:schemeClr>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kumimoji="1" lang="ja-JP" altLang="en-US" sz="3200" b="1" dirty="0">
                <a:solidFill>
                  <a:schemeClr val="tx1"/>
                </a:solidFill>
              </a:rPr>
              <a:t>防災気象情報をもとに水害や土砂災害に備えて、防災行動を整理しておきましょう</a:t>
            </a:r>
          </a:p>
        </p:txBody>
      </p:sp>
    </p:spTree>
    <p:extLst>
      <p:ext uri="{BB962C8B-B14F-4D97-AF65-F5344CB8AC3E}">
        <p14:creationId xmlns:p14="http://schemas.microsoft.com/office/powerpoint/2010/main" val="3755351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C1165D7-AC4C-2263-34DD-BB5046367FBC}"/>
              </a:ext>
            </a:extLst>
          </p:cNvPr>
          <p:cNvSpPr>
            <a:spLocks noGrp="1"/>
          </p:cNvSpPr>
          <p:nvPr>
            <p:ph type="sldNum" sz="quarter" idx="12"/>
          </p:nvPr>
        </p:nvSpPr>
        <p:spPr/>
        <p:txBody>
          <a:bodyPr/>
          <a:lstStyle/>
          <a:p>
            <a:fld id="{3D68BE9D-49BE-4993-A6AE-6A57367C6C2F}" type="slidenum">
              <a:rPr kumimoji="1" lang="ja-JP" altLang="en-US" smtClean="0"/>
              <a:t>3</a:t>
            </a:fld>
            <a:endParaRPr kumimoji="1" lang="ja-JP" altLang="en-US"/>
          </a:p>
        </p:txBody>
      </p:sp>
      <p:sp>
        <p:nvSpPr>
          <p:cNvPr id="3" name="字幕 2">
            <a:extLst>
              <a:ext uri="{FF2B5EF4-FFF2-40B4-BE49-F238E27FC236}">
                <a16:creationId xmlns:a16="http://schemas.microsoft.com/office/drawing/2014/main" id="{B99DCDAB-1682-74CF-5D47-92923C9A3BF8}"/>
              </a:ext>
            </a:extLst>
          </p:cNvPr>
          <p:cNvSpPr txBox="1">
            <a:spLocks/>
          </p:cNvSpPr>
          <p:nvPr/>
        </p:nvSpPr>
        <p:spPr>
          <a:xfrm>
            <a:off x="0" y="1"/>
            <a:ext cx="9144000" cy="634436"/>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defPPr>
              <a:defRPr lang="en-US"/>
            </a:defPPr>
            <a:lvl1pPr algn="ctr" defTabSz="914400">
              <a:lnSpc>
                <a:spcPct val="90000"/>
              </a:lnSpc>
              <a:spcBef>
                <a:spcPct val="0"/>
              </a:spcBef>
              <a:buNone/>
              <a:defRPr kumimoji="1" sz="2800" b="1">
                <a:latin typeface="+mn-ea"/>
                <a:cs typeface="+mj-cs"/>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令和</a:t>
            </a:r>
            <a:r>
              <a:rPr lang="en-US" altLang="ja-JP" dirty="0"/>
              <a:t>8</a:t>
            </a:r>
            <a:r>
              <a:rPr lang="ja-JP" altLang="en-US" dirty="0"/>
              <a:t>年</a:t>
            </a:r>
            <a:r>
              <a:rPr lang="en-US" altLang="ja-JP" dirty="0"/>
              <a:t>5</a:t>
            </a:r>
            <a:r>
              <a:rPr lang="ja-JP" altLang="en-US" dirty="0"/>
              <a:t>月下旬から運用予定の防災気象情報</a:t>
            </a:r>
          </a:p>
        </p:txBody>
      </p:sp>
      <p:pic>
        <p:nvPicPr>
          <p:cNvPr id="4" name="Picture 2" descr="トップ絵">
            <a:extLst>
              <a:ext uri="{FF2B5EF4-FFF2-40B4-BE49-F238E27FC236}">
                <a16:creationId xmlns:a16="http://schemas.microsoft.com/office/drawing/2014/main" id="{3DC15824-B7FC-7255-A7F3-62F5D48D125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119" b="31571"/>
          <a:stretch>
            <a:fillRect/>
          </a:stretch>
        </p:blipFill>
        <p:spPr bwMode="auto">
          <a:xfrm>
            <a:off x="599527" y="731962"/>
            <a:ext cx="8181978" cy="3823417"/>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7396FE13-92AA-01B1-6F71-EF288741DCAC}"/>
              </a:ext>
            </a:extLst>
          </p:cNvPr>
          <p:cNvSpPr txBox="1"/>
          <p:nvPr/>
        </p:nvSpPr>
        <p:spPr>
          <a:xfrm>
            <a:off x="532615" y="4424140"/>
            <a:ext cx="8362950" cy="1752659"/>
          </a:xfrm>
          <a:prstGeom prst="rect">
            <a:avLst/>
          </a:prstGeom>
          <a:noFill/>
        </p:spPr>
        <p:txBody>
          <a:bodyPr wrap="square" rtlCol="0">
            <a:spAutoFit/>
          </a:bodyPr>
          <a:lstStyle/>
          <a:p>
            <a:pPr marL="285750" indent="-285750">
              <a:lnSpc>
                <a:spcPct val="110000"/>
              </a:lnSpc>
              <a:buFont typeface="Arial" panose="020B0604020202020204" pitchFamily="34" charset="0"/>
              <a:buChar char="•"/>
            </a:pPr>
            <a:r>
              <a:rPr kumimoji="1" lang="ja-JP" altLang="en-US" sz="2000" dirty="0"/>
              <a:t>警報・注意報にレベルがつきます</a:t>
            </a:r>
            <a:endParaRPr kumimoji="1" lang="en-US" altLang="ja-JP" sz="2000" dirty="0"/>
          </a:p>
          <a:p>
            <a:pPr marL="285750" indent="-285750">
              <a:lnSpc>
                <a:spcPct val="110000"/>
              </a:lnSpc>
              <a:buFont typeface="Arial" panose="020B0604020202020204" pitchFamily="34" charset="0"/>
              <a:buChar char="•"/>
            </a:pPr>
            <a:r>
              <a:rPr kumimoji="1" lang="ja-JP" altLang="en-US" sz="2000" dirty="0"/>
              <a:t>河川の氾濫の危険度の伝え方が変わります（洪水警報→氾濫警報や特別警報の新設等）</a:t>
            </a:r>
            <a:endParaRPr kumimoji="1" lang="en-US" altLang="ja-JP" sz="2000" dirty="0"/>
          </a:p>
          <a:p>
            <a:pPr marL="285750" indent="-285750">
              <a:lnSpc>
                <a:spcPct val="110000"/>
              </a:lnSpc>
              <a:buFont typeface="Arial" panose="020B0604020202020204" pitchFamily="34" charset="0"/>
              <a:buChar char="•"/>
            </a:pPr>
            <a:r>
              <a:rPr kumimoji="1" lang="ja-JP" altLang="en-US" sz="2000" dirty="0"/>
              <a:t>土砂災害の警報などが新設</a:t>
            </a:r>
            <a:endParaRPr kumimoji="1" lang="en-US" altLang="ja-JP" sz="2000" dirty="0"/>
          </a:p>
          <a:p>
            <a:pPr marL="285750" indent="-285750">
              <a:lnSpc>
                <a:spcPct val="110000"/>
              </a:lnSpc>
              <a:buFont typeface="Arial" panose="020B0604020202020204" pitchFamily="34" charset="0"/>
              <a:buChar char="•"/>
            </a:pPr>
            <a:r>
              <a:rPr kumimoji="1" lang="ja-JP" altLang="en-US" sz="2000" dirty="0"/>
              <a:t>警戒レベル</a:t>
            </a:r>
            <a:r>
              <a:rPr kumimoji="1" lang="en-US" altLang="ja-JP" sz="2000" dirty="0"/>
              <a:t>4</a:t>
            </a:r>
            <a:r>
              <a:rPr kumimoji="1" lang="ja-JP" altLang="en-US" sz="2000" dirty="0"/>
              <a:t>相当の情報は「危険警報」として発表されます</a:t>
            </a:r>
          </a:p>
        </p:txBody>
      </p:sp>
    </p:spTree>
    <p:extLst>
      <p:ext uri="{BB962C8B-B14F-4D97-AF65-F5344CB8AC3E}">
        <p14:creationId xmlns:p14="http://schemas.microsoft.com/office/powerpoint/2010/main" val="209836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79CD8-3136-CE90-B763-EF0B314EB9A5}"/>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D8B812-4673-FF33-0DFA-1CE2E4AE0C70}"/>
              </a:ext>
            </a:extLst>
          </p:cNvPr>
          <p:cNvSpPr>
            <a:spLocks noGrp="1"/>
          </p:cNvSpPr>
          <p:nvPr>
            <p:ph idx="1"/>
          </p:nvPr>
        </p:nvSpPr>
        <p:spPr>
          <a:xfrm>
            <a:off x="180974" y="661461"/>
            <a:ext cx="8886826" cy="880468"/>
          </a:xfrm>
          <a:ln>
            <a:noFill/>
          </a:ln>
        </p:spPr>
        <p:txBody>
          <a:bodyPr>
            <a:noAutofit/>
          </a:bodyPr>
          <a:lstStyle/>
          <a:p>
            <a:pPr marL="0" indent="0">
              <a:lnSpc>
                <a:spcPct val="100000"/>
              </a:lnSpc>
              <a:spcBef>
                <a:spcPts val="0"/>
              </a:spcBef>
              <a:buNone/>
            </a:pPr>
            <a:r>
              <a:rPr lang="ja-JP" altLang="en-US" sz="2600" b="1" dirty="0">
                <a:latin typeface="+mn-ea"/>
              </a:rPr>
              <a:t>風水害対策は、警戒レベルに応じた体制を整備して、優先業務に取組みます</a:t>
            </a:r>
            <a:endParaRPr lang="en-US" altLang="ja-JP" sz="2600" b="1" dirty="0">
              <a:latin typeface="+mn-ea"/>
            </a:endParaRPr>
          </a:p>
        </p:txBody>
      </p:sp>
      <p:sp>
        <p:nvSpPr>
          <p:cNvPr id="4" name="スライド番号プレースホルダー 3">
            <a:extLst>
              <a:ext uri="{FF2B5EF4-FFF2-40B4-BE49-F238E27FC236}">
                <a16:creationId xmlns:a16="http://schemas.microsoft.com/office/drawing/2014/main" id="{8DBDD4E7-21FF-F29D-D8E5-5F8093B4C66E}"/>
              </a:ext>
            </a:extLst>
          </p:cNvPr>
          <p:cNvSpPr>
            <a:spLocks noGrp="1"/>
          </p:cNvSpPr>
          <p:nvPr>
            <p:ph type="sldNum" sz="quarter" idx="12"/>
          </p:nvPr>
        </p:nvSpPr>
        <p:spPr/>
        <p:txBody>
          <a:bodyPr/>
          <a:lstStyle/>
          <a:p>
            <a:fld id="{3D68BE9D-49BE-4993-A6AE-6A57367C6C2F}" type="slidenum">
              <a:rPr kumimoji="1" lang="ja-JP" altLang="en-US" smtClean="0"/>
              <a:t>4</a:t>
            </a:fld>
            <a:endParaRPr kumimoji="1" lang="ja-JP" altLang="en-US" dirty="0"/>
          </a:p>
        </p:txBody>
      </p:sp>
      <p:sp>
        <p:nvSpPr>
          <p:cNvPr id="5" name="テキスト ボックス 4">
            <a:extLst>
              <a:ext uri="{FF2B5EF4-FFF2-40B4-BE49-F238E27FC236}">
                <a16:creationId xmlns:a16="http://schemas.microsoft.com/office/drawing/2014/main" id="{C6429B9C-78BB-80C0-E30B-AA24DDD09828}"/>
              </a:ext>
            </a:extLst>
          </p:cNvPr>
          <p:cNvSpPr txBox="1"/>
          <p:nvPr/>
        </p:nvSpPr>
        <p:spPr>
          <a:xfrm>
            <a:off x="-1" y="0"/>
            <a:ext cx="9210675" cy="661461"/>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defPPr>
              <a:defRPr lang="en-US"/>
            </a:defPPr>
            <a:lvl1pPr algn="ctr" defTabSz="914400">
              <a:lnSpc>
                <a:spcPct val="90000"/>
              </a:lnSpc>
              <a:spcBef>
                <a:spcPct val="0"/>
              </a:spcBef>
              <a:buNone/>
              <a:defRPr kumimoji="1" sz="2800" b="1">
                <a:latin typeface="+mn-ea"/>
                <a:cs typeface="+mj-cs"/>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風水害に備える体制</a:t>
            </a:r>
          </a:p>
        </p:txBody>
      </p:sp>
      <p:graphicFrame>
        <p:nvGraphicFramePr>
          <p:cNvPr id="2" name="表 1">
            <a:extLst>
              <a:ext uri="{FF2B5EF4-FFF2-40B4-BE49-F238E27FC236}">
                <a16:creationId xmlns:a16="http://schemas.microsoft.com/office/drawing/2014/main" id="{EF728265-2AE6-DE3B-5459-91FB226C72D6}"/>
              </a:ext>
            </a:extLst>
          </p:cNvPr>
          <p:cNvGraphicFramePr>
            <a:graphicFrameLocks noGrp="1"/>
          </p:cNvGraphicFramePr>
          <p:nvPr>
            <p:extLst>
              <p:ext uri="{D42A27DB-BD31-4B8C-83A1-F6EECF244321}">
                <p14:modId xmlns:p14="http://schemas.microsoft.com/office/powerpoint/2010/main" val="438506428"/>
              </p:ext>
            </p:extLst>
          </p:nvPr>
        </p:nvGraphicFramePr>
        <p:xfrm>
          <a:off x="320488" y="1853808"/>
          <a:ext cx="8480611" cy="4107720"/>
        </p:xfrm>
        <a:graphic>
          <a:graphicData uri="http://schemas.openxmlformats.org/drawingml/2006/table">
            <a:tbl>
              <a:tblPr firstRow="1" bandRow="1">
                <a:tableStyleId>{5C22544A-7EE6-4342-B048-85BDC9FD1C3A}</a:tableStyleId>
              </a:tblPr>
              <a:tblGrid>
                <a:gridCol w="2160866">
                  <a:extLst>
                    <a:ext uri="{9D8B030D-6E8A-4147-A177-3AD203B41FA5}">
                      <a16:colId xmlns:a16="http://schemas.microsoft.com/office/drawing/2014/main" val="429690134"/>
                    </a:ext>
                  </a:extLst>
                </a:gridCol>
                <a:gridCol w="2362613">
                  <a:extLst>
                    <a:ext uri="{9D8B030D-6E8A-4147-A177-3AD203B41FA5}">
                      <a16:colId xmlns:a16="http://schemas.microsoft.com/office/drawing/2014/main" val="1910087565"/>
                    </a:ext>
                  </a:extLst>
                </a:gridCol>
                <a:gridCol w="3957132">
                  <a:extLst>
                    <a:ext uri="{9D8B030D-6E8A-4147-A177-3AD203B41FA5}">
                      <a16:colId xmlns:a16="http://schemas.microsoft.com/office/drawing/2014/main" val="803131289"/>
                    </a:ext>
                  </a:extLst>
                </a:gridCol>
              </a:tblGrid>
              <a:tr h="1238212">
                <a:tc>
                  <a:txBody>
                    <a:bodyPr/>
                    <a:lstStyle/>
                    <a:p>
                      <a:pPr algn="ctr"/>
                      <a:r>
                        <a:rPr kumimoji="1" lang="ja-JP" altLang="en-US" sz="2400" dirty="0">
                          <a:solidFill>
                            <a:schemeClr val="tx1"/>
                          </a:solidFill>
                        </a:rPr>
                        <a:t>警戒レベル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2400" dirty="0">
                          <a:solidFill>
                            <a:schemeClr val="tx1"/>
                          </a:solidFill>
                        </a:rPr>
                        <a:t>気象情報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2400" dirty="0">
                          <a:solidFill>
                            <a:schemeClr val="tx1"/>
                          </a:solidFill>
                        </a:rPr>
                        <a:t>避難確保計画における</a:t>
                      </a:r>
                      <a:endParaRPr kumimoji="1" lang="en-US" altLang="ja-JP" sz="2400" dirty="0">
                        <a:solidFill>
                          <a:schemeClr val="tx1"/>
                        </a:solidFill>
                      </a:endParaRPr>
                    </a:p>
                    <a:p>
                      <a:pPr algn="ctr"/>
                      <a:r>
                        <a:rPr kumimoji="1" lang="ja-JP" altLang="en-US" sz="2400" dirty="0">
                          <a:solidFill>
                            <a:schemeClr val="tx1"/>
                          </a:solidFill>
                        </a:rPr>
                        <a:t>施設の体制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2047158305"/>
                  </a:ext>
                </a:extLst>
              </a:tr>
              <a:tr h="717377">
                <a:tc>
                  <a:txBody>
                    <a:bodyPr/>
                    <a:lstStyle/>
                    <a:p>
                      <a:pPr algn="ctr"/>
                      <a:r>
                        <a:rPr kumimoji="1" lang="ja-JP" altLang="en-US" sz="2400" dirty="0">
                          <a:solidFill>
                            <a:schemeClr val="tx1"/>
                          </a:solidFill>
                        </a:rPr>
                        <a:t>レベル２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注意体制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53957788"/>
                  </a:ext>
                </a:extLst>
              </a:tr>
              <a:tr h="717377">
                <a:tc>
                  <a:txBody>
                    <a:bodyPr/>
                    <a:lstStyle/>
                    <a:p>
                      <a:pPr algn="ctr"/>
                      <a:r>
                        <a:rPr kumimoji="1" lang="ja-JP" altLang="en-US" sz="2400" dirty="0">
                          <a:solidFill>
                            <a:schemeClr val="tx1"/>
                          </a:solidFill>
                        </a:rPr>
                        <a:t>レベル３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警戒体制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2290206"/>
                  </a:ext>
                </a:extLst>
              </a:tr>
              <a:tr h="717377">
                <a:tc>
                  <a:txBody>
                    <a:bodyPr/>
                    <a:lstStyle/>
                    <a:p>
                      <a:pPr algn="ctr"/>
                      <a:r>
                        <a:rPr kumimoji="1" lang="ja-JP" altLang="en-US" sz="2400" dirty="0">
                          <a:solidFill>
                            <a:schemeClr val="tx1"/>
                          </a:solidFill>
                        </a:rPr>
                        <a:t>レベル４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非常体制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3782055"/>
                  </a:ext>
                </a:extLst>
              </a:tr>
              <a:tr h="717377">
                <a:tc>
                  <a:txBody>
                    <a:bodyPr/>
                    <a:lstStyle/>
                    <a:p>
                      <a:pPr algn="ctr"/>
                      <a:r>
                        <a:rPr kumimoji="1" lang="ja-JP" altLang="en-US" sz="2400" dirty="0">
                          <a:solidFill>
                            <a:schemeClr val="tx1"/>
                          </a:solidFill>
                        </a:rPr>
                        <a:t>レベル５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dirty="0">
                          <a:solidFill>
                            <a:schemeClr val="tx1"/>
                          </a:solidFill>
                        </a:rPr>
                        <a:t>特別警報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9907335"/>
                  </a:ext>
                </a:extLst>
              </a:tr>
            </a:tbl>
          </a:graphicData>
        </a:graphic>
      </p:graphicFrame>
    </p:spTree>
    <p:extLst>
      <p:ext uri="{BB962C8B-B14F-4D97-AF65-F5344CB8AC3E}">
        <p14:creationId xmlns:p14="http://schemas.microsoft.com/office/powerpoint/2010/main" val="1197230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9680A-1FD5-AE11-4BBB-6E498CB3A9D3}"/>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CB0599E-79C3-7A10-B502-EA088F68461D}"/>
              </a:ext>
            </a:extLst>
          </p:cNvPr>
          <p:cNvSpPr>
            <a:spLocks noGrp="1"/>
          </p:cNvSpPr>
          <p:nvPr>
            <p:ph type="sldNum" sz="quarter" idx="12"/>
          </p:nvPr>
        </p:nvSpPr>
        <p:spPr>
          <a:xfrm>
            <a:off x="7083019" y="6660776"/>
            <a:ext cx="2057400" cy="197224"/>
          </a:xfrm>
        </p:spPr>
        <p:txBody>
          <a:bodyPr/>
          <a:lstStyle/>
          <a:p>
            <a:fld id="{3D68BE9D-49BE-4993-A6AE-6A57367C6C2F}" type="slidenum">
              <a:rPr kumimoji="1" lang="ja-JP" altLang="en-US" smtClean="0"/>
              <a:t>5</a:t>
            </a:fld>
            <a:endParaRPr kumimoji="1" lang="ja-JP" altLang="en-US"/>
          </a:p>
        </p:txBody>
      </p:sp>
      <p:sp>
        <p:nvSpPr>
          <p:cNvPr id="5" name="テキスト ボックス 4">
            <a:extLst>
              <a:ext uri="{FF2B5EF4-FFF2-40B4-BE49-F238E27FC236}">
                <a16:creationId xmlns:a16="http://schemas.microsoft.com/office/drawing/2014/main" id="{2E232CE9-8B99-8389-A919-A70C1ED6067E}"/>
              </a:ext>
            </a:extLst>
          </p:cNvPr>
          <p:cNvSpPr txBox="1"/>
          <p:nvPr/>
        </p:nvSpPr>
        <p:spPr>
          <a:xfrm>
            <a:off x="0" y="0"/>
            <a:ext cx="9210675" cy="646331"/>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defPPr>
              <a:defRPr lang="en-US"/>
            </a:defPPr>
            <a:lvl1pPr algn="ctr" defTabSz="914400">
              <a:lnSpc>
                <a:spcPct val="90000"/>
              </a:lnSpc>
              <a:spcBef>
                <a:spcPct val="0"/>
              </a:spcBef>
              <a:buNone/>
              <a:defRPr kumimoji="1" sz="2800" b="1">
                <a:solidFill>
                  <a:schemeClr val="tx1"/>
                </a:solidFill>
                <a:latin typeface="+mn-ea"/>
                <a:cs typeface="+mj-cs"/>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タイムラインのイメージ</a:t>
            </a:r>
          </a:p>
        </p:txBody>
      </p:sp>
      <p:sp>
        <p:nvSpPr>
          <p:cNvPr id="8" name="テキスト ボックス 7">
            <a:extLst>
              <a:ext uri="{FF2B5EF4-FFF2-40B4-BE49-F238E27FC236}">
                <a16:creationId xmlns:a16="http://schemas.microsoft.com/office/drawing/2014/main" id="{555824CE-9EA1-CC25-F120-268E3E8E2273}"/>
              </a:ext>
            </a:extLst>
          </p:cNvPr>
          <p:cNvSpPr txBox="1"/>
          <p:nvPr/>
        </p:nvSpPr>
        <p:spPr>
          <a:xfrm>
            <a:off x="256255" y="597484"/>
            <a:ext cx="8651082" cy="707886"/>
          </a:xfrm>
          <a:prstGeom prst="rect">
            <a:avLst/>
          </a:prstGeom>
          <a:noFill/>
        </p:spPr>
        <p:txBody>
          <a:bodyPr wrap="square">
            <a:spAutoFit/>
          </a:bodyPr>
          <a:lstStyle/>
          <a:p>
            <a:pPr algn="just">
              <a:buNone/>
            </a:pPr>
            <a:r>
              <a:rPr lang="ja-JP" altLang="en-US" sz="2000" kern="100" dirty="0">
                <a:latin typeface="+mn-ea"/>
                <a:cs typeface="Times New Roman" panose="02020603050405020304" pitchFamily="18" charset="0"/>
              </a:rPr>
              <a:t>大雨を想定して、気象情報・河川情報・避難情報・交通情報等を、警戒レベルに準じて、</a:t>
            </a:r>
            <a:r>
              <a:rPr lang="ja-JP" altLang="en-US" sz="2000" kern="100" dirty="0">
                <a:effectLst/>
                <a:latin typeface="+mn-ea"/>
                <a:cs typeface="Times New Roman" panose="02020603050405020304" pitchFamily="18" charset="0"/>
              </a:rPr>
              <a:t>施設の応急対応と優先業務等を整理します</a:t>
            </a:r>
            <a:endParaRPr lang="ja-JP" altLang="ja-JP" sz="2000" kern="100" dirty="0">
              <a:effectLst/>
              <a:latin typeface="+mn-ea"/>
              <a:cs typeface="Times New Roman" panose="02020603050405020304" pitchFamily="18" charset="0"/>
            </a:endParaRPr>
          </a:p>
        </p:txBody>
      </p:sp>
      <p:graphicFrame>
        <p:nvGraphicFramePr>
          <p:cNvPr id="2" name="表 1">
            <a:extLst>
              <a:ext uri="{FF2B5EF4-FFF2-40B4-BE49-F238E27FC236}">
                <a16:creationId xmlns:a16="http://schemas.microsoft.com/office/drawing/2014/main" id="{00499E00-90E3-B461-83B2-2BA686F1F188}"/>
              </a:ext>
            </a:extLst>
          </p:cNvPr>
          <p:cNvGraphicFramePr>
            <a:graphicFrameLocks noGrp="1"/>
          </p:cNvGraphicFramePr>
          <p:nvPr>
            <p:extLst>
              <p:ext uri="{D42A27DB-BD31-4B8C-83A1-F6EECF244321}">
                <p14:modId xmlns:p14="http://schemas.microsoft.com/office/powerpoint/2010/main" val="1025968666"/>
              </p:ext>
            </p:extLst>
          </p:nvPr>
        </p:nvGraphicFramePr>
        <p:xfrm>
          <a:off x="153028" y="1307914"/>
          <a:ext cx="8904617" cy="5352862"/>
        </p:xfrm>
        <a:graphic>
          <a:graphicData uri="http://schemas.openxmlformats.org/drawingml/2006/table">
            <a:tbl>
              <a:tblPr firstRow="1" firstCol="1" bandRow="1">
                <a:tableStyleId>{5940675A-B579-460E-94D1-54222C63F5DA}</a:tableStyleId>
              </a:tblPr>
              <a:tblGrid>
                <a:gridCol w="761361">
                  <a:extLst>
                    <a:ext uri="{9D8B030D-6E8A-4147-A177-3AD203B41FA5}">
                      <a16:colId xmlns:a16="http://schemas.microsoft.com/office/drawing/2014/main" val="2453274265"/>
                    </a:ext>
                  </a:extLst>
                </a:gridCol>
                <a:gridCol w="1754441">
                  <a:extLst>
                    <a:ext uri="{9D8B030D-6E8A-4147-A177-3AD203B41FA5}">
                      <a16:colId xmlns:a16="http://schemas.microsoft.com/office/drawing/2014/main" val="3576843286"/>
                    </a:ext>
                  </a:extLst>
                </a:gridCol>
                <a:gridCol w="1357209">
                  <a:extLst>
                    <a:ext uri="{9D8B030D-6E8A-4147-A177-3AD203B41FA5}">
                      <a16:colId xmlns:a16="http://schemas.microsoft.com/office/drawing/2014/main" val="3089737931"/>
                    </a:ext>
                  </a:extLst>
                </a:gridCol>
                <a:gridCol w="1026183">
                  <a:extLst>
                    <a:ext uri="{9D8B030D-6E8A-4147-A177-3AD203B41FA5}">
                      <a16:colId xmlns:a16="http://schemas.microsoft.com/office/drawing/2014/main" val="1881982967"/>
                    </a:ext>
                  </a:extLst>
                </a:gridCol>
                <a:gridCol w="993080">
                  <a:extLst>
                    <a:ext uri="{9D8B030D-6E8A-4147-A177-3AD203B41FA5}">
                      <a16:colId xmlns:a16="http://schemas.microsoft.com/office/drawing/2014/main" val="3456387859"/>
                    </a:ext>
                  </a:extLst>
                </a:gridCol>
                <a:gridCol w="993080">
                  <a:extLst>
                    <a:ext uri="{9D8B030D-6E8A-4147-A177-3AD203B41FA5}">
                      <a16:colId xmlns:a16="http://schemas.microsoft.com/office/drawing/2014/main" val="3812203206"/>
                    </a:ext>
                  </a:extLst>
                </a:gridCol>
                <a:gridCol w="993080">
                  <a:extLst>
                    <a:ext uri="{9D8B030D-6E8A-4147-A177-3AD203B41FA5}">
                      <a16:colId xmlns:a16="http://schemas.microsoft.com/office/drawing/2014/main" val="2511009430"/>
                    </a:ext>
                  </a:extLst>
                </a:gridCol>
                <a:gridCol w="1026183">
                  <a:extLst>
                    <a:ext uri="{9D8B030D-6E8A-4147-A177-3AD203B41FA5}">
                      <a16:colId xmlns:a16="http://schemas.microsoft.com/office/drawing/2014/main" val="3168564985"/>
                    </a:ext>
                  </a:extLst>
                </a:gridCol>
              </a:tblGrid>
              <a:tr h="306593">
                <a:tc>
                  <a:txBody>
                    <a:bodyPr/>
                    <a:lstStyle/>
                    <a:p>
                      <a:pPr algn="ctr">
                        <a:buNone/>
                      </a:pPr>
                      <a:r>
                        <a:rPr lang="ja-JP" sz="1400" kern="100" dirty="0">
                          <a:effectLst/>
                          <a:latin typeface="BIZ UDPゴシック" panose="020B0400000000000000" pitchFamily="50" charset="-128"/>
                          <a:ea typeface="BIZ UDPゴシック" panose="020B0400000000000000" pitchFamily="50" charset="-128"/>
                        </a:rPr>
                        <a:t>レベル</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ctr">
                        <a:buNone/>
                      </a:pPr>
                      <a:r>
                        <a:rPr lang="ja-JP" sz="1400" kern="100" dirty="0">
                          <a:effectLst/>
                          <a:latin typeface="BIZ UDPゴシック" panose="020B0400000000000000" pitchFamily="50" charset="-128"/>
                          <a:ea typeface="BIZ UDPゴシック" panose="020B0400000000000000" pitchFamily="50" charset="-128"/>
                        </a:rPr>
                        <a:t>気象・河川</a:t>
                      </a:r>
                      <a:r>
                        <a:rPr lang="ja-JP" altLang="en-US" sz="1400" kern="100" dirty="0">
                          <a:effectLst/>
                          <a:latin typeface="BIZ UDPゴシック" panose="020B0400000000000000" pitchFamily="50" charset="-128"/>
                          <a:ea typeface="BIZ UDPゴシック" panose="020B0400000000000000" pitchFamily="50" charset="-128"/>
                        </a:rPr>
                        <a:t>等</a:t>
                      </a:r>
                      <a:r>
                        <a:rPr lang="ja-JP" sz="1400" kern="100" dirty="0">
                          <a:effectLst/>
                          <a:latin typeface="BIZ UDPゴシック" panose="020B0400000000000000" pitchFamily="50" charset="-128"/>
                          <a:ea typeface="BIZ UDPゴシック" panose="020B0400000000000000" pitchFamily="50" charset="-128"/>
                        </a:rPr>
                        <a:t>情報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ctr">
                        <a:buNone/>
                      </a:pPr>
                      <a:r>
                        <a:rPr lang="ja-JP" altLang="en-US" sz="1400" kern="100" dirty="0">
                          <a:effectLst/>
                          <a:latin typeface="BIZ UDPゴシック" panose="020B0400000000000000" pitchFamily="50" charset="-128"/>
                          <a:ea typeface="BIZ UDPゴシック" panose="020B0400000000000000" pitchFamily="50" charset="-128"/>
                        </a:rPr>
                        <a:t>福岡市</a:t>
                      </a:r>
                      <a:endParaRPr lang="en-US" altLang="ja-JP" sz="1400" kern="100" dirty="0">
                        <a:effectLst/>
                        <a:latin typeface="BIZ UDPゴシック" panose="020B0400000000000000" pitchFamily="50" charset="-128"/>
                        <a:ea typeface="BIZ UDPゴシック" panose="020B0400000000000000" pitchFamily="50" charset="-128"/>
                      </a:endParaRPr>
                    </a:p>
                    <a:p>
                      <a:pPr algn="ctr">
                        <a:buNone/>
                      </a:pPr>
                      <a:r>
                        <a:rPr lang="ja-JP" altLang="en-US" sz="1400" kern="100" dirty="0">
                          <a:effectLst/>
                          <a:latin typeface="BIZ UDPゴシック" panose="020B0400000000000000" pitchFamily="50" charset="-128"/>
                          <a:ea typeface="BIZ UDPゴシック" panose="020B0400000000000000" pitchFamily="50" charset="-128"/>
                        </a:rPr>
                        <a:t>避難情報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ctr">
                        <a:buNone/>
                      </a:pPr>
                      <a:r>
                        <a:rPr lang="ja-JP" sz="1400" kern="100" dirty="0">
                          <a:effectLst/>
                          <a:latin typeface="BIZ UDPゴシック" panose="020B0400000000000000" pitchFamily="50" charset="-128"/>
                          <a:ea typeface="BIZ UDPゴシック" panose="020B0400000000000000" pitchFamily="50" charset="-128"/>
                        </a:rPr>
                        <a:t>施設</a:t>
                      </a:r>
                      <a:r>
                        <a:rPr lang="ja-JP" altLang="en-US" sz="1400" kern="100" dirty="0">
                          <a:effectLst/>
                          <a:latin typeface="BIZ UDPゴシック" panose="020B0400000000000000" pitchFamily="50" charset="-128"/>
                          <a:ea typeface="BIZ UDPゴシック" panose="020B0400000000000000" pitchFamily="50" charset="-128"/>
                        </a:rPr>
                        <a:t>体制</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ctr">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避難行動</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ctr">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各班の行動</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ctr">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優先業務</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ctr">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停止業務</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3789091168"/>
                  </a:ext>
                </a:extLst>
              </a:tr>
              <a:tr h="509607">
                <a:tc>
                  <a:txBody>
                    <a:bodyPr/>
                    <a:lstStyle/>
                    <a:p>
                      <a:pPr algn="ctr">
                        <a:buNone/>
                      </a:pP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早期注意情報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注意喚起</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200149070"/>
                  </a:ext>
                </a:extLst>
              </a:tr>
              <a:tr h="1046817">
                <a:tc>
                  <a:txBody>
                    <a:bodyPr/>
                    <a:lstStyle/>
                    <a:p>
                      <a:pPr algn="ctr">
                        <a:buNone/>
                      </a:pPr>
                      <a:r>
                        <a:rPr lang="ja-JP" sz="1400" b="1" kern="100" dirty="0">
                          <a:effectLst/>
                          <a:latin typeface="BIZ UDPゴシック" panose="020B0400000000000000" pitchFamily="50" charset="-128"/>
                          <a:ea typeface="BIZ UDPゴシック" panose="020B0400000000000000" pitchFamily="50" charset="-128"/>
                        </a:rPr>
                        <a:t>レベル２</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solidFill>
                      <a:srgbClr val="FFFF00"/>
                    </a:solidFill>
                  </a:tcP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大雨注意報</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rPr>
                        <a:t>氾濫注意報</a:t>
                      </a:r>
                      <a:endParaRPr 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土砂災害注意報</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高潮注意報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ja-JP" altLang="en-US" sz="1400" b="1" kern="100" dirty="0">
                          <a:effectLst/>
                          <a:latin typeface="BIZ UDPゴシック" panose="020B0400000000000000" pitchFamily="50" charset="-128"/>
                          <a:ea typeface="BIZ UDPゴシック" panose="020B0400000000000000" pitchFamily="50" charset="-128"/>
                        </a:rPr>
                        <a:t>注意体制</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1949475115"/>
                  </a:ext>
                </a:extLst>
              </a:tr>
              <a:tr h="1269685">
                <a:tc>
                  <a:txBody>
                    <a:bodyPr/>
                    <a:lstStyle/>
                    <a:p>
                      <a:pPr algn="ctr">
                        <a:buNone/>
                      </a:pPr>
                      <a:r>
                        <a:rPr lang="ja-JP" sz="1400" b="1" kern="100" dirty="0">
                          <a:solidFill>
                            <a:schemeClr val="bg1"/>
                          </a:solidFill>
                          <a:effectLst/>
                          <a:latin typeface="BIZ UDPゴシック" panose="020B0400000000000000" pitchFamily="50" charset="-128"/>
                          <a:ea typeface="BIZ UDPゴシック" panose="020B0400000000000000" pitchFamily="50" charset="-128"/>
                        </a:rPr>
                        <a:t>レベル３</a:t>
                      </a:r>
                      <a:endParaRPr lang="ja-JP" sz="1400"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solidFill>
                      <a:srgbClr val="FF5050"/>
                    </a:solidFill>
                  </a:tcP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大雨警報</a:t>
                      </a:r>
                    </a:p>
                    <a:p>
                      <a:pPr algn="l">
                        <a:buNone/>
                      </a:pPr>
                      <a:r>
                        <a:rPr lang="ja-JP" altLang="en-US" sz="1400" kern="100" dirty="0">
                          <a:effectLst/>
                          <a:latin typeface="BIZ UDPゴシック" panose="020B0400000000000000" pitchFamily="50" charset="-128"/>
                          <a:ea typeface="BIZ UDPゴシック" panose="020B0400000000000000" pitchFamily="50" charset="-128"/>
                        </a:rPr>
                        <a:t>氾濫警報</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sz="1400" kern="100" dirty="0">
                          <a:effectLst/>
                          <a:latin typeface="BIZ UDPゴシック" panose="020B0400000000000000" pitchFamily="50" charset="-128"/>
                          <a:ea typeface="BIZ UDPゴシック" panose="020B0400000000000000" pitchFamily="50" charset="-128"/>
                        </a:rPr>
                        <a:t>土砂災害警報</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rPr>
                        <a:t>高潮警報</a:t>
                      </a:r>
                      <a:endParaRPr lang="en-US" altLang="ja-JP" sz="1400" kern="100" dirty="0">
                        <a:effectLst/>
                        <a:latin typeface="BIZ UDPゴシック" panose="020B0400000000000000" pitchFamily="50" charset="-128"/>
                        <a:ea typeface="BIZ UDPゴシック" panose="020B0400000000000000" pitchFamily="50" charset="-128"/>
                      </a:endParaRPr>
                    </a:p>
                  </a:txBody>
                  <a:tcPr marL="46073" marR="46073" marT="6399" marB="0" anchor="ct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高齢者等避難</a:t>
                      </a:r>
                      <a:endParaRPr lang="en-US" altLang="ja-JP" sz="1400" kern="100" dirty="0">
                        <a:effectLst/>
                        <a:latin typeface="BIZ UDPゴシック" panose="020B0400000000000000" pitchFamily="50" charset="-128"/>
                        <a:ea typeface="BIZ UDPゴシック" panose="020B0400000000000000" pitchFamily="50" charset="-128"/>
                      </a:endParaRPr>
                    </a:p>
                  </a:txBody>
                  <a:tcPr marL="46073" marR="46073" marT="6399" marB="0" anchor="ctr"/>
                </a:tc>
                <a:tc>
                  <a:txBody>
                    <a:bodyPr/>
                    <a:lstStyle/>
                    <a:p>
                      <a:pPr algn="l">
                        <a:buNone/>
                      </a:pPr>
                      <a:r>
                        <a:rPr lang="en-US" sz="1400" kern="100" dirty="0">
                          <a:effectLst/>
                          <a:latin typeface="BIZ UDPゴシック" panose="020B0400000000000000" pitchFamily="50" charset="-128"/>
                          <a:ea typeface="BIZ UDPゴシック" panose="020B0400000000000000" pitchFamily="50" charset="-128"/>
                        </a:rPr>
                        <a:t> </a:t>
                      </a:r>
                      <a:r>
                        <a:rPr lang="ja-JP" altLang="en-US" sz="1400" b="1" kern="100" dirty="0">
                          <a:effectLst/>
                          <a:latin typeface="BIZ UDPゴシック" panose="020B0400000000000000" pitchFamily="50" charset="-128"/>
                          <a:ea typeface="BIZ UDPゴシック" panose="020B0400000000000000" pitchFamily="50" charset="-128"/>
                        </a:rPr>
                        <a:t>警戒体制</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3575463895"/>
                  </a:ext>
                </a:extLst>
              </a:tr>
              <a:tr h="1046817">
                <a:tc>
                  <a:txBody>
                    <a:bodyPr/>
                    <a:lstStyle/>
                    <a:p>
                      <a:pPr algn="ctr">
                        <a:buNone/>
                      </a:pPr>
                      <a:r>
                        <a:rPr lang="ja-JP" sz="1400" b="1" kern="100" dirty="0">
                          <a:solidFill>
                            <a:schemeClr val="bg1"/>
                          </a:solidFill>
                          <a:effectLst/>
                          <a:latin typeface="BIZ UDPゴシック" panose="020B0400000000000000" pitchFamily="50" charset="-128"/>
                          <a:ea typeface="BIZ UDPゴシック" panose="020B0400000000000000" pitchFamily="50" charset="-128"/>
                        </a:rPr>
                        <a:t>レベル４</a:t>
                      </a:r>
                      <a:endParaRPr lang="ja-JP" sz="1400"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solidFill>
                      <a:srgbClr val="9900FF"/>
                    </a:solidFill>
                  </a:tcP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大雨危険</a:t>
                      </a:r>
                      <a:r>
                        <a:rPr lang="ja-JP" altLang="en-US" sz="1400" kern="100" dirty="0">
                          <a:effectLst/>
                          <a:latin typeface="BIZ UDPゴシック" panose="020B0400000000000000" pitchFamily="50" charset="-128"/>
                          <a:ea typeface="BIZ UDPゴシック" panose="020B0400000000000000" pitchFamily="50" charset="-128"/>
                        </a:rPr>
                        <a:t>警報</a:t>
                      </a:r>
                      <a:r>
                        <a:rPr lang="ja-JP" sz="1400" kern="100" dirty="0">
                          <a:effectLst/>
                          <a:latin typeface="BIZ UDPゴシック" panose="020B0400000000000000" pitchFamily="50" charset="-128"/>
                          <a:ea typeface="BIZ UDPゴシック" panose="020B0400000000000000" pitchFamily="50" charset="-128"/>
                        </a:rPr>
                        <a:t>　</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rPr>
                        <a:t>氾濫危険警報</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rPr>
                        <a:t>土砂災害危険警報</a:t>
                      </a:r>
                      <a:endParaRPr 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rPr>
                        <a:t>高潮</a:t>
                      </a:r>
                      <a:r>
                        <a:rPr lang="ja-JP" sz="1400" kern="100" dirty="0">
                          <a:effectLst/>
                          <a:latin typeface="BIZ UDPゴシック" panose="020B0400000000000000" pitchFamily="50" charset="-128"/>
                          <a:ea typeface="BIZ UDPゴシック" panose="020B0400000000000000" pitchFamily="50" charset="-128"/>
                        </a:rPr>
                        <a:t>危険</a:t>
                      </a:r>
                      <a:r>
                        <a:rPr lang="ja-JP" altLang="en-US" sz="1400" kern="100" dirty="0">
                          <a:effectLst/>
                          <a:latin typeface="BIZ UDPゴシック" panose="020B0400000000000000" pitchFamily="50" charset="-128"/>
                          <a:ea typeface="BIZ UDPゴシック" panose="020B0400000000000000" pitchFamily="50" charset="-128"/>
                        </a:rPr>
                        <a:t>警報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ja-JP" sz="1400" kern="100" dirty="0">
                          <a:effectLst/>
                          <a:latin typeface="BIZ UDPゴシック" panose="020B0400000000000000" pitchFamily="50" charset="-128"/>
                          <a:ea typeface="BIZ UDPゴシック" panose="020B0400000000000000" pitchFamily="50" charset="-128"/>
                        </a:rPr>
                        <a:t>避難指示</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en-US" sz="1400" b="1" kern="100" dirty="0">
                          <a:effectLst/>
                          <a:latin typeface="BIZ UDPゴシック" panose="020B0400000000000000" pitchFamily="50" charset="-128"/>
                          <a:ea typeface="BIZ UDPゴシック" panose="020B0400000000000000" pitchFamily="50" charset="-128"/>
                        </a:rPr>
                        <a:t> </a:t>
                      </a:r>
                      <a:r>
                        <a:rPr lang="ja-JP" altLang="en-US" sz="1400" b="1" kern="100" dirty="0">
                          <a:effectLst/>
                          <a:latin typeface="BIZ UDPゴシック" panose="020B0400000000000000" pitchFamily="50" charset="-128"/>
                          <a:ea typeface="BIZ UDPゴシック" panose="020B0400000000000000" pitchFamily="50" charset="-128"/>
                        </a:rPr>
                        <a:t>非常体制</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4264656214"/>
                  </a:ext>
                </a:extLst>
              </a:tr>
              <a:tr h="1046817">
                <a:tc>
                  <a:txBody>
                    <a:bodyPr/>
                    <a:lstStyle/>
                    <a:p>
                      <a:pPr algn="ctr">
                        <a:buNone/>
                      </a:pPr>
                      <a:r>
                        <a:rPr lang="ja-JP" sz="1400" b="1" kern="100" dirty="0">
                          <a:solidFill>
                            <a:schemeClr val="bg1"/>
                          </a:solidFill>
                          <a:effectLst/>
                          <a:latin typeface="BIZ UDPゴシック" panose="020B0400000000000000" pitchFamily="50" charset="-128"/>
                          <a:ea typeface="BIZ UDPゴシック" panose="020B0400000000000000" pitchFamily="50" charset="-128"/>
                        </a:rPr>
                        <a:t>レベル５</a:t>
                      </a:r>
                      <a:endParaRPr lang="ja-JP" sz="1400"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solidFill>
                      <a:schemeClr val="tx1"/>
                    </a:solidFill>
                  </a:tcPr>
                </a:tc>
                <a:tc>
                  <a:txBody>
                    <a:bodyPr/>
                    <a:lstStyle/>
                    <a:p>
                      <a:pPr algn="l">
                        <a:buNone/>
                      </a:pPr>
                      <a:r>
                        <a:rPr lang="ja-JP" altLang="en-US" sz="1400" kern="100" dirty="0">
                          <a:effectLst/>
                          <a:latin typeface="BIZ UDPゴシック" panose="020B0400000000000000" pitchFamily="50" charset="-128"/>
                          <a:ea typeface="BIZ UDPゴシック" panose="020B0400000000000000" pitchFamily="50" charset="-128"/>
                        </a:rPr>
                        <a:t>大雨</a:t>
                      </a:r>
                      <a:r>
                        <a:rPr lang="ja-JP" sz="1400" kern="100" dirty="0">
                          <a:effectLst/>
                          <a:latin typeface="BIZ UDPゴシック" panose="020B0400000000000000" pitchFamily="50" charset="-128"/>
                          <a:ea typeface="BIZ UDPゴシック" panose="020B0400000000000000" pitchFamily="50" charset="-128"/>
                        </a:rPr>
                        <a:t>特別警報</a:t>
                      </a:r>
                    </a:p>
                    <a:p>
                      <a:pPr algn="l">
                        <a:buNone/>
                      </a:pPr>
                      <a:r>
                        <a:rPr lang="ja-JP" altLang="en-US" sz="1400" kern="100" dirty="0">
                          <a:effectLst/>
                          <a:latin typeface="BIZ UDPゴシック" panose="020B0400000000000000" pitchFamily="50" charset="-128"/>
                          <a:ea typeface="BIZ UDPゴシック" panose="020B0400000000000000" pitchFamily="50" charset="-128"/>
                        </a:rPr>
                        <a:t>氾濫特別警報</a:t>
                      </a:r>
                      <a:endParaRPr lang="ja-JP" sz="1400" kern="100" dirty="0">
                        <a:effectLst/>
                        <a:latin typeface="BIZ UDPゴシック" panose="020B0400000000000000" pitchFamily="50" charset="-128"/>
                        <a:ea typeface="BIZ UDPゴシック" panose="020B0400000000000000" pitchFamily="50" charset="-128"/>
                      </a:endParaRPr>
                    </a:p>
                    <a:p>
                      <a:pPr algn="l">
                        <a:buNone/>
                      </a:pPr>
                      <a:r>
                        <a:rPr lang="ja-JP" sz="1400" kern="100" dirty="0">
                          <a:effectLst/>
                          <a:latin typeface="BIZ UDPゴシック" panose="020B0400000000000000" pitchFamily="50" charset="-128"/>
                          <a:ea typeface="BIZ UDPゴシック" panose="020B0400000000000000" pitchFamily="50" charset="-128"/>
                        </a:rPr>
                        <a:t>土砂災害</a:t>
                      </a:r>
                      <a:r>
                        <a:rPr lang="ja-JP" altLang="en-US" sz="1400" kern="100" dirty="0">
                          <a:effectLst/>
                          <a:latin typeface="BIZ UDPゴシック" panose="020B0400000000000000" pitchFamily="50" charset="-128"/>
                          <a:ea typeface="BIZ UDPゴシック" panose="020B0400000000000000" pitchFamily="50" charset="-128"/>
                        </a:rPr>
                        <a:t>特別警報</a:t>
                      </a:r>
                      <a:endParaRPr lang="en-US" altLang="ja-JP" sz="1400" kern="100" dirty="0">
                        <a:effectLst/>
                        <a:latin typeface="BIZ UDPゴシック" panose="020B0400000000000000" pitchFamily="50" charset="-128"/>
                        <a:ea typeface="BIZ UDPゴシック" panose="020B0400000000000000" pitchFamily="50" charset="-128"/>
                      </a:endParaRPr>
                    </a:p>
                    <a:p>
                      <a:pPr algn="l">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高潮特別警報</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6073" marR="46073" marT="6399" marB="0" anchor="ctr"/>
                </a:tc>
                <a:tc>
                  <a:txBody>
                    <a:bodyPr/>
                    <a:lstStyle/>
                    <a:p>
                      <a:pPr algn="l">
                        <a:buNone/>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tc>
                  <a:txBody>
                    <a:bodyPr/>
                    <a:lstStyle/>
                    <a:p>
                      <a:pPr algn="l">
                        <a:buNone/>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tc>
                <a:extLst>
                  <a:ext uri="{0D108BD9-81ED-4DB2-BD59-A6C34878D82A}">
                    <a16:rowId xmlns:a16="http://schemas.microsoft.com/office/drawing/2014/main" val="3775494175"/>
                  </a:ext>
                </a:extLst>
              </a:tr>
            </a:tbl>
          </a:graphicData>
        </a:graphic>
      </p:graphicFrame>
    </p:spTree>
    <p:extLst>
      <p:ext uri="{BB962C8B-B14F-4D97-AF65-F5344CB8AC3E}">
        <p14:creationId xmlns:p14="http://schemas.microsoft.com/office/powerpoint/2010/main" val="3026727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BE315-EC7B-DCB9-4E16-E74AB2999580}"/>
            </a:ext>
          </a:extLst>
        </p:cNvPr>
        <p:cNvGrpSpPr/>
        <p:nvPr/>
      </p:nvGrpSpPr>
      <p:grpSpPr>
        <a:xfrm>
          <a:off x="0" y="0"/>
          <a:ext cx="0" cy="0"/>
          <a:chOff x="0" y="0"/>
          <a:chExt cx="0" cy="0"/>
        </a:xfrm>
      </p:grpSpPr>
      <p:sp>
        <p:nvSpPr>
          <p:cNvPr id="23" name="Rectangle 21">
            <a:extLst>
              <a:ext uri="{FF2B5EF4-FFF2-40B4-BE49-F238E27FC236}">
                <a16:creationId xmlns:a16="http://schemas.microsoft.com/office/drawing/2014/main" id="{029A5547-2B71-E5F3-CAA6-D37CD78EA017}"/>
              </a:ext>
            </a:extLst>
          </p:cNvPr>
          <p:cNvSpPr>
            <a:spLocks noChangeArrowheads="1"/>
          </p:cNvSpPr>
          <p:nvPr/>
        </p:nvSpPr>
        <p:spPr bwMode="auto">
          <a:xfrm>
            <a:off x="1" y="516189"/>
            <a:ext cx="817339" cy="1025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04685" tIns="404685" rIns="404685" bIns="404685" numCol="1" anchor="ctr" anchorCtr="0" compatLnSpc="1">
            <a:prstTxWarp prst="textNoShape">
              <a:avLst/>
            </a:prstTxWarp>
            <a:spAutoFit/>
          </a:bodyPr>
          <a:lstStyle/>
          <a:p>
            <a:endParaRPr lang="ja-JP" altLang="en-US" sz="1350"/>
          </a:p>
        </p:txBody>
      </p:sp>
      <p:sp>
        <p:nvSpPr>
          <p:cNvPr id="24" name="Rectangle 30">
            <a:extLst>
              <a:ext uri="{FF2B5EF4-FFF2-40B4-BE49-F238E27FC236}">
                <a16:creationId xmlns:a16="http://schemas.microsoft.com/office/drawing/2014/main" id="{B663AA4D-57EB-D6DE-EDEA-CD04D45E5DAD}"/>
              </a:ext>
            </a:extLst>
          </p:cNvPr>
          <p:cNvSpPr>
            <a:spLocks noChangeArrowheads="1"/>
          </p:cNvSpPr>
          <p:nvPr/>
        </p:nvSpPr>
        <p:spPr bwMode="auto">
          <a:xfrm>
            <a:off x="1" y="923152"/>
            <a:ext cx="13856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endParaRPr kumimoji="0" lang="en-US" altLang="ja-JP" sz="90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defTabSz="685800" eaLnBrk="0" fontAlgn="base" hangingPunct="0">
              <a:spcBef>
                <a:spcPct val="0"/>
              </a:spcBef>
              <a:spcAft>
                <a:spcPct val="0"/>
              </a:spcAft>
            </a:pPr>
            <a:br>
              <a:rPr kumimoji="0" lang="en-US" altLang="ja-JP" sz="90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0" lang="en-US" altLang="ja-JP" sz="1350">
              <a:latin typeface="Arial" panose="020B0604020202020204" pitchFamily="34" charset="0"/>
            </a:endParaRPr>
          </a:p>
        </p:txBody>
      </p:sp>
      <p:sp>
        <p:nvSpPr>
          <p:cNvPr id="4" name="字幕 2">
            <a:extLst>
              <a:ext uri="{FF2B5EF4-FFF2-40B4-BE49-F238E27FC236}">
                <a16:creationId xmlns:a16="http://schemas.microsoft.com/office/drawing/2014/main" id="{67747876-195A-ACD5-911C-B8CA91123B97}"/>
              </a:ext>
            </a:extLst>
          </p:cNvPr>
          <p:cNvSpPr txBox="1">
            <a:spLocks/>
          </p:cNvSpPr>
          <p:nvPr/>
        </p:nvSpPr>
        <p:spPr>
          <a:xfrm>
            <a:off x="0" y="0"/>
            <a:ext cx="9144000" cy="584775"/>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defPPr>
              <a:defRPr lang="en-US"/>
            </a:defPPr>
            <a:lvl1pPr algn="ctr" defTabSz="914400">
              <a:lnSpc>
                <a:spcPct val="90000"/>
              </a:lnSpc>
              <a:spcBef>
                <a:spcPct val="0"/>
              </a:spcBef>
              <a:buNone/>
              <a:defRPr kumimoji="1" sz="2800" b="1">
                <a:solidFill>
                  <a:schemeClr val="tx1"/>
                </a:solidFill>
                <a:latin typeface="+mn-ea"/>
                <a:cs typeface="+mj-cs"/>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施設の応急体制と防災行動</a:t>
            </a:r>
          </a:p>
        </p:txBody>
      </p:sp>
      <p:graphicFrame>
        <p:nvGraphicFramePr>
          <p:cNvPr id="3" name="表 2">
            <a:extLst>
              <a:ext uri="{FF2B5EF4-FFF2-40B4-BE49-F238E27FC236}">
                <a16:creationId xmlns:a16="http://schemas.microsoft.com/office/drawing/2014/main" id="{7FCE47D3-D96F-9810-37A9-D01487FD8661}"/>
              </a:ext>
            </a:extLst>
          </p:cNvPr>
          <p:cNvGraphicFramePr>
            <a:graphicFrameLocks noGrp="1"/>
          </p:cNvGraphicFramePr>
          <p:nvPr>
            <p:extLst>
              <p:ext uri="{D42A27DB-BD31-4B8C-83A1-F6EECF244321}">
                <p14:modId xmlns:p14="http://schemas.microsoft.com/office/powerpoint/2010/main" val="3482116516"/>
              </p:ext>
            </p:extLst>
          </p:nvPr>
        </p:nvGraphicFramePr>
        <p:xfrm>
          <a:off x="138565" y="650660"/>
          <a:ext cx="8681025" cy="6106224"/>
        </p:xfrm>
        <a:graphic>
          <a:graphicData uri="http://schemas.openxmlformats.org/drawingml/2006/table">
            <a:tbl>
              <a:tblPr>
                <a:tableStyleId>{5940675A-B579-460E-94D1-54222C63F5DA}</a:tableStyleId>
              </a:tblPr>
              <a:tblGrid>
                <a:gridCol w="1555599">
                  <a:extLst>
                    <a:ext uri="{9D8B030D-6E8A-4147-A177-3AD203B41FA5}">
                      <a16:colId xmlns:a16="http://schemas.microsoft.com/office/drawing/2014/main" val="2753896650"/>
                    </a:ext>
                  </a:extLst>
                </a:gridCol>
                <a:gridCol w="7125426">
                  <a:extLst>
                    <a:ext uri="{9D8B030D-6E8A-4147-A177-3AD203B41FA5}">
                      <a16:colId xmlns:a16="http://schemas.microsoft.com/office/drawing/2014/main" val="142493052"/>
                    </a:ext>
                  </a:extLst>
                </a:gridCol>
              </a:tblGrid>
              <a:tr h="389246">
                <a:tc>
                  <a:txBody>
                    <a:bodyPr/>
                    <a:lstStyle/>
                    <a:p>
                      <a:pPr algn="ctr" fontAlgn="ctr">
                        <a:buNone/>
                      </a:pPr>
                      <a:r>
                        <a:rPr lang="ja-JP" altLang="en-US" sz="1800" b="1" i="0" u="none" strike="noStrike" dirty="0">
                          <a:solidFill>
                            <a:srgbClr val="000000"/>
                          </a:solidFill>
                          <a:effectLst/>
                          <a:latin typeface="+mn-ea"/>
                          <a:ea typeface="+mn-ea"/>
                        </a:rPr>
                        <a:t>警戒レベル</a:t>
                      </a:r>
                    </a:p>
                  </a:txBody>
                  <a:tcPr marL="9525" marR="9525" marT="9525" marB="0" anchor="ctr">
                    <a:noFill/>
                  </a:tcPr>
                </a:tc>
                <a:tc>
                  <a:txBody>
                    <a:bodyPr/>
                    <a:lstStyle/>
                    <a:p>
                      <a:pPr algn="ctr" fontAlgn="ctr">
                        <a:buNone/>
                      </a:pPr>
                      <a:r>
                        <a:rPr lang="ja-JP" altLang="en-US" sz="1800" b="1" i="0" u="none" strike="noStrike" dirty="0">
                          <a:solidFill>
                            <a:srgbClr val="000000"/>
                          </a:solidFill>
                          <a:effectLst/>
                          <a:latin typeface="+mn-ea"/>
                          <a:ea typeface="+mn-ea"/>
                        </a:rPr>
                        <a:t>施設の対応の例</a:t>
                      </a:r>
                    </a:p>
                  </a:txBody>
                  <a:tcPr marL="9525" marR="9525" marT="9525" marB="0" anchor="ctr">
                    <a:noFill/>
                  </a:tcPr>
                </a:tc>
                <a:extLst>
                  <a:ext uri="{0D108BD9-81ED-4DB2-BD59-A6C34878D82A}">
                    <a16:rowId xmlns:a16="http://schemas.microsoft.com/office/drawing/2014/main" val="2507987680"/>
                  </a:ext>
                </a:extLst>
              </a:tr>
              <a:tr h="1614320">
                <a:tc>
                  <a:txBody>
                    <a:bodyPr/>
                    <a:lstStyle/>
                    <a:p>
                      <a:pPr algn="ctr" fontAlgn="ctr">
                        <a:buNone/>
                      </a:pPr>
                      <a:r>
                        <a:rPr lang="ja-JP" altLang="en-US" sz="1800" b="1" u="none" strike="noStrike" dirty="0">
                          <a:effectLst/>
                          <a:latin typeface="+mn-ea"/>
                          <a:ea typeface="+mn-ea"/>
                        </a:rPr>
                        <a:t>レベル２</a:t>
                      </a:r>
                      <a:br>
                        <a:rPr lang="ja-JP" altLang="en-US" sz="1800" b="1" u="none" strike="noStrike" dirty="0">
                          <a:effectLst/>
                          <a:latin typeface="+mn-ea"/>
                          <a:ea typeface="+mn-ea"/>
                        </a:rPr>
                      </a:br>
                      <a:r>
                        <a:rPr lang="ja-JP" altLang="en-US" sz="1800" b="1" u="none" strike="noStrike" dirty="0">
                          <a:effectLst/>
                          <a:latin typeface="+mn-ea"/>
                          <a:ea typeface="+mn-ea"/>
                        </a:rPr>
                        <a:t>注意体制</a:t>
                      </a:r>
                      <a:endParaRPr lang="ja-JP" altLang="en-US" sz="1800" b="1" i="0" u="none" strike="noStrike" dirty="0">
                        <a:solidFill>
                          <a:srgbClr val="000000"/>
                        </a:solidFill>
                        <a:effectLst/>
                        <a:latin typeface="+mn-ea"/>
                        <a:ea typeface="+mn-ea"/>
                      </a:endParaRPr>
                    </a:p>
                  </a:txBody>
                  <a:tcPr marL="9525" marR="9525" marT="9525" marB="0" anchor="ctr">
                    <a:solidFill>
                      <a:srgbClr val="FFFF00"/>
                    </a:solidFill>
                  </a:tcPr>
                </a:tc>
                <a:tc>
                  <a:txBody>
                    <a:bodyPr/>
                    <a:lstStyle/>
                    <a:p>
                      <a:pPr marL="179388" indent="-106363" algn="l" fontAlgn="ctr">
                        <a:buFont typeface="Arial" panose="020B0604020202020204" pitchFamily="34" charset="0"/>
                        <a:buChar char="•"/>
                        <a:tabLst>
                          <a:tab pos="627063" algn="l"/>
                        </a:tabLst>
                      </a:pPr>
                      <a:r>
                        <a:rPr lang="ja-JP" altLang="en-US" sz="1800" u="none" strike="noStrike" dirty="0">
                          <a:effectLst/>
                          <a:latin typeface="+mn-ea"/>
                          <a:ea typeface="+mn-ea"/>
                        </a:rPr>
                        <a:t>防災情報の収集　・備蓄物資・食料などの確認、不足物資の調達</a:t>
                      </a:r>
                      <a:endParaRPr lang="en-US" altLang="ja-JP" sz="1800" u="none" strike="noStrike" dirty="0">
                        <a:effectLst/>
                        <a:latin typeface="+mn-ea"/>
                        <a:ea typeface="+mn-ea"/>
                      </a:endParaRPr>
                    </a:p>
                    <a:p>
                      <a:pPr marL="179388" indent="-106363" algn="l" fontAlgn="ctr">
                        <a:buFont typeface="Arial" panose="020B0604020202020204" pitchFamily="34" charset="0"/>
                        <a:buChar char="•"/>
                        <a:tabLst>
                          <a:tab pos="627063" algn="l"/>
                        </a:tabLst>
                      </a:pPr>
                      <a:r>
                        <a:rPr lang="ja-JP" altLang="en-US" sz="1800" u="none" strike="noStrike" dirty="0">
                          <a:effectLst/>
                          <a:latin typeface="+mn-ea"/>
                          <a:ea typeface="+mn-ea"/>
                        </a:rPr>
                        <a:t>浸水防止の準備　・通所利用者の帰宅検討</a:t>
                      </a:r>
                      <a:endParaRPr lang="en-US" altLang="ja-JP" sz="1800" u="none" strike="noStrike" dirty="0">
                        <a:effectLst/>
                        <a:latin typeface="+mn-ea"/>
                        <a:ea typeface="+mn-ea"/>
                      </a:endParaRPr>
                    </a:p>
                    <a:p>
                      <a:pPr marL="179388" indent="-106363" algn="l" fontAlgn="ctr">
                        <a:buFont typeface="Arial" panose="020B0604020202020204" pitchFamily="34" charset="0"/>
                        <a:buChar char="•"/>
                        <a:tabLst>
                          <a:tab pos="627063" algn="l"/>
                        </a:tabLst>
                      </a:pPr>
                      <a:r>
                        <a:rPr lang="ja-JP" altLang="en-US" sz="1800" u="none" strike="noStrike" dirty="0">
                          <a:effectLst/>
                          <a:latin typeface="+mn-ea"/>
                          <a:ea typeface="+mn-ea"/>
                        </a:rPr>
                        <a:t>利用者への注意喚起　・関係機関など連絡先確認</a:t>
                      </a:r>
                      <a:endParaRPr lang="en-US" altLang="ja-JP" sz="1800" u="none" strike="noStrike" dirty="0">
                        <a:effectLst/>
                        <a:latin typeface="+mn-ea"/>
                        <a:ea typeface="+mn-ea"/>
                      </a:endParaRPr>
                    </a:p>
                    <a:p>
                      <a:pPr marL="179388" indent="-106363" algn="l" fontAlgn="ctr">
                        <a:buFont typeface="Arial" panose="020B0604020202020204" pitchFamily="34" charset="0"/>
                        <a:buChar char="•"/>
                        <a:tabLst>
                          <a:tab pos="627063" algn="l"/>
                        </a:tabLst>
                      </a:pPr>
                      <a:r>
                        <a:rPr lang="ja-JP" altLang="en-US" sz="1800" u="none" strike="noStrike" dirty="0">
                          <a:effectLst/>
                          <a:latin typeface="+mn-ea"/>
                          <a:ea typeface="+mn-ea"/>
                        </a:rPr>
                        <a:t>施設内避難場所準備　・車両等の浸水想定外区域へ移動</a:t>
                      </a:r>
                      <a:endParaRPr lang="en-US" altLang="ja-JP" sz="1800" u="none" strike="noStrike" dirty="0">
                        <a:effectLst/>
                        <a:latin typeface="+mn-ea"/>
                        <a:ea typeface="+mn-ea"/>
                      </a:endParaRPr>
                    </a:p>
                    <a:p>
                      <a:pPr marL="179388" indent="-106363" algn="l" fontAlgn="ctr">
                        <a:buFont typeface="Arial" panose="020B0604020202020204" pitchFamily="34" charset="0"/>
                        <a:buChar char="•"/>
                        <a:tabLst>
                          <a:tab pos="627063" algn="l"/>
                        </a:tabLst>
                      </a:pPr>
                      <a:r>
                        <a:rPr lang="ja-JP" altLang="en-US" sz="1800" u="none" strike="noStrike" dirty="0">
                          <a:effectLst/>
                          <a:latin typeface="+mn-ea"/>
                          <a:ea typeface="+mn-ea"/>
                        </a:rPr>
                        <a:t>場合により施設外避難場所の確認　・</a:t>
                      </a:r>
                      <a:r>
                        <a:rPr lang="ja-JP" altLang="en-US" sz="1800" b="0" i="0" u="none" strike="noStrike" dirty="0">
                          <a:solidFill>
                            <a:srgbClr val="000000"/>
                          </a:solidFill>
                          <a:effectLst/>
                          <a:latin typeface="+mn-ea"/>
                          <a:ea typeface="+mn-ea"/>
                        </a:rPr>
                        <a:t>必要な場合は職員への参集連絡　　　</a:t>
                      </a:r>
                    </a:p>
                  </a:txBody>
                  <a:tcPr marL="9525" marR="9525" marT="9525" marB="0" anchor="ctr">
                    <a:noFill/>
                  </a:tcPr>
                </a:tc>
                <a:extLst>
                  <a:ext uri="{0D108BD9-81ED-4DB2-BD59-A6C34878D82A}">
                    <a16:rowId xmlns:a16="http://schemas.microsoft.com/office/drawing/2014/main" val="2776437790"/>
                  </a:ext>
                </a:extLst>
              </a:tr>
              <a:tr h="1639420">
                <a:tc>
                  <a:txBody>
                    <a:bodyPr/>
                    <a:lstStyle/>
                    <a:p>
                      <a:pPr algn="ctr" fontAlgn="ctr">
                        <a:buNone/>
                      </a:pPr>
                      <a:r>
                        <a:rPr lang="ja-JP" altLang="en-US" sz="1800" b="1" u="none" strike="noStrike" dirty="0">
                          <a:solidFill>
                            <a:schemeClr val="bg1"/>
                          </a:solidFill>
                          <a:effectLst/>
                          <a:latin typeface="+mn-ea"/>
                          <a:ea typeface="+mn-ea"/>
                        </a:rPr>
                        <a:t>レベル３</a:t>
                      </a:r>
                      <a:br>
                        <a:rPr lang="ja-JP" altLang="en-US" sz="1800" b="1" u="none" strike="noStrike" dirty="0">
                          <a:solidFill>
                            <a:schemeClr val="bg1"/>
                          </a:solidFill>
                          <a:effectLst/>
                          <a:latin typeface="+mn-ea"/>
                          <a:ea typeface="+mn-ea"/>
                        </a:rPr>
                      </a:br>
                      <a:r>
                        <a:rPr lang="ja-JP" altLang="en-US" sz="1800" b="1" u="none" strike="noStrike" dirty="0">
                          <a:solidFill>
                            <a:schemeClr val="bg1"/>
                          </a:solidFill>
                          <a:effectLst/>
                          <a:latin typeface="+mn-ea"/>
                          <a:ea typeface="+mn-ea"/>
                        </a:rPr>
                        <a:t>警戒体制</a:t>
                      </a:r>
                      <a:endParaRPr lang="ja-JP" altLang="en-US" sz="1800" b="1" i="0" u="none" strike="noStrike" dirty="0">
                        <a:solidFill>
                          <a:schemeClr val="bg1"/>
                        </a:solidFill>
                        <a:effectLst/>
                        <a:latin typeface="+mn-ea"/>
                        <a:ea typeface="+mn-ea"/>
                      </a:endParaRPr>
                    </a:p>
                  </a:txBody>
                  <a:tcPr marL="9525" marR="9525" marT="9525" marB="0" anchor="ctr">
                    <a:solidFill>
                      <a:srgbClr val="FF0000"/>
                    </a:solidFill>
                  </a:tcPr>
                </a:tc>
                <a:tc>
                  <a:txBody>
                    <a:bodyPr/>
                    <a:lstStyle/>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防災情報の確認　　・職員の参集</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一時休止業務・休業の判断と広報</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通所利用者の帰宅支援・家族への連絡</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通所利用者の待機場所設置　　・施設内避難の準備（避難経路確認）</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備蓄物資・食料の準備　　　　　・ショートスティ受入れ</a:t>
                      </a:r>
                    </a:p>
                  </a:txBody>
                  <a:tcPr marL="9525" marR="9525" marT="9525" marB="0" anchor="ctr">
                    <a:noFill/>
                  </a:tcPr>
                </a:tc>
                <a:extLst>
                  <a:ext uri="{0D108BD9-81ED-4DB2-BD59-A6C34878D82A}">
                    <a16:rowId xmlns:a16="http://schemas.microsoft.com/office/drawing/2014/main" val="101288695"/>
                  </a:ext>
                </a:extLst>
              </a:tr>
              <a:tr h="1427554">
                <a:tc>
                  <a:txBody>
                    <a:bodyPr/>
                    <a:lstStyle/>
                    <a:p>
                      <a:pPr algn="ctr" fontAlgn="ctr">
                        <a:buNone/>
                      </a:pPr>
                      <a:r>
                        <a:rPr lang="ja-JP" altLang="en-US" sz="1800" b="1" u="none" strike="noStrike" dirty="0">
                          <a:solidFill>
                            <a:schemeClr val="bg1"/>
                          </a:solidFill>
                          <a:effectLst/>
                          <a:latin typeface="+mn-ea"/>
                          <a:ea typeface="+mn-ea"/>
                        </a:rPr>
                        <a:t>レベル４</a:t>
                      </a:r>
                      <a:br>
                        <a:rPr lang="ja-JP" altLang="en-US" sz="1800" b="1" u="none" strike="noStrike" dirty="0">
                          <a:solidFill>
                            <a:schemeClr val="bg1"/>
                          </a:solidFill>
                          <a:effectLst/>
                          <a:latin typeface="+mn-ea"/>
                          <a:ea typeface="+mn-ea"/>
                        </a:rPr>
                      </a:br>
                      <a:r>
                        <a:rPr lang="ja-JP" altLang="en-US" sz="1800" b="1" u="none" strike="noStrike" dirty="0">
                          <a:solidFill>
                            <a:schemeClr val="bg1"/>
                          </a:solidFill>
                          <a:effectLst/>
                          <a:latin typeface="+mn-ea"/>
                          <a:ea typeface="+mn-ea"/>
                        </a:rPr>
                        <a:t>非常体制</a:t>
                      </a:r>
                      <a:endParaRPr lang="ja-JP" altLang="en-US" sz="1800" b="1" i="0" u="none" strike="noStrike" dirty="0">
                        <a:solidFill>
                          <a:schemeClr val="bg1"/>
                        </a:solidFill>
                        <a:effectLst/>
                        <a:latin typeface="+mn-ea"/>
                        <a:ea typeface="+mn-ea"/>
                      </a:endParaRPr>
                    </a:p>
                  </a:txBody>
                  <a:tcPr marL="9525" marR="9525" marT="9525" marB="0" anchor="ctr">
                    <a:solidFill>
                      <a:srgbClr val="9900FF"/>
                    </a:solidFill>
                  </a:tcPr>
                </a:tc>
                <a:tc>
                  <a:txBody>
                    <a:bodyPr/>
                    <a:lstStyle/>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防災情報の確認　　・利用者の安全確保（施設内避難の実施）</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利用者への食事・排泄等を継続　　・休止業務の確認</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屋外作業、移動等の禁止　　・必要な応援の要請　　　</a:t>
                      </a:r>
                      <a:endParaRPr kumimoji="1" lang="en-US" altLang="ja-JP" sz="1800" u="none" strike="noStrike" kern="1200" dirty="0">
                        <a:solidFill>
                          <a:schemeClr val="tx1"/>
                        </a:solidFill>
                        <a:effectLst/>
                        <a:latin typeface="+mn-ea"/>
                        <a:ea typeface="+mn-ea"/>
                        <a:cs typeface="+mn-cs"/>
                      </a:endParaRPr>
                    </a:p>
                    <a:p>
                      <a:pPr marL="179388" indent="-106363" algn="l" defTabSz="914400" rtl="0" eaLnBrk="1" fontAlgn="ctr" latinLnBrk="0" hangingPunct="1">
                        <a:buFont typeface="Arial" panose="020B0604020202020204" pitchFamily="34" charset="0"/>
                        <a:buChar char="•"/>
                        <a:tabLst>
                          <a:tab pos="627063" algn="l"/>
                        </a:tabLst>
                      </a:pPr>
                      <a:r>
                        <a:rPr kumimoji="1" lang="ja-JP" altLang="en-US" sz="1800" u="none" strike="noStrike" kern="1200" dirty="0">
                          <a:solidFill>
                            <a:schemeClr val="tx1"/>
                          </a:solidFill>
                          <a:effectLst/>
                          <a:latin typeface="+mn-ea"/>
                          <a:ea typeface="+mn-ea"/>
                          <a:cs typeface="+mn-cs"/>
                        </a:rPr>
                        <a:t>急病人の緊急搬送</a:t>
                      </a:r>
                    </a:p>
                  </a:txBody>
                  <a:tcPr marL="9525" marR="9525" marT="9525" marB="0" anchor="ctr">
                    <a:noFill/>
                  </a:tcPr>
                </a:tc>
                <a:extLst>
                  <a:ext uri="{0D108BD9-81ED-4DB2-BD59-A6C34878D82A}">
                    <a16:rowId xmlns:a16="http://schemas.microsoft.com/office/drawing/2014/main" val="1482993403"/>
                  </a:ext>
                </a:extLst>
              </a:tr>
              <a:tr h="1035684">
                <a:tc>
                  <a:txBody>
                    <a:bodyPr/>
                    <a:lstStyle/>
                    <a:p>
                      <a:pPr algn="ctr" fontAlgn="ctr">
                        <a:buNone/>
                      </a:pPr>
                      <a:r>
                        <a:rPr lang="ja-JP" altLang="en-US" sz="1800" b="1" i="0" u="none" strike="noStrike" dirty="0">
                          <a:solidFill>
                            <a:schemeClr val="bg1"/>
                          </a:solidFill>
                          <a:effectLst/>
                          <a:latin typeface="+mn-ea"/>
                          <a:ea typeface="+mn-ea"/>
                        </a:rPr>
                        <a:t>レベル５</a:t>
                      </a:r>
                    </a:p>
                  </a:txBody>
                  <a:tcPr marL="9525" marR="9525" marT="9525" marB="0" anchor="ctr">
                    <a:solidFill>
                      <a:schemeClr val="tx1"/>
                    </a:solidFill>
                  </a:tcPr>
                </a:tc>
                <a:tc>
                  <a:txBody>
                    <a:bodyPr/>
                    <a:lstStyle/>
                    <a:p>
                      <a:pPr algn="l" fontAlgn="ctr">
                        <a:buNone/>
                      </a:pPr>
                      <a:endParaRPr lang="ja-JP" altLang="en-US" sz="1800" b="0" i="0" u="none" strike="noStrike" dirty="0">
                        <a:solidFill>
                          <a:srgbClr val="000000"/>
                        </a:solidFill>
                        <a:effectLst/>
                        <a:latin typeface="+mn-ea"/>
                        <a:ea typeface="+mn-ea"/>
                      </a:endParaRPr>
                    </a:p>
                  </a:txBody>
                  <a:tcPr marL="9525" marR="9525" marT="9525" marB="0" anchor="ctr">
                    <a:noFill/>
                  </a:tcPr>
                </a:tc>
                <a:extLst>
                  <a:ext uri="{0D108BD9-81ED-4DB2-BD59-A6C34878D82A}">
                    <a16:rowId xmlns:a16="http://schemas.microsoft.com/office/drawing/2014/main" val="653942889"/>
                  </a:ext>
                </a:extLst>
              </a:tr>
            </a:tbl>
          </a:graphicData>
        </a:graphic>
      </p:graphicFrame>
      <p:sp>
        <p:nvSpPr>
          <p:cNvPr id="2" name="スライド番号プレースホルダー 1">
            <a:extLst>
              <a:ext uri="{FF2B5EF4-FFF2-40B4-BE49-F238E27FC236}">
                <a16:creationId xmlns:a16="http://schemas.microsoft.com/office/drawing/2014/main" id="{D737ADF9-DC97-515D-8903-C1FC1FCABC37}"/>
              </a:ext>
            </a:extLst>
          </p:cNvPr>
          <p:cNvSpPr>
            <a:spLocks noGrp="1"/>
          </p:cNvSpPr>
          <p:nvPr>
            <p:ph type="sldNum" sz="quarter" idx="12"/>
          </p:nvPr>
        </p:nvSpPr>
        <p:spPr/>
        <p:txBody>
          <a:bodyPr/>
          <a:lstStyle/>
          <a:p>
            <a:fld id="{3D68BE9D-49BE-4993-A6AE-6A57367C6C2F}" type="slidenum">
              <a:rPr kumimoji="1" lang="ja-JP" altLang="en-US" smtClean="0"/>
              <a:t>6</a:t>
            </a:fld>
            <a:endParaRPr kumimoji="1" lang="ja-JP" altLang="en-US"/>
          </a:p>
        </p:txBody>
      </p:sp>
    </p:spTree>
    <p:extLst>
      <p:ext uri="{BB962C8B-B14F-4D97-AF65-F5344CB8AC3E}">
        <p14:creationId xmlns:p14="http://schemas.microsoft.com/office/powerpoint/2010/main" val="2056210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EA768-076E-B7EF-5090-7763A59AB9D7}"/>
            </a:ext>
          </a:extLst>
        </p:cNvPr>
        <p:cNvGrpSpPr/>
        <p:nvPr/>
      </p:nvGrpSpPr>
      <p:grpSpPr>
        <a:xfrm>
          <a:off x="0" y="0"/>
          <a:ext cx="0" cy="0"/>
          <a:chOff x="0" y="0"/>
          <a:chExt cx="0" cy="0"/>
        </a:xfrm>
      </p:grpSpPr>
      <p:sp>
        <p:nvSpPr>
          <p:cNvPr id="23" name="Rectangle 21">
            <a:extLst>
              <a:ext uri="{FF2B5EF4-FFF2-40B4-BE49-F238E27FC236}">
                <a16:creationId xmlns:a16="http://schemas.microsoft.com/office/drawing/2014/main" id="{163F5C7D-02C8-3917-03E1-34444D52D5A5}"/>
              </a:ext>
            </a:extLst>
          </p:cNvPr>
          <p:cNvSpPr>
            <a:spLocks noChangeArrowheads="1"/>
          </p:cNvSpPr>
          <p:nvPr/>
        </p:nvSpPr>
        <p:spPr bwMode="auto">
          <a:xfrm>
            <a:off x="1" y="516189"/>
            <a:ext cx="817339" cy="1025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04685" tIns="404685" rIns="404685" bIns="404685" numCol="1" anchor="ctr" anchorCtr="0" compatLnSpc="1">
            <a:prstTxWarp prst="textNoShape">
              <a:avLst/>
            </a:prstTxWarp>
            <a:spAutoFit/>
          </a:bodyPr>
          <a:lstStyle/>
          <a:p>
            <a:endParaRPr lang="ja-JP" altLang="en-US" sz="1350"/>
          </a:p>
        </p:txBody>
      </p:sp>
      <p:sp>
        <p:nvSpPr>
          <p:cNvPr id="24" name="Rectangle 30">
            <a:extLst>
              <a:ext uri="{FF2B5EF4-FFF2-40B4-BE49-F238E27FC236}">
                <a16:creationId xmlns:a16="http://schemas.microsoft.com/office/drawing/2014/main" id="{EAACA5CC-4DEF-E65C-7A05-31DF41FB43E8}"/>
              </a:ext>
            </a:extLst>
          </p:cNvPr>
          <p:cNvSpPr>
            <a:spLocks noChangeArrowheads="1"/>
          </p:cNvSpPr>
          <p:nvPr/>
        </p:nvSpPr>
        <p:spPr bwMode="auto">
          <a:xfrm>
            <a:off x="1" y="923152"/>
            <a:ext cx="13856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endParaRPr kumimoji="0" lang="en-US" altLang="ja-JP" sz="90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defTabSz="685800" eaLnBrk="0" fontAlgn="base" hangingPunct="0">
              <a:spcBef>
                <a:spcPct val="0"/>
              </a:spcBef>
              <a:spcAft>
                <a:spcPct val="0"/>
              </a:spcAft>
            </a:pPr>
            <a:br>
              <a:rPr kumimoji="0" lang="en-US" altLang="ja-JP" sz="90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0" lang="en-US" altLang="ja-JP" sz="1350">
              <a:latin typeface="Arial" panose="020B0604020202020204" pitchFamily="34" charset="0"/>
            </a:endParaRPr>
          </a:p>
        </p:txBody>
      </p:sp>
      <p:sp>
        <p:nvSpPr>
          <p:cNvPr id="4" name="字幕 2">
            <a:extLst>
              <a:ext uri="{FF2B5EF4-FFF2-40B4-BE49-F238E27FC236}">
                <a16:creationId xmlns:a16="http://schemas.microsoft.com/office/drawing/2014/main" id="{1FE5F9A9-59D2-8029-DC80-5B53AC7E6E45}"/>
              </a:ext>
            </a:extLst>
          </p:cNvPr>
          <p:cNvSpPr txBox="1">
            <a:spLocks/>
          </p:cNvSpPr>
          <p:nvPr/>
        </p:nvSpPr>
        <p:spPr>
          <a:xfrm>
            <a:off x="0" y="1"/>
            <a:ext cx="9144000" cy="859090"/>
          </a:xfrm>
          <a:prstGeom prst="rect">
            <a:avLst/>
          </a:prstGeom>
          <a:gradFill>
            <a:gsLst>
              <a:gs pos="80000">
                <a:schemeClr val="bg1"/>
              </a:gs>
              <a:gs pos="86000">
                <a:schemeClr val="tx2"/>
              </a:gs>
              <a:gs pos="92000">
                <a:schemeClr val="tx2">
                  <a:alpha val="20000"/>
                </a:schemeClr>
              </a:gs>
              <a:gs pos="100000">
                <a:schemeClr val="tx2"/>
              </a:gs>
            </a:gsLst>
            <a:lin ang="5400000" scaled="1"/>
          </a:gradFill>
          <a:ln>
            <a:noFill/>
          </a:ln>
        </p:spPr>
        <p:txBody>
          <a:bodyPr vert="horz" lIns="91440" tIns="45720" rIns="91440" bIns="45720" rtlCol="0" anchor="ctr">
            <a:noAutofit/>
          </a:bodyPr>
          <a:lstStyle>
            <a:defPPr>
              <a:defRPr lang="en-US"/>
            </a:defPPr>
            <a:lvl1pPr algn="ctr" defTabSz="914400">
              <a:lnSpc>
                <a:spcPct val="90000"/>
              </a:lnSpc>
              <a:spcBef>
                <a:spcPct val="0"/>
              </a:spcBef>
              <a:buNone/>
              <a:defRPr kumimoji="1" sz="2800" b="1">
                <a:solidFill>
                  <a:schemeClr val="tx1"/>
                </a:solidFill>
                <a:latin typeface="+mn-ea"/>
                <a:cs typeface="+mj-cs"/>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まとめ</a:t>
            </a:r>
          </a:p>
        </p:txBody>
      </p:sp>
      <p:sp>
        <p:nvSpPr>
          <p:cNvPr id="2" name="スライド番号プレースホルダー 1">
            <a:extLst>
              <a:ext uri="{FF2B5EF4-FFF2-40B4-BE49-F238E27FC236}">
                <a16:creationId xmlns:a16="http://schemas.microsoft.com/office/drawing/2014/main" id="{F376D802-CD2A-6C9F-1ED7-3D2700291524}"/>
              </a:ext>
            </a:extLst>
          </p:cNvPr>
          <p:cNvSpPr>
            <a:spLocks noGrp="1"/>
          </p:cNvSpPr>
          <p:nvPr>
            <p:ph type="sldNum" sz="quarter" idx="12"/>
          </p:nvPr>
        </p:nvSpPr>
        <p:spPr/>
        <p:txBody>
          <a:bodyPr/>
          <a:lstStyle/>
          <a:p>
            <a:fld id="{3D68BE9D-49BE-4993-A6AE-6A57367C6C2F}" type="slidenum">
              <a:rPr kumimoji="1" lang="ja-JP" altLang="en-US" smtClean="0"/>
              <a:t>7</a:t>
            </a:fld>
            <a:endParaRPr kumimoji="1" lang="ja-JP" altLang="en-US"/>
          </a:p>
        </p:txBody>
      </p:sp>
      <p:sp>
        <p:nvSpPr>
          <p:cNvPr id="5" name="テキスト ボックス 4">
            <a:extLst>
              <a:ext uri="{FF2B5EF4-FFF2-40B4-BE49-F238E27FC236}">
                <a16:creationId xmlns:a16="http://schemas.microsoft.com/office/drawing/2014/main" id="{83CAC7B3-3086-98E6-3C0A-F8C4FAEFC8C1}"/>
              </a:ext>
            </a:extLst>
          </p:cNvPr>
          <p:cNvSpPr txBox="1"/>
          <p:nvPr/>
        </p:nvSpPr>
        <p:spPr>
          <a:xfrm>
            <a:off x="408670" y="880002"/>
            <a:ext cx="7800567" cy="369332"/>
          </a:xfrm>
          <a:prstGeom prst="rect">
            <a:avLst/>
          </a:prstGeom>
          <a:noFill/>
        </p:spPr>
        <p:txBody>
          <a:bodyPr wrap="square" rtlCol="0">
            <a:spAutoFit/>
          </a:bodyPr>
          <a:lstStyle/>
          <a:p>
            <a:r>
              <a:rPr kumimoji="1" lang="ja-JP" altLang="en-US" dirty="0"/>
              <a:t>○○施設タイムライン</a:t>
            </a:r>
          </a:p>
        </p:txBody>
      </p:sp>
    </p:spTree>
    <p:extLst>
      <p:ext uri="{BB962C8B-B14F-4D97-AF65-F5344CB8AC3E}">
        <p14:creationId xmlns:p14="http://schemas.microsoft.com/office/powerpoint/2010/main" val="2320060447"/>
      </p:ext>
    </p:extLst>
  </p:cSld>
  <p:clrMapOvr>
    <a:masterClrMapping/>
  </p:clrMapOvr>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FF9933"/>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ユーザー定義 28">
      <a:majorFont>
        <a:latin typeface="Century"/>
        <a:ea typeface="BIZ UDPゴシック"/>
        <a:cs typeface=""/>
      </a:majorFont>
      <a:minorFont>
        <a:latin typeface="Century"/>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5786</TotalTime>
  <Words>1161</Words>
  <Application>Microsoft Office PowerPoint</Application>
  <PresentationFormat>画面に合わせる (4:3)</PresentationFormat>
  <Paragraphs>133</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BIZ UDPゴシック</vt:lpstr>
      <vt:lpstr>HG丸ｺﾞｼｯｸM-PRO</vt:lpstr>
      <vt:lpstr>Arial</vt:lpstr>
      <vt:lpstr>Century</vt:lpstr>
      <vt:lpstr>Wingdings</vt:lpstr>
      <vt:lpstr>Office テーマ</vt:lpstr>
      <vt:lpstr>高齢者施設 タイムライン作成 ワークショップ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タイムライン</dc:title>
  <dc:creator>伊永 勉</dc:creator>
  <cp:lastModifiedBy>坂本</cp:lastModifiedBy>
  <cp:revision>795</cp:revision>
  <cp:lastPrinted>2025-10-28T02:23:41Z</cp:lastPrinted>
  <dcterms:created xsi:type="dcterms:W3CDTF">2022-03-04T22:35:50Z</dcterms:created>
  <dcterms:modified xsi:type="dcterms:W3CDTF">2026-06-29T02:59:03Z</dcterms:modified>
</cp:coreProperties>
</file>