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3" r:id="rId1"/>
  </p:sldMasterIdLst>
  <p:notesMasterIdLst>
    <p:notesMasterId r:id="rId10"/>
  </p:notesMasterIdLst>
  <p:sldIdLst>
    <p:sldId id="257" r:id="rId2"/>
    <p:sldId id="2552" r:id="rId3"/>
    <p:sldId id="2553" r:id="rId4"/>
    <p:sldId id="2555" r:id="rId5"/>
    <p:sldId id="2558" r:id="rId6"/>
    <p:sldId id="2565" r:id="rId7"/>
    <p:sldId id="2566" r:id="rId8"/>
    <p:sldId id="2567" r:id="rId9"/>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F99FF"/>
    <a:srgbClr val="3333FF"/>
    <a:srgbClr val="008000"/>
    <a:srgbClr val="E9EBF5"/>
    <a:srgbClr val="CCECFF"/>
    <a:srgbClr val="CCFFFF"/>
    <a:srgbClr val="0000CC"/>
    <a:srgbClr val="00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4211" autoAdjust="0"/>
    <p:restoredTop sz="78424" autoAdjust="0"/>
  </p:normalViewPr>
  <p:slideViewPr>
    <p:cSldViewPr snapToGrid="0">
      <p:cViewPr varScale="1">
        <p:scale>
          <a:sx n="83" d="100"/>
          <a:sy n="83" d="100"/>
        </p:scale>
        <p:origin x="2424" y="8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75" d="100"/>
          <a:sy n="75" d="100"/>
        </p:scale>
        <p:origin x="4038" y="84"/>
      </p:cViewPr>
      <p:guideLst/>
    </p:cSldViewPr>
  </p:notesViewPr>
  <p:gridSpacing cx="72008" cy="72008"/>
</p:viewPr>
</file>

<file path=ppt/_rels/presentation.xml.rels>&#65279;<?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0" Type="http://schemas.openxmlformats.org/officeDocument/2006/relationships/notesMaster" Target="notesMasters/notesMaster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9AF25044-C9A0-4684-8274-E3F31F7E57EC}" type="datetimeFigureOut">
              <a:rPr kumimoji="1" lang="ja-JP" altLang="en-US" smtClean="0"/>
              <a:t>2026/3/31</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6FF49E81-FDFA-45E0-AF09-3F7476A4BD90}" type="slidenum">
              <a:rPr kumimoji="1" lang="ja-JP" altLang="en-US" smtClean="0"/>
              <a:t>‹#›</a:t>
            </a:fld>
            <a:endParaRPr kumimoji="1" lang="ja-JP" altLang="en-US"/>
          </a:p>
        </p:txBody>
      </p:sp>
    </p:spTree>
    <p:extLst>
      <p:ext uri="{BB962C8B-B14F-4D97-AF65-F5344CB8AC3E}">
        <p14:creationId xmlns:p14="http://schemas.microsoft.com/office/powerpoint/2010/main" val="43419512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BIZ UDPゴシック" panose="020B0400000000000000" pitchFamily="50" charset="-128"/>
                <a:ea typeface="BIZ UDPゴシック" panose="020B0400000000000000" pitchFamily="50" charset="-128"/>
              </a:rPr>
              <a:t>ワークショップは、一度でなくていいので、施設の職員の皆さんが参加できることが理想です。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様々な立場の人が参加することで、いろいろな気づきを見つけることができます。</a:t>
            </a:r>
            <a:endParaRPr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参加者</a:t>
            </a:r>
            <a:r>
              <a:rPr lang="ja-JP" altLang="en-US" dirty="0">
                <a:latin typeface="BIZ UDPゴシック" panose="020B0400000000000000" pitchFamily="50" charset="-128"/>
                <a:ea typeface="BIZ UDPゴシック" panose="020B0400000000000000" pitchFamily="50" charset="-128"/>
              </a:rPr>
              <a:t>が、課題に対して意見交換を来ない、その意見を共有して、</a:t>
            </a:r>
            <a:r>
              <a:rPr lang="en-US" altLang="ja-JP" dirty="0">
                <a:latin typeface="BIZ UDPゴシック" panose="020B0400000000000000" pitchFamily="50" charset="-128"/>
                <a:ea typeface="BIZ UDPゴシック" panose="020B0400000000000000" pitchFamily="50" charset="-128"/>
              </a:rPr>
              <a:t>BCP</a:t>
            </a:r>
            <a:r>
              <a:rPr lang="ja-JP" altLang="en-US" dirty="0">
                <a:latin typeface="BIZ UDPゴシック" panose="020B0400000000000000" pitchFamily="50" charset="-128"/>
                <a:ea typeface="BIZ UDPゴシック" panose="020B0400000000000000" pitchFamily="50" charset="-128"/>
              </a:rPr>
              <a:t>の見直しや避難の具体的な方法等を改善していく素材を確認できます。</a:t>
            </a:r>
            <a:endParaRPr lang="en-US" altLang="ja-JP"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1</a:t>
            </a:fld>
            <a:endParaRPr kumimoji="1" lang="ja-JP" altLang="en-US"/>
          </a:p>
        </p:txBody>
      </p:sp>
    </p:spTree>
    <p:extLst>
      <p:ext uri="{BB962C8B-B14F-4D97-AF65-F5344CB8AC3E}">
        <p14:creationId xmlns:p14="http://schemas.microsoft.com/office/powerpoint/2010/main" val="1350725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BIZ UDPゴシック" panose="020B0400000000000000" pitchFamily="50" charset="-128"/>
                <a:ea typeface="BIZ UDPゴシック" panose="020B0400000000000000" pitchFamily="50" charset="-128"/>
              </a:rPr>
              <a:t>福岡市のハザードマップを元に、施設に影響のある災害と、そのために受ける被害を確認して、想定を編集してください。</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地震の場合は、起こってからの避難なので、施設の建物や設備の被害次第で、避難の必要性が判断します。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風水害の場合は、災害が発生する前に避難することができます。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あらかじめ災害に応じた避難場所と避難方法を決めておく必要があります。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ワークショップを通じて、施設の避難について検討しましょう。</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施設の上階への避難で安全が確保できるのであれば、まず施設内での上階への避難が第一になります。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ただし平屋建ての場合や、浸水想定によっては、外部避難を計画しなければなりませんので、注意してください。</a:t>
            </a:r>
            <a:endParaRPr kumimoji="1" lang="ja-JP" altLang="en-US" dirty="0"/>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2</a:t>
            </a:fld>
            <a:endParaRPr kumimoji="1" lang="ja-JP" altLang="en-US"/>
          </a:p>
        </p:txBody>
      </p:sp>
    </p:spTree>
    <p:extLst>
      <p:ext uri="{BB962C8B-B14F-4D97-AF65-F5344CB8AC3E}">
        <p14:creationId xmlns:p14="http://schemas.microsoft.com/office/powerpoint/2010/main" val="1680785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施設上階へ避難することを考えてみましょう。</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施設の構造がわかる図面等があれば進めやすいです。</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上階に避難するとして、どこへ避難すればよいか、利用者だけでなく重要書類や、データ、物品等何を上げる必要があるか、職員は何の役割を担うか整理します。</a:t>
            </a:r>
            <a:endParaRPr kumimoji="1" lang="ja-JP" altLang="en-US"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3</a:t>
            </a:fld>
            <a:endParaRPr kumimoji="1" lang="ja-JP" altLang="en-US"/>
          </a:p>
        </p:txBody>
      </p:sp>
    </p:spTree>
    <p:extLst>
      <p:ext uri="{BB962C8B-B14F-4D97-AF65-F5344CB8AC3E}">
        <p14:creationId xmlns:p14="http://schemas.microsoft.com/office/powerpoint/2010/main" val="40586827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ここからは、参加者の皆さんで検討します。</a:t>
            </a:r>
            <a:endParaRPr kumimoji="1" lang="en-US" altLang="ja-JP" dirty="0">
              <a:latin typeface="BIZ UDPゴシック" panose="020B0400000000000000" pitchFamily="50" charset="-128"/>
              <a:ea typeface="BIZ UDPゴシック" panose="020B0400000000000000" pitchFamily="50" charset="-128"/>
            </a:endParaRPr>
          </a:p>
          <a:p>
            <a:r>
              <a:rPr kumimoji="1" lang="en-US" altLang="ja-JP" dirty="0">
                <a:latin typeface="BIZ UDPゴシック" panose="020B0400000000000000" pitchFamily="50" charset="-128"/>
                <a:ea typeface="BIZ UDPゴシック" panose="020B0400000000000000" pitchFamily="50" charset="-128"/>
              </a:rPr>
              <a:t>1</a:t>
            </a:r>
            <a:r>
              <a:rPr kumimoji="1" lang="ja-JP" altLang="en-US" dirty="0">
                <a:latin typeface="BIZ UDPゴシック" panose="020B0400000000000000" pitchFamily="50" charset="-128"/>
                <a:ea typeface="BIZ UDPゴシック" panose="020B0400000000000000" pitchFamily="50" charset="-128"/>
              </a:rPr>
              <a:t>階が使えなくなる、</a:t>
            </a:r>
            <a:r>
              <a:rPr kumimoji="1" lang="en-US" altLang="ja-JP" dirty="0">
                <a:latin typeface="BIZ UDPゴシック" panose="020B0400000000000000" pitchFamily="50" charset="-128"/>
                <a:ea typeface="BIZ UDPゴシック" panose="020B0400000000000000" pitchFamily="50" charset="-128"/>
              </a:rPr>
              <a:t>2</a:t>
            </a:r>
            <a:r>
              <a:rPr kumimoji="1" lang="ja-JP" altLang="en-US" dirty="0">
                <a:latin typeface="BIZ UDPゴシック" panose="020B0400000000000000" pitchFamily="50" charset="-128"/>
                <a:ea typeface="BIZ UDPゴシック" panose="020B0400000000000000" pitchFamily="50" charset="-128"/>
              </a:rPr>
              <a:t>階は安全と考えて誰がどこへどうやって避難するか、避難した後の生活はどうするかを検討します。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まず、移動の優先順位はどうするか考えてみましょう。</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自分で歩ける、補助具が必要、車いすで移動、</a:t>
            </a:r>
            <a:r>
              <a:rPr lang="ja-JP" altLang="en-US" dirty="0">
                <a:latin typeface="BIZ UDPゴシック" panose="020B0400000000000000" pitchFamily="50" charset="-128"/>
                <a:ea typeface="BIZ UDPゴシック" panose="020B0400000000000000" pitchFamily="50" charset="-128"/>
              </a:rPr>
              <a:t>ベッドやストレチャー必要といった利用者の状況を整理し、誰から移動するか検討します。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移動にどのくらいの時間がかかるか、エレベーターに</a:t>
            </a:r>
            <a:r>
              <a:rPr lang="en-US" altLang="ja-JP" dirty="0">
                <a:latin typeface="BIZ UDPゴシック" panose="020B0400000000000000" pitchFamily="50" charset="-128"/>
                <a:ea typeface="BIZ UDPゴシック" panose="020B0400000000000000" pitchFamily="50" charset="-128"/>
              </a:rPr>
              <a:t>1</a:t>
            </a:r>
            <a:r>
              <a:rPr lang="ja-JP" altLang="en-US" dirty="0">
                <a:latin typeface="BIZ UDPゴシック" panose="020B0400000000000000" pitchFamily="50" charset="-128"/>
                <a:ea typeface="BIZ UDPゴシック" panose="020B0400000000000000" pitchFamily="50" charset="-128"/>
              </a:rPr>
              <a:t>回何人が乗れるか、上階のどこで待機するのかを考えます。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移動先でどのように待機するのか、</a:t>
            </a:r>
            <a:r>
              <a:rPr lang="en-US" altLang="ja-JP" dirty="0">
                <a:latin typeface="BIZ UDPゴシック" panose="020B0400000000000000" pitchFamily="50" charset="-128"/>
                <a:ea typeface="BIZ UDPゴシック" panose="020B0400000000000000" pitchFamily="50" charset="-128"/>
              </a:rPr>
              <a:t>1</a:t>
            </a:r>
            <a:r>
              <a:rPr lang="ja-JP" altLang="en-US" dirty="0">
                <a:latin typeface="BIZ UDPゴシック" panose="020B0400000000000000" pitchFamily="50" charset="-128"/>
                <a:ea typeface="BIZ UDPゴシック" panose="020B0400000000000000" pitchFamily="50" charset="-128"/>
              </a:rPr>
              <a:t>日くらいその場所で待機しなければいけないかもしれませんので、介護ケアを行えるかなども併せて検討しましょう。</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また、浸水や土砂流入が起こった場合、停電、断水、ガス供給停止となり、エレベーターも停止します。</a:t>
            </a:r>
            <a:endParaRPr lang="en-US" altLang="ja-JP" dirty="0">
              <a:latin typeface="BIZ UDPゴシック" panose="020B0400000000000000" pitchFamily="50" charset="-128"/>
              <a:ea typeface="BIZ UDPゴシック" panose="020B0400000000000000" pitchFamily="50" charset="-128"/>
            </a:endParaRPr>
          </a:p>
          <a:p>
            <a:endParaRPr lang="en-US" altLang="ja-JP"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4</a:t>
            </a:fld>
            <a:endParaRPr kumimoji="1" lang="ja-JP" altLang="en-US"/>
          </a:p>
        </p:txBody>
      </p:sp>
    </p:spTree>
    <p:extLst>
      <p:ext uri="{BB962C8B-B14F-4D97-AF65-F5344CB8AC3E}">
        <p14:creationId xmlns:p14="http://schemas.microsoft.com/office/powerpoint/2010/main" val="2855599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検討する課題は、施設の特性や状況を考えて検討します。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移動した人の中で医療ケアが必要な人はどう対応するか、認知症の人の行動リスクは何かも検討しましょう。</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他に、移動の順序についても考えておく必要があります。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自立している人、独歩可能な人からか、ベッド移動が先か、移動にかかる時間はどのくらいか、全員が上階に避難するのにどのくらいの時間がかかるか計算してみましょう。</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また、断水などによりトイレが利用できない場合、どのように対応するのかも検討しましょう。</a:t>
            </a:r>
            <a:endParaRPr kumimoji="1" lang="en-US" altLang="ja-JP" dirty="0">
              <a:latin typeface="BIZ UDPゴシック" panose="020B0400000000000000" pitchFamily="50" charset="-128"/>
              <a:ea typeface="BIZ UDPゴシック" panose="020B0400000000000000" pitchFamily="50" charset="-128"/>
            </a:endParaRPr>
          </a:p>
          <a:p>
            <a:endParaRPr kumimoji="1" lang="en-US" altLang="ja-JP" dirty="0">
              <a:latin typeface="BIZ UDPゴシック" panose="020B0400000000000000" pitchFamily="50" charset="-128"/>
              <a:ea typeface="BIZ UDPゴシック" panose="020B0400000000000000" pitchFamily="50" charset="-128"/>
            </a:endParaRPr>
          </a:p>
          <a:p>
            <a:endParaRPr kumimoji="1" lang="en-US" altLang="ja-JP" dirty="0">
              <a:latin typeface="BIZ UDPゴシック" panose="020B0400000000000000" pitchFamily="50" charset="-128"/>
              <a:ea typeface="BIZ UDPゴシック" panose="020B0400000000000000" pitchFamily="50" charset="-128"/>
            </a:endParaRPr>
          </a:p>
          <a:p>
            <a:endParaRPr kumimoji="1" lang="ja-JP" altLang="en-US"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5</a:t>
            </a:fld>
            <a:endParaRPr kumimoji="1" lang="ja-JP" altLang="en-US"/>
          </a:p>
        </p:txBody>
      </p:sp>
    </p:spTree>
    <p:extLst>
      <p:ext uri="{BB962C8B-B14F-4D97-AF65-F5344CB8AC3E}">
        <p14:creationId xmlns:p14="http://schemas.microsoft.com/office/powerpoint/2010/main" val="16695789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latin typeface="BIZ UDPゴシック" panose="020B0400000000000000" pitchFamily="50" charset="-128"/>
                <a:ea typeface="BIZ UDPゴシック" panose="020B0400000000000000" pitchFamily="50" charset="-128"/>
              </a:rPr>
              <a:t>2</a:t>
            </a:r>
            <a:r>
              <a:rPr kumimoji="1" lang="ja-JP" altLang="en-US" dirty="0">
                <a:latin typeface="BIZ UDPゴシック" panose="020B0400000000000000" pitchFamily="50" charset="-128"/>
                <a:ea typeface="BIZ UDPゴシック" panose="020B0400000000000000" pitchFamily="50" charset="-128"/>
              </a:rPr>
              <a:t>つ目のテーマとしては１階が使えないことを想定して、事務機能や出入口などについて検討しましょう。</a:t>
            </a:r>
            <a:endParaRPr kumimoji="1" lang="en-US" altLang="ja-JP"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BIZ UDPゴシック" panose="020B0400000000000000" pitchFamily="50" charset="-128"/>
                <a:ea typeface="BIZ UDPゴシック" panose="020B0400000000000000" pitchFamily="50" charset="-128"/>
              </a:rPr>
              <a:t>利用者の居室などがない施設も多いですが、</a:t>
            </a:r>
            <a:r>
              <a:rPr kumimoji="1" lang="en-US" altLang="ja-JP" dirty="0">
                <a:latin typeface="BIZ UDPゴシック" panose="020B0400000000000000" pitchFamily="50" charset="-128"/>
                <a:ea typeface="BIZ UDPゴシック" panose="020B0400000000000000" pitchFamily="50" charset="-128"/>
              </a:rPr>
              <a:t>1</a:t>
            </a:r>
            <a:r>
              <a:rPr kumimoji="1" lang="ja-JP" altLang="en-US" dirty="0">
                <a:latin typeface="BIZ UDPゴシック" panose="020B0400000000000000" pitchFamily="50" charset="-128"/>
                <a:ea typeface="BIZ UDPゴシック" panose="020B0400000000000000" pitchFamily="50" charset="-128"/>
              </a:rPr>
              <a:t>階には事務所がある場合が多く、事務機器の他、重要な書類や、個人情報等のファイル、利用者の薬があったり、備蓄物資の保管庫があったりします。</a:t>
            </a:r>
            <a:endParaRPr kumimoji="1" lang="en-US" altLang="ja-JP"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BIZ UDPゴシック" panose="020B0400000000000000" pitchFamily="50" charset="-128"/>
                <a:ea typeface="BIZ UDPゴシック" panose="020B0400000000000000" pitchFamily="50" charset="-128"/>
              </a:rPr>
              <a:t>これらの</a:t>
            </a:r>
            <a:r>
              <a:rPr lang="ja-JP" altLang="en-US" dirty="0">
                <a:latin typeface="BIZ UDPゴシック" panose="020B0400000000000000" pitchFamily="50" charset="-128"/>
                <a:ea typeface="BIZ UDPゴシック" panose="020B0400000000000000" pitchFamily="50" charset="-128"/>
              </a:rPr>
              <a:t>大切なもの（事務機器、契約関連の書類、利用者の薬等）もできれば、被害にあう前に上階に移す必要があります。</a:t>
            </a:r>
            <a:endParaRPr lang="en-US" altLang="ja-JP"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BIZ UDPゴシック" panose="020B0400000000000000" pitchFamily="50" charset="-128"/>
                <a:ea typeface="BIZ UDPゴシック" panose="020B0400000000000000" pitchFamily="50" charset="-128"/>
              </a:rPr>
              <a:t>どのような方法でどこに、誰が運べばよいか考えてみましょう。</a:t>
            </a:r>
            <a:endParaRPr lang="en-US" altLang="ja-JP"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BIZ UDPゴシック" panose="020B0400000000000000" pitchFamily="50" charset="-128"/>
                <a:ea typeface="BIZ UDPゴシック" panose="020B0400000000000000" pitchFamily="50" charset="-128"/>
              </a:rPr>
              <a:t>また、出入口をいつ封鎖するかを検討する必要があります。</a:t>
            </a:r>
            <a:endParaRPr lang="en-US" altLang="ja-JP"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BIZ UDPゴシック" panose="020B0400000000000000" pitchFamily="50" charset="-128"/>
                <a:ea typeface="BIZ UDPゴシック" panose="020B0400000000000000" pitchFamily="50" charset="-128"/>
              </a:rPr>
              <a:t>封鎖するとすれば、いつ封鎖するのか検討する必要があります。</a:t>
            </a:r>
            <a:endParaRPr lang="en-US" altLang="ja-JP"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BIZ UDPゴシック" panose="020B0400000000000000" pitchFamily="50" charset="-128"/>
                <a:ea typeface="BIZ UDPゴシック" panose="020B0400000000000000" pitchFamily="50" charset="-128"/>
              </a:rPr>
              <a:t>住宅型の施設では、利用者の外出などの管理はどうするかも必要です。</a:t>
            </a:r>
            <a:endParaRPr lang="en-US" altLang="ja-JP"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BIZ UDPゴシック" panose="020B0400000000000000" pitchFamily="50" charset="-128"/>
                <a:ea typeface="BIZ UDPゴシック" panose="020B0400000000000000" pitchFamily="50" charset="-128"/>
              </a:rPr>
              <a:t>他に停電なる前にオートロックを解除しなければいけないなどの確認もしておく必要があります。</a:t>
            </a:r>
            <a:endParaRPr lang="en-US" altLang="ja-JP"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BIZ UDPゴシック" panose="020B0400000000000000" pitchFamily="50" charset="-128"/>
                <a:ea typeface="BIZ UDPゴシック" panose="020B0400000000000000" pitchFamily="50" charset="-128"/>
              </a:rPr>
              <a:t>いずれの場合も、対策とタイミングを決める必要があります。</a:t>
            </a:r>
            <a:endParaRPr lang="en-US" altLang="ja-JP"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6</a:t>
            </a:fld>
            <a:endParaRPr kumimoji="1" lang="ja-JP" altLang="en-US"/>
          </a:p>
        </p:txBody>
      </p:sp>
    </p:spTree>
    <p:extLst>
      <p:ext uri="{BB962C8B-B14F-4D97-AF65-F5344CB8AC3E}">
        <p14:creationId xmlns:p14="http://schemas.microsoft.com/office/powerpoint/2010/main" val="2222536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7763" y="1223963"/>
            <a:ext cx="4440237" cy="3328987"/>
          </a:xfrm>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施設の</a:t>
            </a:r>
            <a:r>
              <a:rPr kumimoji="1" lang="en-US" altLang="ja-JP" dirty="0">
                <a:latin typeface="BIZ UDPゴシック" panose="020B0400000000000000" pitchFamily="50" charset="-128"/>
                <a:ea typeface="BIZ UDPゴシック" panose="020B0400000000000000" pitchFamily="50" charset="-128"/>
              </a:rPr>
              <a:t>1</a:t>
            </a:r>
            <a:r>
              <a:rPr kumimoji="1" lang="ja-JP" altLang="en-US" dirty="0">
                <a:latin typeface="BIZ UDPゴシック" panose="020B0400000000000000" pitchFamily="50" charset="-128"/>
                <a:ea typeface="BIZ UDPゴシック" panose="020B0400000000000000" pitchFamily="50" charset="-128"/>
              </a:rPr>
              <a:t>階が、浸水や土砂流入で使えない場合を想定して、事務機能の代替場所を決めておきましょう。</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代替場所での事務を想定して、外線電話や通信が可能か、また端末等を移動させるのかなども確認しておく必要があります。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持ち出す書類の中には、個人情報の書かれた書類や重要な書類もあるため、セキュリティをどう保つかも課題です。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また、来訪者の受付はいつまでとするのか、外出者の連絡はどうするのかなども検討しておく必要があります。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厨房が</a:t>
            </a:r>
            <a:r>
              <a:rPr kumimoji="1" lang="en-US" altLang="ja-JP" dirty="0">
                <a:latin typeface="BIZ UDPゴシック" panose="020B0400000000000000" pitchFamily="50" charset="-128"/>
                <a:ea typeface="BIZ UDPゴシック" panose="020B0400000000000000" pitchFamily="50" charset="-128"/>
              </a:rPr>
              <a:t>1</a:t>
            </a:r>
            <a:r>
              <a:rPr kumimoji="1" lang="ja-JP" altLang="en-US" dirty="0">
                <a:latin typeface="BIZ UDPゴシック" panose="020B0400000000000000" pitchFamily="50" charset="-128"/>
                <a:ea typeface="BIZ UDPゴシック" panose="020B0400000000000000" pitchFamily="50" charset="-128"/>
              </a:rPr>
              <a:t>階にある場合は、給食をどのように対応するのか、決めておく必要もあります。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また厨房の機材で上階へ移動するものはあるのかなども検討しておきます。</a:t>
            </a:r>
            <a:endParaRPr kumimoji="1" lang="en-US" altLang="ja-JP"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7</a:t>
            </a:fld>
            <a:endParaRPr kumimoji="1" lang="ja-JP" altLang="en-US"/>
          </a:p>
        </p:txBody>
      </p:sp>
    </p:spTree>
    <p:extLst>
      <p:ext uri="{BB962C8B-B14F-4D97-AF65-F5344CB8AC3E}">
        <p14:creationId xmlns:p14="http://schemas.microsoft.com/office/powerpoint/2010/main" val="351680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ワークショップでは、利用者の安全な避難を考えると同時に、職員の安全確保や帰宅できない場合の食事やトイレ、休憩場所等の確保も必要になります。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事前にいつどこにどうするのかを決めておくことが大切です。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検討内容をもとに、タイミングや内容を決めて、共有しましょう。</a:t>
            </a: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8</a:t>
            </a:fld>
            <a:endParaRPr kumimoji="1" lang="ja-JP" altLang="en-US"/>
          </a:p>
        </p:txBody>
      </p:sp>
    </p:spTree>
    <p:extLst>
      <p:ext uri="{BB962C8B-B14F-4D97-AF65-F5344CB8AC3E}">
        <p14:creationId xmlns:p14="http://schemas.microsoft.com/office/powerpoint/2010/main" val="227949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ECC58A8-01FB-4E1D-803D-15547B71DE32}"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536384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FD9122D-BB01-4908-B9BA-662673D2038C}"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3733572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6AB62C-DA6E-49D9-AEBD-62C059ABBFDB}"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529029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 y="18256"/>
            <a:ext cx="9144001" cy="825124"/>
          </a:xfrm>
          <a:gradFill>
            <a:gsLst>
              <a:gs pos="82000">
                <a:schemeClr val="accent1">
                  <a:lumMod val="5000"/>
                  <a:lumOff val="95000"/>
                </a:schemeClr>
              </a:gs>
              <a:gs pos="100000">
                <a:schemeClr val="accent4"/>
              </a:gs>
            </a:gsLst>
            <a:lin ang="5400000" scaled="1"/>
          </a:gradFill>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91298" y="1253331"/>
            <a:ext cx="8541983" cy="4351338"/>
          </a:xfrm>
        </p:spPr>
        <p:txBody>
          <a:bodyPr/>
          <a:lstStyle>
            <a:lvl1pPr>
              <a:lnSpc>
                <a:spcPct val="120000"/>
              </a:lnSpc>
              <a:spcBef>
                <a:spcPts val="0"/>
              </a:spcBef>
              <a:defRPr/>
            </a:lvl1pPr>
            <a:lvl2pPr>
              <a:lnSpc>
                <a:spcPct val="120000"/>
              </a:lnSpc>
              <a:spcBef>
                <a:spcPts val="0"/>
              </a:spcBef>
              <a:defRPr/>
            </a:lvl2pPr>
            <a:lvl3pPr>
              <a:lnSpc>
                <a:spcPct val="120000"/>
              </a:lnSpc>
              <a:spcBef>
                <a:spcPts val="0"/>
              </a:spcBef>
              <a:defRPr/>
            </a:lvl3pPr>
            <a:lvl4pPr>
              <a:lnSpc>
                <a:spcPct val="120000"/>
              </a:lnSpc>
              <a:spcBef>
                <a:spcPts val="0"/>
              </a:spcBef>
              <a:defRPr/>
            </a:lvl4pPr>
            <a:lvl5pPr>
              <a:lnSpc>
                <a:spcPct val="120000"/>
              </a:lnSpc>
              <a:spcBef>
                <a:spcPts val="0"/>
              </a:spcBef>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9FD4D8-A0BC-42C6-BB6A-291E923C9615}"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086600" y="6483936"/>
            <a:ext cx="2057400" cy="365125"/>
          </a:xfrm>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1180146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A47D782-FFDF-4CA7-B89F-770682DF9200}"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4024819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243B79C-27F2-4029-A87A-B5908ACDF3C0}"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103714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F8C8F91-0D30-4A5E-AE00-C9B71762525B}" type="datetime1">
              <a:rPr kumimoji="1" lang="ja-JP" altLang="en-US" smtClean="0"/>
              <a:t>2026/3/31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632687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70A0FA3-365E-4D17-AFC0-F932DA3B19D1}" type="datetime1">
              <a:rPr kumimoji="1" lang="ja-JP" altLang="en-US" smtClean="0"/>
              <a:t>2026/3/31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a:xfrm>
            <a:off x="7086600" y="6492874"/>
            <a:ext cx="2057400" cy="365125"/>
          </a:xfrm>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4202358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B19573-8567-4A56-9282-0F644135790D}" type="datetime1">
              <a:rPr kumimoji="1" lang="ja-JP" altLang="en-US" smtClean="0"/>
              <a:t>2026/3/31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a:xfrm>
            <a:off x="7086600" y="6492875"/>
            <a:ext cx="2057400" cy="365125"/>
          </a:xfrm>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322081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61CA2FF-654A-4738-9AE7-1CB58667A537}"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870993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D5FA99-813B-45B3-A84A-B1ACA9A4FA5E}"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520758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0E5E76-43CC-4343-9CE1-6E0018C2DF96}" type="datetime1">
              <a:rPr kumimoji="1" lang="ja-JP" altLang="en-US" smtClean="0"/>
              <a:t>2026/3/31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32467549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2319AA7F-C044-4AA8-A501-D8CA9885203B}"/>
              </a:ext>
            </a:extLst>
          </p:cNvPr>
          <p:cNvSpPr/>
          <p:nvPr/>
        </p:nvSpPr>
        <p:spPr>
          <a:xfrm>
            <a:off x="260046" y="677707"/>
            <a:ext cx="8623907" cy="4403963"/>
          </a:xfrm>
          <a:prstGeom prst="rect">
            <a:avLst/>
          </a:prstGeom>
          <a:noFill/>
        </p:spPr>
        <p:txBody>
          <a:bodyPr wrap="square">
            <a:spAutoFit/>
          </a:bodyPr>
          <a:lstStyle/>
          <a:p>
            <a:pPr algn="ctr">
              <a:lnSpc>
                <a:spcPct val="150000"/>
              </a:lnSpc>
            </a:pPr>
            <a:r>
              <a:rPr lang="ja-JP" altLang="en-US" sz="6600" dirty="0"/>
              <a:t>高齢者施設</a:t>
            </a:r>
            <a:endParaRPr lang="en-US" altLang="ja-JP" sz="6600" dirty="0"/>
          </a:p>
          <a:p>
            <a:pPr algn="ctr">
              <a:lnSpc>
                <a:spcPct val="150000"/>
              </a:lnSpc>
            </a:pPr>
            <a:r>
              <a:rPr lang="ja-JP" altLang="en-US" sz="6600" dirty="0"/>
              <a:t>施設上階への避難を</a:t>
            </a:r>
            <a:endParaRPr lang="en-US" altLang="ja-JP" sz="6600" dirty="0"/>
          </a:p>
          <a:p>
            <a:pPr algn="ctr">
              <a:lnSpc>
                <a:spcPct val="150000"/>
              </a:lnSpc>
            </a:pPr>
            <a:r>
              <a:rPr lang="ja-JP" altLang="en-US" sz="6600" dirty="0"/>
              <a:t>考えるワークショップ</a:t>
            </a:r>
            <a:endParaRPr lang="ja-JP" altLang="ja-JP" sz="6600" b="1" kern="100" dirty="0">
              <a:solidFill>
                <a:srgbClr val="333399"/>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778988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61A3BF-BFB1-0159-1311-E4F9AE77E2B0}"/>
              </a:ext>
            </a:extLst>
          </p:cNvPr>
          <p:cNvSpPr>
            <a:spLocks noGrp="1"/>
          </p:cNvSpPr>
          <p:nvPr>
            <p:ph type="title"/>
          </p:nvPr>
        </p:nvSpPr>
        <p:spPr/>
        <p:txBody>
          <a:bodyPr/>
          <a:lstStyle/>
          <a:p>
            <a:pPr algn="ctr"/>
            <a:r>
              <a:rPr kumimoji="1" lang="ja-JP" altLang="en-US" dirty="0"/>
              <a:t>避難を考える想定</a:t>
            </a:r>
          </a:p>
        </p:txBody>
      </p:sp>
      <p:sp>
        <p:nvSpPr>
          <p:cNvPr id="3" name="コンテンツ プレースホルダー 2">
            <a:extLst>
              <a:ext uri="{FF2B5EF4-FFF2-40B4-BE49-F238E27FC236}">
                <a16:creationId xmlns:a16="http://schemas.microsoft.com/office/drawing/2014/main" id="{997EF066-8366-D198-0F9E-6F3A1F7DE83E}"/>
              </a:ext>
            </a:extLst>
          </p:cNvPr>
          <p:cNvSpPr>
            <a:spLocks noGrp="1"/>
          </p:cNvSpPr>
          <p:nvPr>
            <p:ph idx="1"/>
          </p:nvPr>
        </p:nvSpPr>
        <p:spPr>
          <a:xfrm>
            <a:off x="301007" y="1108987"/>
            <a:ext cx="8541983" cy="5568038"/>
          </a:xfrm>
        </p:spPr>
        <p:txBody>
          <a:bodyPr vert="horz" lIns="91440" tIns="45720" rIns="91440" bIns="45720" rtlCol="0">
            <a:normAutofit/>
          </a:bodyPr>
          <a:lstStyle/>
          <a:p>
            <a:pPr marL="361950" indent="-361950">
              <a:lnSpc>
                <a:spcPct val="134000"/>
              </a:lnSpc>
              <a:spcAft>
                <a:spcPts val="600"/>
              </a:spcAft>
              <a:buFont typeface="Wingdings" panose="05000000000000000000" pitchFamily="2" charset="2"/>
              <a:buChar char="Ø"/>
            </a:pPr>
            <a:r>
              <a:rPr lang="ja-JP" altLang="en-US" dirty="0"/>
              <a:t>近隣河川が増水・氾濫の恐れ 　想定浸水　</a:t>
            </a:r>
            <a:r>
              <a:rPr lang="en-US" altLang="ja-JP" dirty="0"/>
              <a:t>1m</a:t>
            </a:r>
          </a:p>
          <a:p>
            <a:pPr marL="361950" indent="-361950">
              <a:lnSpc>
                <a:spcPct val="134000"/>
              </a:lnSpc>
              <a:spcAft>
                <a:spcPts val="600"/>
              </a:spcAft>
              <a:buFont typeface="Wingdings" panose="05000000000000000000" pitchFamily="2" charset="2"/>
              <a:buChar char="Ø"/>
            </a:pPr>
            <a:r>
              <a:rPr lang="ja-JP" altLang="en-US" dirty="0"/>
              <a:t>または、土砂災害により</a:t>
            </a:r>
            <a:r>
              <a:rPr lang="en-US" altLang="ja-JP" dirty="0"/>
              <a:t>1</a:t>
            </a:r>
            <a:r>
              <a:rPr lang="ja-JP" altLang="en-US" dirty="0"/>
              <a:t>階に土砂が流入</a:t>
            </a:r>
          </a:p>
          <a:p>
            <a:pPr marL="361950" indent="-361950">
              <a:lnSpc>
                <a:spcPct val="134000"/>
              </a:lnSpc>
              <a:spcAft>
                <a:spcPts val="600"/>
              </a:spcAft>
              <a:buFont typeface="Wingdings" panose="05000000000000000000" pitchFamily="2" charset="2"/>
              <a:buChar char="Ø"/>
            </a:pPr>
            <a:r>
              <a:rPr lang="ja-JP" altLang="en-US" dirty="0"/>
              <a:t>周辺道路は冠水 → 外部避難困難 </a:t>
            </a:r>
          </a:p>
          <a:p>
            <a:pPr marL="361950" indent="-361950">
              <a:lnSpc>
                <a:spcPct val="134000"/>
              </a:lnSpc>
              <a:spcAft>
                <a:spcPts val="600"/>
              </a:spcAft>
              <a:buFont typeface="Wingdings" panose="05000000000000000000" pitchFamily="2" charset="2"/>
              <a:buChar char="Ø"/>
            </a:pPr>
            <a:r>
              <a:rPr lang="en-US" altLang="ja-JP" dirty="0"/>
              <a:t>1</a:t>
            </a:r>
            <a:r>
              <a:rPr lang="ja-JP" altLang="en-US" dirty="0"/>
              <a:t>階は浸水または土砂流入で使用不可</a:t>
            </a:r>
            <a:br>
              <a:rPr lang="en-US" altLang="ja-JP" dirty="0"/>
            </a:br>
            <a:r>
              <a:rPr lang="en-US" altLang="ja-JP" dirty="0"/>
              <a:t>※2</a:t>
            </a:r>
            <a:r>
              <a:rPr lang="ja-JP" altLang="en-US" dirty="0"/>
              <a:t>階＝安全ではない可能性もあることを忘れない</a:t>
            </a:r>
            <a:endParaRPr lang="en-US" altLang="ja-JP" dirty="0"/>
          </a:p>
          <a:p>
            <a:pPr marL="361950" indent="-361950">
              <a:lnSpc>
                <a:spcPct val="134000"/>
              </a:lnSpc>
              <a:spcAft>
                <a:spcPts val="600"/>
              </a:spcAft>
              <a:buFont typeface="Wingdings" panose="05000000000000000000" pitchFamily="2" charset="2"/>
              <a:buChar char="Ø"/>
            </a:pPr>
            <a:r>
              <a:rPr lang="ja-JP" altLang="en-US" dirty="0"/>
              <a:t>施設内でどこまで安全を確保できるか</a:t>
            </a:r>
          </a:p>
        </p:txBody>
      </p:sp>
      <p:sp>
        <p:nvSpPr>
          <p:cNvPr id="4" name="スライド番号プレースホルダー 3">
            <a:extLst>
              <a:ext uri="{FF2B5EF4-FFF2-40B4-BE49-F238E27FC236}">
                <a16:creationId xmlns:a16="http://schemas.microsoft.com/office/drawing/2014/main" id="{E85C5A36-2784-3535-6BC2-00DDF76FAEA1}"/>
              </a:ext>
            </a:extLst>
          </p:cNvPr>
          <p:cNvSpPr>
            <a:spLocks noGrp="1"/>
          </p:cNvSpPr>
          <p:nvPr>
            <p:ph type="sldNum" sz="quarter" idx="12"/>
          </p:nvPr>
        </p:nvSpPr>
        <p:spPr/>
        <p:txBody>
          <a:bodyPr/>
          <a:lstStyle/>
          <a:p>
            <a:fld id="{2FCBEFAE-A678-4A35-9133-EF8F2938B273}" type="slidenum">
              <a:rPr kumimoji="1" lang="ja-JP" altLang="en-US" smtClean="0"/>
              <a:t>2</a:t>
            </a:fld>
            <a:endParaRPr kumimoji="1" lang="ja-JP" altLang="en-US"/>
          </a:p>
        </p:txBody>
      </p:sp>
    </p:spTree>
    <p:extLst>
      <p:ext uri="{BB962C8B-B14F-4D97-AF65-F5344CB8AC3E}">
        <p14:creationId xmlns:p14="http://schemas.microsoft.com/office/powerpoint/2010/main" val="712304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75FB18-CE56-15B7-4FDB-B0B8DB9702D3}"/>
              </a:ext>
            </a:extLst>
          </p:cNvPr>
          <p:cNvSpPr>
            <a:spLocks noGrp="1"/>
          </p:cNvSpPr>
          <p:nvPr>
            <p:ph type="title"/>
          </p:nvPr>
        </p:nvSpPr>
        <p:spPr/>
        <p:txBody>
          <a:bodyPr/>
          <a:lstStyle/>
          <a:p>
            <a:pPr algn="ctr"/>
            <a:r>
              <a:rPr kumimoji="1" lang="ja-JP" altLang="en-US" dirty="0"/>
              <a:t>施設上階への避難</a:t>
            </a:r>
          </a:p>
        </p:txBody>
      </p:sp>
      <p:sp>
        <p:nvSpPr>
          <p:cNvPr id="3" name="コンテンツ プレースホルダー 2">
            <a:extLst>
              <a:ext uri="{FF2B5EF4-FFF2-40B4-BE49-F238E27FC236}">
                <a16:creationId xmlns:a16="http://schemas.microsoft.com/office/drawing/2014/main" id="{FC02FD96-0ED6-DDA2-E88E-D714DD30153F}"/>
              </a:ext>
            </a:extLst>
          </p:cNvPr>
          <p:cNvSpPr>
            <a:spLocks noGrp="1"/>
          </p:cNvSpPr>
          <p:nvPr>
            <p:ph idx="1"/>
          </p:nvPr>
        </p:nvSpPr>
        <p:spPr>
          <a:xfrm>
            <a:off x="188510" y="1072356"/>
            <a:ext cx="8766977" cy="2966244"/>
          </a:xfrm>
        </p:spPr>
        <p:txBody>
          <a:bodyPr vert="horz" lIns="91440" tIns="45720" rIns="91440" bIns="45720" rtlCol="0">
            <a:normAutofit/>
          </a:bodyPr>
          <a:lstStyle/>
          <a:p>
            <a:pPr marL="361950" indent="-361950">
              <a:lnSpc>
                <a:spcPct val="134000"/>
              </a:lnSpc>
              <a:spcAft>
                <a:spcPts val="600"/>
              </a:spcAft>
              <a:buFont typeface="Wingdings" panose="05000000000000000000" pitchFamily="2" charset="2"/>
              <a:buChar char="Ø"/>
            </a:pPr>
            <a:r>
              <a:rPr lang="ja-JP" altLang="en-US" dirty="0"/>
              <a:t>上階へ移動（垂直避難） </a:t>
            </a:r>
          </a:p>
          <a:p>
            <a:pPr marL="361950" indent="-361950">
              <a:lnSpc>
                <a:spcPct val="134000"/>
              </a:lnSpc>
              <a:spcAft>
                <a:spcPts val="600"/>
              </a:spcAft>
              <a:buFont typeface="Wingdings" panose="05000000000000000000" pitchFamily="2" charset="2"/>
              <a:buChar char="Ø"/>
            </a:pPr>
            <a:r>
              <a:rPr lang="ja-JP" altLang="en-US" dirty="0"/>
              <a:t>水が来ない場所の確保 、水が来ない場所を見極める</a:t>
            </a:r>
          </a:p>
          <a:p>
            <a:pPr marL="361950" indent="-361950">
              <a:lnSpc>
                <a:spcPct val="134000"/>
              </a:lnSpc>
              <a:spcAft>
                <a:spcPts val="600"/>
              </a:spcAft>
              <a:buFont typeface="Wingdings" panose="05000000000000000000" pitchFamily="2" charset="2"/>
              <a:buChar char="Ø"/>
            </a:pPr>
            <a:r>
              <a:rPr lang="ja-JP" altLang="en-US" dirty="0"/>
              <a:t>必要物品の移動</a:t>
            </a:r>
          </a:p>
          <a:p>
            <a:pPr marL="361950" indent="-361950">
              <a:lnSpc>
                <a:spcPct val="134000"/>
              </a:lnSpc>
              <a:spcAft>
                <a:spcPts val="600"/>
              </a:spcAft>
              <a:buFont typeface="Wingdings" panose="05000000000000000000" pitchFamily="2" charset="2"/>
              <a:buChar char="Ø"/>
            </a:pPr>
            <a:r>
              <a:rPr lang="ja-JP" altLang="en-US" dirty="0"/>
              <a:t>最悪を想定する </a:t>
            </a:r>
          </a:p>
        </p:txBody>
      </p:sp>
      <p:sp>
        <p:nvSpPr>
          <p:cNvPr id="4" name="スライド番号プレースホルダー 3">
            <a:extLst>
              <a:ext uri="{FF2B5EF4-FFF2-40B4-BE49-F238E27FC236}">
                <a16:creationId xmlns:a16="http://schemas.microsoft.com/office/drawing/2014/main" id="{60D299E9-1BF5-A07E-2E23-40022A3996E7}"/>
              </a:ext>
            </a:extLst>
          </p:cNvPr>
          <p:cNvSpPr>
            <a:spLocks noGrp="1"/>
          </p:cNvSpPr>
          <p:nvPr>
            <p:ph type="sldNum" sz="quarter" idx="12"/>
          </p:nvPr>
        </p:nvSpPr>
        <p:spPr/>
        <p:txBody>
          <a:bodyPr/>
          <a:lstStyle/>
          <a:p>
            <a:fld id="{2FCBEFAE-A678-4A35-9133-EF8F2938B273}" type="slidenum">
              <a:rPr kumimoji="1" lang="ja-JP" altLang="en-US" smtClean="0"/>
              <a:t>3</a:t>
            </a:fld>
            <a:endParaRPr kumimoji="1" lang="ja-JP" altLang="en-US"/>
          </a:p>
        </p:txBody>
      </p:sp>
      <p:sp>
        <p:nvSpPr>
          <p:cNvPr id="7" name="四角形: 角を丸くする 6">
            <a:extLst>
              <a:ext uri="{FF2B5EF4-FFF2-40B4-BE49-F238E27FC236}">
                <a16:creationId xmlns:a16="http://schemas.microsoft.com/office/drawing/2014/main" id="{6A0F7BE7-6FD5-4D6C-A309-F1C3E411FAE8}"/>
              </a:ext>
            </a:extLst>
          </p:cNvPr>
          <p:cNvSpPr/>
          <p:nvPr/>
        </p:nvSpPr>
        <p:spPr>
          <a:xfrm>
            <a:off x="471485" y="4267577"/>
            <a:ext cx="8201025" cy="2284330"/>
          </a:xfrm>
          <a:prstGeom prst="roundRect">
            <a:avLst>
              <a:gd name="adj" fmla="val 19250"/>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44000"/>
              </a:lnSpc>
              <a:spcAft>
                <a:spcPts val="600"/>
              </a:spcAft>
            </a:pPr>
            <a:r>
              <a:rPr lang="ja-JP" altLang="en-US" sz="2400" dirty="0">
                <a:solidFill>
                  <a:schemeClr val="tx1"/>
                </a:solidFill>
              </a:rPr>
              <a:t>施設内避難</a:t>
            </a:r>
          </a:p>
          <a:p>
            <a:pPr marL="361950" indent="-361950">
              <a:lnSpc>
                <a:spcPct val="144000"/>
              </a:lnSpc>
              <a:spcAft>
                <a:spcPts val="600"/>
              </a:spcAft>
              <a:buFont typeface="Wingdings" panose="05000000000000000000" pitchFamily="2" charset="2"/>
              <a:buChar char="Ø"/>
            </a:pPr>
            <a:r>
              <a:rPr lang="ja-JP" altLang="en-US" sz="2000" dirty="0">
                <a:solidFill>
                  <a:schemeClr val="tx1"/>
                </a:solidFill>
              </a:rPr>
              <a:t>外に出る方が危険な場合もある </a:t>
            </a:r>
          </a:p>
          <a:p>
            <a:pPr marL="361950" indent="-361950">
              <a:lnSpc>
                <a:spcPct val="144000"/>
              </a:lnSpc>
              <a:spcAft>
                <a:spcPts val="600"/>
              </a:spcAft>
              <a:buFont typeface="Wingdings" panose="05000000000000000000" pitchFamily="2" charset="2"/>
              <a:buChar char="Ø"/>
            </a:pPr>
            <a:r>
              <a:rPr lang="ja-JP" altLang="en-US" sz="2000">
                <a:solidFill>
                  <a:schemeClr val="tx1"/>
                </a:solidFill>
              </a:rPr>
              <a:t>施設外へ</a:t>
            </a:r>
            <a:r>
              <a:rPr lang="ja-JP" altLang="en-US" sz="2000" dirty="0">
                <a:solidFill>
                  <a:schemeClr val="tx1"/>
                </a:solidFill>
              </a:rPr>
              <a:t>の移動はリスクがある（転倒・流される） </a:t>
            </a:r>
          </a:p>
          <a:p>
            <a:pPr marL="361950" indent="-361950">
              <a:lnSpc>
                <a:spcPct val="144000"/>
              </a:lnSpc>
              <a:spcAft>
                <a:spcPts val="600"/>
              </a:spcAft>
              <a:buFont typeface="Wingdings" panose="05000000000000000000" pitchFamily="2" charset="2"/>
              <a:buChar char="Ø"/>
            </a:pPr>
            <a:r>
              <a:rPr lang="ja-JP" altLang="en-US" sz="2000" dirty="0">
                <a:solidFill>
                  <a:schemeClr val="tx1"/>
                </a:solidFill>
              </a:rPr>
              <a:t>少ない人員でも移動ができる</a:t>
            </a:r>
          </a:p>
        </p:txBody>
      </p:sp>
    </p:spTree>
    <p:extLst>
      <p:ext uri="{BB962C8B-B14F-4D97-AF65-F5344CB8AC3E}">
        <p14:creationId xmlns:p14="http://schemas.microsoft.com/office/powerpoint/2010/main" val="3275316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6D570F-1F9A-ABED-44FE-AD4DD0E97426}"/>
              </a:ext>
            </a:extLst>
          </p:cNvPr>
          <p:cNvSpPr>
            <a:spLocks noGrp="1"/>
          </p:cNvSpPr>
          <p:nvPr>
            <p:ph type="title"/>
          </p:nvPr>
        </p:nvSpPr>
        <p:spPr/>
        <p:txBody>
          <a:bodyPr/>
          <a:lstStyle/>
          <a:p>
            <a:pPr algn="ctr"/>
            <a:r>
              <a:rPr kumimoji="1" lang="ja-JP" altLang="en-US" dirty="0"/>
              <a:t>ワーク①</a:t>
            </a:r>
          </a:p>
        </p:txBody>
      </p:sp>
      <p:sp>
        <p:nvSpPr>
          <p:cNvPr id="3" name="コンテンツ プレースホルダー 2">
            <a:extLst>
              <a:ext uri="{FF2B5EF4-FFF2-40B4-BE49-F238E27FC236}">
                <a16:creationId xmlns:a16="http://schemas.microsoft.com/office/drawing/2014/main" id="{7CDF61F1-365C-5D9C-940D-431B4A1E306A}"/>
              </a:ext>
            </a:extLst>
          </p:cNvPr>
          <p:cNvSpPr>
            <a:spLocks noGrp="1"/>
          </p:cNvSpPr>
          <p:nvPr>
            <p:ph idx="1"/>
          </p:nvPr>
        </p:nvSpPr>
        <p:spPr>
          <a:xfrm>
            <a:off x="301007" y="1006057"/>
            <a:ext cx="8541983" cy="2648952"/>
          </a:xfrm>
        </p:spPr>
        <p:txBody>
          <a:bodyPr vert="horz" lIns="91440" tIns="45720" rIns="91440" bIns="45720" rtlCol="0">
            <a:normAutofit/>
          </a:bodyPr>
          <a:lstStyle/>
          <a:p>
            <a:pPr marL="361950" indent="-361950">
              <a:lnSpc>
                <a:spcPct val="134000"/>
              </a:lnSpc>
              <a:spcAft>
                <a:spcPts val="600"/>
              </a:spcAft>
              <a:buFont typeface="Wingdings" panose="05000000000000000000" pitchFamily="2" charset="2"/>
              <a:buChar char="Ø"/>
            </a:pPr>
            <a:r>
              <a:rPr lang="en-US" altLang="ja-JP" dirty="0"/>
              <a:t>1</a:t>
            </a:r>
            <a:r>
              <a:rPr lang="ja-JP" altLang="en-US" dirty="0"/>
              <a:t>階は浸水又は土砂流入で使用不可になる可能性大</a:t>
            </a:r>
          </a:p>
          <a:p>
            <a:pPr marL="361950" indent="-361950">
              <a:lnSpc>
                <a:spcPct val="134000"/>
              </a:lnSpc>
              <a:spcAft>
                <a:spcPts val="600"/>
              </a:spcAft>
              <a:buFont typeface="Wingdings" panose="05000000000000000000" pitchFamily="2" charset="2"/>
              <a:buChar char="Ø"/>
            </a:pPr>
            <a:r>
              <a:rPr lang="en-US" altLang="ja-JP" dirty="0"/>
              <a:t>2</a:t>
            </a:r>
            <a:r>
              <a:rPr lang="ja-JP" altLang="en-US" dirty="0"/>
              <a:t>階以上は安全 </a:t>
            </a:r>
          </a:p>
          <a:p>
            <a:pPr marL="361950" indent="-361950">
              <a:lnSpc>
                <a:spcPct val="134000"/>
              </a:lnSpc>
              <a:spcAft>
                <a:spcPts val="600"/>
              </a:spcAft>
              <a:buFont typeface="Wingdings" panose="05000000000000000000" pitchFamily="2" charset="2"/>
              <a:buChar char="Ø"/>
            </a:pPr>
            <a:r>
              <a:rPr lang="ja-JP" altLang="en-US" dirty="0"/>
              <a:t>浸水又は土砂流入が起こると</a:t>
            </a:r>
            <a:br>
              <a:rPr lang="en-US" altLang="ja-JP" dirty="0"/>
            </a:br>
            <a:r>
              <a:rPr lang="ja-JP" altLang="en-US" dirty="0"/>
              <a:t>エレベーター停止、停電、断水、ガス供給停止となる</a:t>
            </a:r>
          </a:p>
        </p:txBody>
      </p:sp>
      <p:sp>
        <p:nvSpPr>
          <p:cNvPr id="4" name="スライド番号プレースホルダー 3">
            <a:extLst>
              <a:ext uri="{FF2B5EF4-FFF2-40B4-BE49-F238E27FC236}">
                <a16:creationId xmlns:a16="http://schemas.microsoft.com/office/drawing/2014/main" id="{82164B1A-DCBE-57FD-296F-2ACAD9A10582}"/>
              </a:ext>
            </a:extLst>
          </p:cNvPr>
          <p:cNvSpPr>
            <a:spLocks noGrp="1"/>
          </p:cNvSpPr>
          <p:nvPr>
            <p:ph type="sldNum" sz="quarter" idx="12"/>
          </p:nvPr>
        </p:nvSpPr>
        <p:spPr/>
        <p:txBody>
          <a:bodyPr/>
          <a:lstStyle/>
          <a:p>
            <a:fld id="{2FCBEFAE-A678-4A35-9133-EF8F2938B273}" type="slidenum">
              <a:rPr kumimoji="1" lang="ja-JP" altLang="en-US" smtClean="0"/>
              <a:t>4</a:t>
            </a:fld>
            <a:endParaRPr kumimoji="1" lang="ja-JP" altLang="en-US"/>
          </a:p>
        </p:txBody>
      </p:sp>
      <p:sp>
        <p:nvSpPr>
          <p:cNvPr id="7" name="四角形: 角を丸くする 6">
            <a:extLst>
              <a:ext uri="{FF2B5EF4-FFF2-40B4-BE49-F238E27FC236}">
                <a16:creationId xmlns:a16="http://schemas.microsoft.com/office/drawing/2014/main" id="{10A0A78D-0E41-79DC-D792-F68E30A97CDB}"/>
              </a:ext>
            </a:extLst>
          </p:cNvPr>
          <p:cNvSpPr/>
          <p:nvPr/>
        </p:nvSpPr>
        <p:spPr>
          <a:xfrm>
            <a:off x="409574" y="3655009"/>
            <a:ext cx="8292483" cy="2648952"/>
          </a:xfrm>
          <a:prstGeom prst="roundRect">
            <a:avLst/>
          </a:prstGeo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marL="714375" indent="-457200">
              <a:spcAft>
                <a:spcPts val="800"/>
              </a:spcAft>
            </a:pPr>
            <a:r>
              <a:rPr lang="ja-JP" altLang="en-US" sz="2800" b="1" dirty="0"/>
              <a:t>テーマ　「誰をどこに避難させるか」を考えよう</a:t>
            </a:r>
            <a:endParaRPr lang="ja-JP" altLang="en-US" sz="2800" dirty="0"/>
          </a:p>
          <a:p>
            <a:pPr marL="714375" indent="-457200">
              <a:spcAft>
                <a:spcPts val="800"/>
              </a:spcAft>
              <a:buFont typeface="Arial" panose="020B0604020202020204" pitchFamily="34" charset="0"/>
              <a:buChar char="•"/>
            </a:pPr>
            <a:r>
              <a:rPr lang="ja-JP" altLang="en-US" sz="2800" dirty="0"/>
              <a:t>移動の優先順位 </a:t>
            </a:r>
          </a:p>
          <a:p>
            <a:pPr marL="714375" indent="-457200">
              <a:spcAft>
                <a:spcPts val="800"/>
              </a:spcAft>
              <a:buFont typeface="Arial" panose="020B0604020202020204" pitchFamily="34" charset="0"/>
              <a:buChar char="•"/>
            </a:pPr>
            <a:r>
              <a:rPr lang="ja-JP" altLang="en-US" sz="2800" dirty="0"/>
              <a:t>避難場所</a:t>
            </a:r>
          </a:p>
          <a:p>
            <a:pPr marL="714375" indent="-457200">
              <a:spcAft>
                <a:spcPts val="800"/>
              </a:spcAft>
              <a:buFont typeface="Arial" panose="020B0604020202020204" pitchFamily="34" charset="0"/>
              <a:buChar char="•"/>
            </a:pPr>
            <a:r>
              <a:rPr lang="ja-JP" altLang="en-US" sz="2800" dirty="0"/>
              <a:t>介護ケアも含めたスペース確保</a:t>
            </a:r>
          </a:p>
        </p:txBody>
      </p:sp>
    </p:spTree>
    <p:extLst>
      <p:ext uri="{BB962C8B-B14F-4D97-AF65-F5344CB8AC3E}">
        <p14:creationId xmlns:p14="http://schemas.microsoft.com/office/powerpoint/2010/main" val="2464934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4AA8D9-ACC3-FBB0-0A61-97A518A3F84F}"/>
              </a:ext>
            </a:extLst>
          </p:cNvPr>
          <p:cNvSpPr>
            <a:spLocks noGrp="1"/>
          </p:cNvSpPr>
          <p:nvPr>
            <p:ph type="title"/>
          </p:nvPr>
        </p:nvSpPr>
        <p:spPr/>
        <p:txBody>
          <a:bodyPr/>
          <a:lstStyle/>
          <a:p>
            <a:pPr algn="ctr"/>
            <a:r>
              <a:rPr kumimoji="1" lang="ja-JP" altLang="en-US" dirty="0"/>
              <a:t>避難の手順と課題</a:t>
            </a:r>
          </a:p>
        </p:txBody>
      </p:sp>
      <p:sp>
        <p:nvSpPr>
          <p:cNvPr id="3" name="コンテンツ プレースホルダー 2">
            <a:extLst>
              <a:ext uri="{FF2B5EF4-FFF2-40B4-BE49-F238E27FC236}">
                <a16:creationId xmlns:a16="http://schemas.microsoft.com/office/drawing/2014/main" id="{91260664-93FD-5D00-309A-E47A09058A9A}"/>
              </a:ext>
            </a:extLst>
          </p:cNvPr>
          <p:cNvSpPr>
            <a:spLocks noGrp="1"/>
          </p:cNvSpPr>
          <p:nvPr>
            <p:ph idx="1"/>
          </p:nvPr>
        </p:nvSpPr>
        <p:spPr>
          <a:xfrm>
            <a:off x="301007" y="1081881"/>
            <a:ext cx="8541983" cy="4699794"/>
          </a:xfrm>
        </p:spPr>
        <p:txBody>
          <a:bodyPr vert="horz" lIns="91440" tIns="45720" rIns="91440" bIns="45720" rtlCol="0">
            <a:normAutofit/>
          </a:bodyPr>
          <a:lstStyle/>
          <a:p>
            <a:pPr marL="361950" indent="-361950">
              <a:lnSpc>
                <a:spcPct val="134000"/>
              </a:lnSpc>
              <a:spcAft>
                <a:spcPts val="600"/>
              </a:spcAft>
              <a:buFont typeface="Wingdings" panose="05000000000000000000" pitchFamily="2" charset="2"/>
              <a:buChar char="Ø"/>
            </a:pPr>
            <a:r>
              <a:rPr lang="ja-JP" altLang="en-US" dirty="0"/>
              <a:t>誰をどこに避難させるか </a:t>
            </a:r>
          </a:p>
          <a:p>
            <a:pPr marL="361950" indent="-361950">
              <a:lnSpc>
                <a:spcPct val="134000"/>
              </a:lnSpc>
              <a:spcAft>
                <a:spcPts val="600"/>
              </a:spcAft>
              <a:buFont typeface="Wingdings" panose="05000000000000000000" pitchFamily="2" charset="2"/>
              <a:buChar char="Ø"/>
            </a:pPr>
            <a:r>
              <a:rPr lang="ja-JP" altLang="en-US" dirty="0"/>
              <a:t>どうやって移動するか</a:t>
            </a:r>
          </a:p>
          <a:p>
            <a:pPr marL="0" indent="0">
              <a:lnSpc>
                <a:spcPct val="134000"/>
              </a:lnSpc>
              <a:spcAft>
                <a:spcPts val="600"/>
              </a:spcAft>
              <a:buNone/>
            </a:pPr>
            <a:r>
              <a:rPr lang="ja-JP" altLang="en-US" dirty="0"/>
              <a:t>を考えておく必要がある</a:t>
            </a:r>
            <a:endParaRPr lang="en-US" altLang="ja-JP" dirty="0"/>
          </a:p>
          <a:p>
            <a:pPr marL="361950" indent="-361950">
              <a:lnSpc>
                <a:spcPct val="134000"/>
              </a:lnSpc>
              <a:spcAft>
                <a:spcPts val="600"/>
              </a:spcAft>
              <a:buFont typeface="Wingdings" panose="05000000000000000000" pitchFamily="2" charset="2"/>
              <a:buChar char="Ø"/>
            </a:pPr>
            <a:r>
              <a:rPr lang="ja-JP" altLang="en-US" dirty="0"/>
              <a:t>寝たきりの人が先か、自立、独歩等の人が先か </a:t>
            </a:r>
          </a:p>
          <a:p>
            <a:pPr marL="361950" indent="-361950">
              <a:lnSpc>
                <a:spcPct val="134000"/>
              </a:lnSpc>
              <a:spcAft>
                <a:spcPts val="600"/>
              </a:spcAft>
              <a:buFont typeface="Wingdings" panose="05000000000000000000" pitchFamily="2" charset="2"/>
              <a:buChar char="Ø"/>
            </a:pPr>
            <a:r>
              <a:rPr lang="ja-JP" altLang="en-US" dirty="0"/>
              <a:t>医療依存度の高い人はどうするか</a:t>
            </a:r>
          </a:p>
          <a:p>
            <a:pPr marL="361950" indent="-361950">
              <a:lnSpc>
                <a:spcPct val="134000"/>
              </a:lnSpc>
              <a:spcAft>
                <a:spcPts val="600"/>
              </a:spcAft>
              <a:buFont typeface="Wingdings" panose="05000000000000000000" pitchFamily="2" charset="2"/>
              <a:buChar char="Ø"/>
            </a:pPr>
            <a:r>
              <a:rPr lang="ja-JP" altLang="en-US" dirty="0"/>
              <a:t>認知症の行動リスクは、何か</a:t>
            </a:r>
            <a:endParaRPr lang="en-US" altLang="ja-JP" dirty="0"/>
          </a:p>
          <a:p>
            <a:pPr marL="361950" indent="-361950">
              <a:lnSpc>
                <a:spcPct val="134000"/>
              </a:lnSpc>
              <a:spcAft>
                <a:spcPts val="600"/>
              </a:spcAft>
              <a:buFont typeface="Wingdings" panose="05000000000000000000" pitchFamily="2" charset="2"/>
              <a:buChar char="Ø"/>
            </a:pPr>
            <a:r>
              <a:rPr lang="ja-JP" altLang="en-US" dirty="0"/>
              <a:t>トイレはどうするか</a:t>
            </a:r>
          </a:p>
        </p:txBody>
      </p:sp>
      <p:sp>
        <p:nvSpPr>
          <p:cNvPr id="4" name="スライド番号プレースホルダー 3">
            <a:extLst>
              <a:ext uri="{FF2B5EF4-FFF2-40B4-BE49-F238E27FC236}">
                <a16:creationId xmlns:a16="http://schemas.microsoft.com/office/drawing/2014/main" id="{88DC603B-8F5A-74A7-903C-FFB1D4CE36EE}"/>
              </a:ext>
            </a:extLst>
          </p:cNvPr>
          <p:cNvSpPr>
            <a:spLocks noGrp="1"/>
          </p:cNvSpPr>
          <p:nvPr>
            <p:ph type="sldNum" sz="quarter" idx="12"/>
          </p:nvPr>
        </p:nvSpPr>
        <p:spPr/>
        <p:txBody>
          <a:bodyPr/>
          <a:lstStyle/>
          <a:p>
            <a:fld id="{2FCBEFAE-A678-4A35-9133-EF8F2938B273}" type="slidenum">
              <a:rPr kumimoji="1" lang="ja-JP" altLang="en-US" smtClean="0"/>
              <a:t>5</a:t>
            </a:fld>
            <a:endParaRPr kumimoji="1" lang="ja-JP" altLang="en-US"/>
          </a:p>
        </p:txBody>
      </p:sp>
    </p:spTree>
    <p:extLst>
      <p:ext uri="{BB962C8B-B14F-4D97-AF65-F5344CB8AC3E}">
        <p14:creationId xmlns:p14="http://schemas.microsoft.com/office/powerpoint/2010/main" val="1891817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414C0-0794-CD50-D60A-A1D80EFEB96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2DC34C3-1078-71CE-B75B-32D5D0D86541}"/>
              </a:ext>
            </a:extLst>
          </p:cNvPr>
          <p:cNvSpPr>
            <a:spLocks noGrp="1"/>
          </p:cNvSpPr>
          <p:nvPr>
            <p:ph type="title"/>
          </p:nvPr>
        </p:nvSpPr>
        <p:spPr/>
        <p:txBody>
          <a:bodyPr/>
          <a:lstStyle/>
          <a:p>
            <a:pPr algn="ctr"/>
            <a:r>
              <a:rPr kumimoji="1" lang="ja-JP" altLang="en-US" dirty="0"/>
              <a:t>ワーク</a:t>
            </a:r>
            <a:r>
              <a:rPr lang="ja-JP" altLang="en-US" dirty="0"/>
              <a:t>②</a:t>
            </a:r>
            <a:endParaRPr kumimoji="1" lang="ja-JP" altLang="en-US" dirty="0"/>
          </a:p>
        </p:txBody>
      </p:sp>
      <p:sp>
        <p:nvSpPr>
          <p:cNvPr id="3" name="コンテンツ プレースホルダー 2">
            <a:extLst>
              <a:ext uri="{FF2B5EF4-FFF2-40B4-BE49-F238E27FC236}">
                <a16:creationId xmlns:a16="http://schemas.microsoft.com/office/drawing/2014/main" id="{265E8709-C2A3-14D5-4BCF-EDF611B3AC55}"/>
              </a:ext>
            </a:extLst>
          </p:cNvPr>
          <p:cNvSpPr>
            <a:spLocks noGrp="1"/>
          </p:cNvSpPr>
          <p:nvPr>
            <p:ph idx="1"/>
          </p:nvPr>
        </p:nvSpPr>
        <p:spPr>
          <a:xfrm>
            <a:off x="301007" y="1006057"/>
            <a:ext cx="8541983" cy="2127668"/>
          </a:xfrm>
        </p:spPr>
        <p:txBody>
          <a:bodyPr vert="horz" lIns="91440" tIns="45720" rIns="91440" bIns="45720" rtlCol="0">
            <a:normAutofit fontScale="92500" lnSpcReduction="20000"/>
          </a:bodyPr>
          <a:lstStyle/>
          <a:p>
            <a:pPr marL="361950" indent="-361950">
              <a:lnSpc>
                <a:spcPct val="134000"/>
              </a:lnSpc>
              <a:spcAft>
                <a:spcPts val="600"/>
              </a:spcAft>
              <a:buFont typeface="Wingdings" panose="05000000000000000000" pitchFamily="2" charset="2"/>
              <a:buChar char="Ø"/>
            </a:pPr>
            <a:r>
              <a:rPr lang="en-US" altLang="ja-JP" dirty="0"/>
              <a:t>1</a:t>
            </a:r>
            <a:r>
              <a:rPr lang="ja-JP" altLang="en-US" dirty="0"/>
              <a:t>階が使用不可になったら</a:t>
            </a:r>
            <a:endParaRPr lang="en-US" altLang="ja-JP" dirty="0"/>
          </a:p>
          <a:p>
            <a:pPr marL="361950" indent="-361950">
              <a:lnSpc>
                <a:spcPct val="134000"/>
              </a:lnSpc>
              <a:spcAft>
                <a:spcPts val="600"/>
              </a:spcAft>
              <a:buFont typeface="Wingdings" panose="05000000000000000000" pitchFamily="2" charset="2"/>
              <a:buChar char="Ø"/>
            </a:pPr>
            <a:r>
              <a:rPr lang="ja-JP" altLang="en-US" dirty="0"/>
              <a:t>来訪者や外出者は</a:t>
            </a:r>
            <a:endParaRPr lang="en-US" altLang="ja-JP" dirty="0"/>
          </a:p>
          <a:p>
            <a:pPr marL="361950" indent="-361950">
              <a:lnSpc>
                <a:spcPct val="134000"/>
              </a:lnSpc>
              <a:spcAft>
                <a:spcPts val="600"/>
              </a:spcAft>
              <a:buFont typeface="Wingdings" panose="05000000000000000000" pitchFamily="2" charset="2"/>
              <a:buChar char="Ø"/>
            </a:pPr>
            <a:r>
              <a:rPr lang="ja-JP" altLang="en-US" dirty="0"/>
              <a:t>出入口はどうする</a:t>
            </a:r>
            <a:endParaRPr lang="en-US" altLang="ja-JP" dirty="0"/>
          </a:p>
          <a:p>
            <a:pPr marL="361950" indent="-361950">
              <a:lnSpc>
                <a:spcPct val="134000"/>
              </a:lnSpc>
              <a:spcAft>
                <a:spcPts val="600"/>
              </a:spcAft>
              <a:buFont typeface="Wingdings" panose="05000000000000000000" pitchFamily="2" charset="2"/>
              <a:buChar char="Ø"/>
            </a:pPr>
            <a:r>
              <a:rPr lang="ja-JP" altLang="en-US" dirty="0"/>
              <a:t>食事はどうするか</a:t>
            </a:r>
          </a:p>
        </p:txBody>
      </p:sp>
      <p:sp>
        <p:nvSpPr>
          <p:cNvPr id="4" name="スライド番号プレースホルダー 3">
            <a:extLst>
              <a:ext uri="{FF2B5EF4-FFF2-40B4-BE49-F238E27FC236}">
                <a16:creationId xmlns:a16="http://schemas.microsoft.com/office/drawing/2014/main" id="{950DF4EF-F14D-05BD-694F-D1560B2646B3}"/>
              </a:ext>
            </a:extLst>
          </p:cNvPr>
          <p:cNvSpPr>
            <a:spLocks noGrp="1"/>
          </p:cNvSpPr>
          <p:nvPr>
            <p:ph type="sldNum" sz="quarter" idx="12"/>
          </p:nvPr>
        </p:nvSpPr>
        <p:spPr/>
        <p:txBody>
          <a:bodyPr/>
          <a:lstStyle/>
          <a:p>
            <a:fld id="{2FCBEFAE-A678-4A35-9133-EF8F2938B273}" type="slidenum">
              <a:rPr kumimoji="1" lang="ja-JP" altLang="en-US" smtClean="0"/>
              <a:t>6</a:t>
            </a:fld>
            <a:endParaRPr kumimoji="1" lang="ja-JP" altLang="en-US"/>
          </a:p>
        </p:txBody>
      </p:sp>
      <p:sp>
        <p:nvSpPr>
          <p:cNvPr id="7" name="四角形: 角を丸くする 6">
            <a:extLst>
              <a:ext uri="{FF2B5EF4-FFF2-40B4-BE49-F238E27FC236}">
                <a16:creationId xmlns:a16="http://schemas.microsoft.com/office/drawing/2014/main" id="{59794318-C1FF-B8BB-EB05-4FAE78D61D9C}"/>
              </a:ext>
            </a:extLst>
          </p:cNvPr>
          <p:cNvSpPr/>
          <p:nvPr/>
        </p:nvSpPr>
        <p:spPr>
          <a:xfrm>
            <a:off x="409574" y="3655009"/>
            <a:ext cx="8292483" cy="2648952"/>
          </a:xfrm>
          <a:prstGeom prst="roundRect">
            <a:avLst/>
          </a:prstGeo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marL="714375" indent="-457200">
              <a:spcAft>
                <a:spcPts val="800"/>
              </a:spcAft>
            </a:pPr>
            <a:r>
              <a:rPr lang="ja-JP" altLang="en-US" sz="2800" b="1" dirty="0"/>
              <a:t>テーマ　「</a:t>
            </a:r>
            <a:r>
              <a:rPr lang="en-US" altLang="ja-JP" sz="2800" b="1" dirty="0"/>
              <a:t>1</a:t>
            </a:r>
            <a:r>
              <a:rPr lang="ja-JP" altLang="en-US" sz="2800" b="1" dirty="0"/>
              <a:t>階使用不可」について考えよう</a:t>
            </a:r>
            <a:endParaRPr lang="ja-JP" altLang="en-US" sz="2800" dirty="0"/>
          </a:p>
          <a:p>
            <a:pPr marL="714375" indent="-457200">
              <a:spcAft>
                <a:spcPts val="800"/>
              </a:spcAft>
              <a:buFont typeface="Arial" panose="020B0604020202020204" pitchFamily="34" charset="0"/>
              <a:buChar char="•"/>
            </a:pPr>
            <a:r>
              <a:rPr lang="en-US" altLang="ja-JP" sz="2800" dirty="0"/>
              <a:t>1</a:t>
            </a:r>
            <a:r>
              <a:rPr lang="ja-JP" altLang="en-US" sz="2800" dirty="0"/>
              <a:t>階の機能（受付や事務室）はどこへ</a:t>
            </a:r>
          </a:p>
          <a:p>
            <a:pPr marL="714375" indent="-457200">
              <a:spcAft>
                <a:spcPts val="800"/>
              </a:spcAft>
              <a:buFont typeface="Arial" panose="020B0604020202020204" pitchFamily="34" charset="0"/>
              <a:buChar char="•"/>
            </a:pPr>
            <a:r>
              <a:rPr lang="ja-JP" altLang="en-US" sz="2800" dirty="0"/>
              <a:t>出入口はいつ封鎖するか</a:t>
            </a:r>
          </a:p>
          <a:p>
            <a:pPr marL="714375" indent="-457200">
              <a:spcAft>
                <a:spcPts val="800"/>
              </a:spcAft>
              <a:buFont typeface="Arial" panose="020B0604020202020204" pitchFamily="34" charset="0"/>
              <a:buChar char="•"/>
            </a:pPr>
            <a:r>
              <a:rPr lang="ja-JP" altLang="en-US" sz="2800" dirty="0"/>
              <a:t>外来や外出などはいつ停止を決めるか</a:t>
            </a:r>
          </a:p>
        </p:txBody>
      </p:sp>
    </p:spTree>
    <p:extLst>
      <p:ext uri="{BB962C8B-B14F-4D97-AF65-F5344CB8AC3E}">
        <p14:creationId xmlns:p14="http://schemas.microsoft.com/office/powerpoint/2010/main" val="358397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B3A36-5D16-C3EC-6775-0AD659898F4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B73DF5E-5110-17EA-2022-ADE2D76B53E1}"/>
              </a:ext>
            </a:extLst>
          </p:cNvPr>
          <p:cNvSpPr>
            <a:spLocks noGrp="1"/>
          </p:cNvSpPr>
          <p:nvPr>
            <p:ph type="title"/>
          </p:nvPr>
        </p:nvSpPr>
        <p:spPr/>
        <p:txBody>
          <a:bodyPr/>
          <a:lstStyle/>
          <a:p>
            <a:pPr algn="ctr"/>
            <a:r>
              <a:rPr kumimoji="1" lang="en-US" altLang="ja-JP" dirty="0"/>
              <a:t>1</a:t>
            </a:r>
            <a:r>
              <a:rPr kumimoji="1" lang="ja-JP" altLang="en-US" dirty="0"/>
              <a:t>階使用不可</a:t>
            </a:r>
          </a:p>
        </p:txBody>
      </p:sp>
      <p:sp>
        <p:nvSpPr>
          <p:cNvPr id="3" name="コンテンツ プレースホルダー 2">
            <a:extLst>
              <a:ext uri="{FF2B5EF4-FFF2-40B4-BE49-F238E27FC236}">
                <a16:creationId xmlns:a16="http://schemas.microsoft.com/office/drawing/2014/main" id="{E91D4CC4-E4DC-C45D-B43C-E36950ED1ED1}"/>
              </a:ext>
            </a:extLst>
          </p:cNvPr>
          <p:cNvSpPr>
            <a:spLocks noGrp="1"/>
          </p:cNvSpPr>
          <p:nvPr>
            <p:ph idx="1"/>
          </p:nvPr>
        </p:nvSpPr>
        <p:spPr>
          <a:xfrm>
            <a:off x="301007" y="1081881"/>
            <a:ext cx="8541983" cy="5290344"/>
          </a:xfrm>
        </p:spPr>
        <p:txBody>
          <a:bodyPr vert="horz" lIns="91440" tIns="45720" rIns="91440" bIns="45720" rtlCol="0">
            <a:normAutofit/>
          </a:bodyPr>
          <a:lstStyle/>
          <a:p>
            <a:pPr marL="361950" indent="-361950">
              <a:lnSpc>
                <a:spcPct val="134000"/>
              </a:lnSpc>
              <a:spcAft>
                <a:spcPts val="600"/>
              </a:spcAft>
              <a:buFont typeface="Wingdings" panose="05000000000000000000" pitchFamily="2" charset="2"/>
              <a:buChar char="Ø"/>
            </a:pPr>
            <a:r>
              <a:rPr lang="ja-JP" altLang="en-US" dirty="0"/>
              <a:t>事務機能の代替場所を決めておく</a:t>
            </a:r>
            <a:br>
              <a:rPr lang="en-US" altLang="ja-JP" dirty="0"/>
            </a:br>
            <a:r>
              <a:rPr lang="ja-JP" altLang="en-US" dirty="0"/>
              <a:t>どこへ、持ち出す書類、持ち出す機器など</a:t>
            </a:r>
            <a:endParaRPr lang="en-US" altLang="ja-JP" dirty="0"/>
          </a:p>
          <a:p>
            <a:pPr marL="361950" indent="-361950">
              <a:lnSpc>
                <a:spcPct val="134000"/>
              </a:lnSpc>
              <a:spcAft>
                <a:spcPts val="600"/>
              </a:spcAft>
              <a:buFont typeface="Wingdings" panose="05000000000000000000" pitchFamily="2" charset="2"/>
              <a:buChar char="Ø"/>
            </a:pPr>
            <a:r>
              <a:rPr lang="ja-JP" altLang="en-US" dirty="0"/>
              <a:t>来訪者の受付はどうするか</a:t>
            </a:r>
            <a:endParaRPr lang="en-US" altLang="ja-JP" dirty="0"/>
          </a:p>
          <a:p>
            <a:pPr marL="361950" indent="-361950">
              <a:lnSpc>
                <a:spcPct val="134000"/>
              </a:lnSpc>
              <a:spcAft>
                <a:spcPts val="600"/>
              </a:spcAft>
              <a:buFont typeface="Wingdings" panose="05000000000000000000" pitchFamily="2" charset="2"/>
              <a:buChar char="Ø"/>
            </a:pPr>
            <a:r>
              <a:rPr lang="ja-JP" altLang="en-US" dirty="0"/>
              <a:t>外出者が戻るのを待つか</a:t>
            </a:r>
            <a:endParaRPr lang="en-US" altLang="ja-JP" dirty="0"/>
          </a:p>
          <a:p>
            <a:pPr marL="361950" indent="-361950">
              <a:lnSpc>
                <a:spcPct val="134000"/>
              </a:lnSpc>
              <a:spcAft>
                <a:spcPts val="600"/>
              </a:spcAft>
              <a:buFont typeface="Wingdings" panose="05000000000000000000" pitchFamily="2" charset="2"/>
              <a:buChar char="Ø"/>
            </a:pPr>
            <a:r>
              <a:rPr lang="en-US" altLang="ja-JP" dirty="0"/>
              <a:t>1</a:t>
            </a:r>
            <a:r>
              <a:rPr lang="ja-JP" altLang="en-US" dirty="0"/>
              <a:t>階の出入り口を封鎖するか、</a:t>
            </a:r>
          </a:p>
          <a:p>
            <a:pPr marL="361950" indent="-361950">
              <a:lnSpc>
                <a:spcPct val="134000"/>
              </a:lnSpc>
              <a:spcAft>
                <a:spcPts val="600"/>
              </a:spcAft>
              <a:buFont typeface="Wingdings" panose="05000000000000000000" pitchFamily="2" charset="2"/>
              <a:buChar char="Ø"/>
            </a:pPr>
            <a:r>
              <a:rPr lang="ja-JP" altLang="en-US" dirty="0"/>
              <a:t>厨房などが</a:t>
            </a:r>
            <a:r>
              <a:rPr lang="en-US" altLang="ja-JP" dirty="0"/>
              <a:t>1</a:t>
            </a:r>
            <a:r>
              <a:rPr lang="ja-JP" altLang="en-US" dirty="0"/>
              <a:t>階にある場合は、どこで食事を準備するか</a:t>
            </a:r>
          </a:p>
        </p:txBody>
      </p:sp>
      <p:sp>
        <p:nvSpPr>
          <p:cNvPr id="4" name="スライド番号プレースホルダー 3">
            <a:extLst>
              <a:ext uri="{FF2B5EF4-FFF2-40B4-BE49-F238E27FC236}">
                <a16:creationId xmlns:a16="http://schemas.microsoft.com/office/drawing/2014/main" id="{B4672B1F-EB92-B898-8B8A-04824CC8C540}"/>
              </a:ext>
            </a:extLst>
          </p:cNvPr>
          <p:cNvSpPr>
            <a:spLocks noGrp="1"/>
          </p:cNvSpPr>
          <p:nvPr>
            <p:ph type="sldNum" sz="quarter" idx="12"/>
          </p:nvPr>
        </p:nvSpPr>
        <p:spPr/>
        <p:txBody>
          <a:bodyPr/>
          <a:lstStyle/>
          <a:p>
            <a:fld id="{2FCBEFAE-A678-4A35-9133-EF8F2938B273}" type="slidenum">
              <a:rPr kumimoji="1" lang="ja-JP" altLang="en-US" smtClean="0"/>
              <a:t>7</a:t>
            </a:fld>
            <a:endParaRPr kumimoji="1" lang="ja-JP" altLang="en-US"/>
          </a:p>
        </p:txBody>
      </p:sp>
    </p:spTree>
    <p:extLst>
      <p:ext uri="{BB962C8B-B14F-4D97-AF65-F5344CB8AC3E}">
        <p14:creationId xmlns:p14="http://schemas.microsoft.com/office/powerpoint/2010/main" val="663527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21DC68-0A3A-289E-009B-629A8F5CE9AB}"/>
              </a:ext>
            </a:extLst>
          </p:cNvPr>
          <p:cNvSpPr>
            <a:spLocks noGrp="1"/>
          </p:cNvSpPr>
          <p:nvPr>
            <p:ph type="title"/>
          </p:nvPr>
        </p:nvSpPr>
        <p:spPr/>
        <p:txBody>
          <a:bodyPr/>
          <a:lstStyle/>
          <a:p>
            <a:pPr algn="ctr"/>
            <a:r>
              <a:rPr kumimoji="1" lang="ja-JP" altLang="en-US" dirty="0"/>
              <a:t>まとめ</a:t>
            </a:r>
          </a:p>
        </p:txBody>
      </p:sp>
      <p:sp>
        <p:nvSpPr>
          <p:cNvPr id="3" name="コンテンツ プレースホルダー 2">
            <a:extLst>
              <a:ext uri="{FF2B5EF4-FFF2-40B4-BE49-F238E27FC236}">
                <a16:creationId xmlns:a16="http://schemas.microsoft.com/office/drawing/2014/main" id="{35B7AF3D-5694-1572-E71F-AEA7951A0E5B}"/>
              </a:ext>
            </a:extLst>
          </p:cNvPr>
          <p:cNvSpPr>
            <a:spLocks noGrp="1"/>
          </p:cNvSpPr>
          <p:nvPr>
            <p:ph idx="1"/>
          </p:nvPr>
        </p:nvSpPr>
        <p:spPr/>
        <p:txBody>
          <a:bodyPr/>
          <a:lstStyle/>
          <a:p>
            <a:r>
              <a:rPr kumimoji="1" lang="ja-JP" altLang="en-US" dirty="0"/>
              <a:t>タイミング、手順、必要な備品を整理し、皆で共有する必要がある</a:t>
            </a:r>
            <a:endParaRPr kumimoji="1" lang="en-US" altLang="ja-JP" dirty="0"/>
          </a:p>
          <a:p>
            <a:r>
              <a:rPr kumimoji="1" lang="ja-JP" altLang="en-US" dirty="0"/>
              <a:t>事前に決めておくことが、いざという時に迷わず行動できる</a:t>
            </a:r>
            <a:endParaRPr kumimoji="1" lang="en-US" altLang="ja-JP" dirty="0"/>
          </a:p>
          <a:p>
            <a:r>
              <a:rPr lang="ja-JP" altLang="en-US" dirty="0"/>
              <a:t>利用者だけでなく、職員の食事やトイレ、休憩場所も確保が必要</a:t>
            </a:r>
            <a:endParaRPr kumimoji="1" lang="ja-JP" altLang="en-US" dirty="0"/>
          </a:p>
        </p:txBody>
      </p:sp>
      <p:sp>
        <p:nvSpPr>
          <p:cNvPr id="4" name="スライド番号プレースホルダー 3">
            <a:extLst>
              <a:ext uri="{FF2B5EF4-FFF2-40B4-BE49-F238E27FC236}">
                <a16:creationId xmlns:a16="http://schemas.microsoft.com/office/drawing/2014/main" id="{5F75B2FB-DD61-E1C5-DC68-FC5DD9413F68}"/>
              </a:ext>
            </a:extLst>
          </p:cNvPr>
          <p:cNvSpPr>
            <a:spLocks noGrp="1"/>
          </p:cNvSpPr>
          <p:nvPr>
            <p:ph type="sldNum" sz="quarter" idx="12"/>
          </p:nvPr>
        </p:nvSpPr>
        <p:spPr/>
        <p:txBody>
          <a:bodyPr/>
          <a:lstStyle/>
          <a:p>
            <a:fld id="{2FCBEFAE-A678-4A35-9133-EF8F2938B273}" type="slidenum">
              <a:rPr kumimoji="1" lang="ja-JP" altLang="en-US" smtClean="0"/>
              <a:t>8</a:t>
            </a:fld>
            <a:endParaRPr kumimoji="1" lang="ja-JP" altLang="en-US"/>
          </a:p>
        </p:txBody>
      </p:sp>
    </p:spTree>
    <p:extLst>
      <p:ext uri="{BB962C8B-B14F-4D97-AF65-F5344CB8AC3E}">
        <p14:creationId xmlns:p14="http://schemas.microsoft.com/office/powerpoint/2010/main" val="368312629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Century"/>
        <a:ea typeface="BIZ UDPゴシック"/>
        <a:cs typeface=""/>
      </a:majorFont>
      <a:minorFont>
        <a:latin typeface="Century"/>
        <a:ea typeface="BIZ UDPゴシック"/>
        <a:cs typeface=""/>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Century"/>
        <a:ea typeface="BIZ UDPゴシック"/>
        <a:cs typeface=""/>
      </a:majorFont>
      <a:minorFont>
        <a:latin typeface="Century"/>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1620</TotalTime>
  <Words>1521</Words>
  <Application>Microsoft Office PowerPoint</Application>
  <PresentationFormat>画面に合わせる (4:3)</PresentationFormat>
  <Paragraphs>112</Paragraphs>
  <Slides>8</Slides>
  <Notes>8</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8</vt:i4>
      </vt:variant>
    </vt:vector>
  </HeadingPairs>
  <TitlesOfParts>
    <vt:vector size="13" baseType="lpstr">
      <vt:lpstr>BIZ UDPゴシック</vt:lpstr>
      <vt:lpstr>Arial</vt:lpstr>
      <vt:lpstr>Century</vt:lpstr>
      <vt:lpstr>Wingdings</vt:lpstr>
      <vt:lpstr>Office 2013 - 2022 テーマ</vt:lpstr>
      <vt:lpstr>PowerPoint プレゼンテーション</vt:lpstr>
      <vt:lpstr>避難を考える想定</vt:lpstr>
      <vt:lpstr>施設上階への避難</vt:lpstr>
      <vt:lpstr>ワーク①</vt:lpstr>
      <vt:lpstr>避難の手順と課題</vt:lpstr>
      <vt:lpstr>ワーク②</vt:lpstr>
      <vt:lpstr>1階使用不可</vt:lpstr>
      <vt:lpstr>まとめ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伊永 勉</dc:creator>
  <cp:lastModifiedBy>川下明子</cp:lastModifiedBy>
  <cp:revision>233</cp:revision>
  <cp:lastPrinted>2026-01-19T01:08:06Z</cp:lastPrinted>
  <dcterms:created xsi:type="dcterms:W3CDTF">2020-08-06T05:41:11Z</dcterms:created>
  <dcterms:modified xsi:type="dcterms:W3CDTF">2026-03-31T05:45:28Z</dcterms:modified>
</cp:coreProperties>
</file>