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9"/>
  </p:notesMasterIdLst>
  <p:sldIdLst>
    <p:sldId id="257" r:id="rId2"/>
    <p:sldId id="2540" r:id="rId3"/>
    <p:sldId id="2541" r:id="rId4"/>
    <p:sldId id="2542" r:id="rId5"/>
    <p:sldId id="2543" r:id="rId6"/>
    <p:sldId id="2544" r:id="rId7"/>
    <p:sldId id="2550"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99"/>
    <a:srgbClr val="FF99FF"/>
    <a:srgbClr val="3333FF"/>
    <a:srgbClr val="008000"/>
    <a:srgbClr val="E9EBF5"/>
    <a:srgbClr val="CCECFF"/>
    <a:srgbClr val="CCFFFF"/>
    <a:srgbClr val="0000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211" autoAdjust="0"/>
    <p:restoredTop sz="80848" autoAdjust="0"/>
  </p:normalViewPr>
  <p:slideViewPr>
    <p:cSldViewPr snapToGrid="0">
      <p:cViewPr varScale="1">
        <p:scale>
          <a:sx n="86" d="100"/>
          <a:sy n="86" d="100"/>
        </p:scale>
        <p:origin x="2334" y="90"/>
      </p:cViewPr>
      <p:guideLst/>
    </p:cSldViewPr>
  </p:slideViewPr>
  <p:notesTextViewPr>
    <p:cViewPr>
      <p:scale>
        <a:sx n="1" d="1"/>
        <a:sy n="1" d="1"/>
      </p:scale>
      <p:origin x="0" y="0"/>
    </p:cViewPr>
  </p:notesTextViewPr>
  <p:notesViewPr>
    <p:cSldViewPr snapToGrid="0">
      <p:cViewPr varScale="1">
        <p:scale>
          <a:sx n="75" d="100"/>
          <a:sy n="75" d="100"/>
        </p:scale>
        <p:origin x="4038" y="84"/>
      </p:cViewPr>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AF25044-C9A0-4684-8274-E3F31F7E57EC}"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FF49E81-FDFA-45E0-AF09-3F7476A4BD90}" type="slidenum">
              <a:rPr kumimoji="1" lang="ja-JP" altLang="en-US" smtClean="0"/>
              <a:t>‹#›</a:t>
            </a:fld>
            <a:endParaRPr kumimoji="1" lang="ja-JP" altLang="en-US"/>
          </a:p>
        </p:txBody>
      </p:sp>
    </p:spTree>
    <p:extLst>
      <p:ext uri="{BB962C8B-B14F-4D97-AF65-F5344CB8AC3E}">
        <p14:creationId xmlns:p14="http://schemas.microsoft.com/office/powerpoint/2010/main" val="4341951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2pPr>
    <a:lvl3pPr marL="9144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3pPr>
    <a:lvl4pPr marL="13716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4pPr>
    <a:lvl5pPr marL="18288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防災気象情報を理解して、水害時の行動を理解するための研修です。</a:t>
            </a:r>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1</a:t>
            </a:fld>
            <a:endParaRPr kumimoji="1" lang="ja-JP" altLang="en-US"/>
          </a:p>
        </p:txBody>
      </p:sp>
    </p:spTree>
    <p:extLst>
      <p:ext uri="{BB962C8B-B14F-4D97-AF65-F5344CB8AC3E}">
        <p14:creationId xmlns:p14="http://schemas.microsoft.com/office/powerpoint/2010/main" val="2722646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rPr>
              <a:t>防災気象情報とは、災害が発生する恐れがあることを事前に知らせてくれる情報です。</a:t>
            </a:r>
            <a:br>
              <a:rPr kumimoji="1" lang="ja-JP" altLang="en-US" sz="1200" b="0" i="0" kern="1200" dirty="0">
                <a:solidFill>
                  <a:schemeClr val="tx1"/>
                </a:solidFill>
                <a:effectLst/>
              </a:rPr>
            </a:br>
            <a:r>
              <a:rPr kumimoji="1" lang="ja-JP" altLang="en-US" sz="1200" b="0" i="0" kern="1200" dirty="0">
                <a:solidFill>
                  <a:schemeClr val="tx1"/>
                </a:solidFill>
                <a:effectLst/>
              </a:rPr>
              <a:t>ここでは、特に高齢者施設の災害対策において不可欠な「風水害」に関する防災気象情報について確認し、理解を深めましょう。</a:t>
            </a:r>
          </a:p>
          <a:p>
            <a:r>
              <a:rPr kumimoji="1" lang="ja-JP" altLang="en-US" sz="1200" b="0" i="0" kern="1200" dirty="0">
                <a:solidFill>
                  <a:schemeClr val="tx1"/>
                </a:solidFill>
                <a:effectLst/>
              </a:rPr>
              <a:t>大雨や土砂災害などの水害は、事前に予測情報が提供されることが多く、その情報に基づいて早めに行動することで被害を最小限に抑えることができます。</a:t>
            </a:r>
            <a:br>
              <a:rPr kumimoji="1" lang="ja-JP" altLang="en-US" sz="1200" b="0" i="0" kern="1200" dirty="0">
                <a:solidFill>
                  <a:schemeClr val="tx1"/>
                </a:solidFill>
                <a:effectLst/>
              </a:rPr>
            </a:br>
            <a:r>
              <a:rPr kumimoji="1" lang="ja-JP" altLang="en-US" sz="1200" b="0" i="0" kern="1200" dirty="0">
                <a:solidFill>
                  <a:schemeClr val="tx1"/>
                </a:solidFill>
                <a:effectLst/>
              </a:rPr>
              <a:t>特に高齢者施設においては、一般の方よりも早い段階での避難が必要となるため、防災気象情報をもとにした「迅速な避難判断」が極めて重要です。</a:t>
            </a:r>
          </a:p>
          <a:p>
            <a:r>
              <a:rPr kumimoji="1" lang="ja-JP" altLang="en-US" sz="1200" b="0" i="0" kern="1200" dirty="0">
                <a:solidFill>
                  <a:schemeClr val="tx1"/>
                </a:solidFill>
                <a:effectLst/>
              </a:rPr>
              <a:t>防災気象情報は、大雨・河川の氾濫・土砂災害・高潮などの危険度を事前に知らせてくれる「命を守るための指標」です。</a:t>
            </a:r>
            <a:br>
              <a:rPr kumimoji="1" lang="ja-JP" altLang="en-US" sz="1200" b="0" i="0" kern="1200" dirty="0">
                <a:solidFill>
                  <a:schemeClr val="tx1"/>
                </a:solidFill>
                <a:effectLst/>
              </a:rPr>
            </a:br>
            <a:r>
              <a:rPr kumimoji="1" lang="ja-JP" altLang="en-US" sz="1200" b="0" i="0" kern="1200" dirty="0">
                <a:solidFill>
                  <a:schemeClr val="tx1"/>
                </a:solidFill>
                <a:effectLst/>
              </a:rPr>
              <a:t>情報の種類、発表されるタイミング、そしてその内容が持つ意味を正しく理解し、職員一人一人が「迷わず早い判断」ができるようになりましょう。</a:t>
            </a:r>
          </a:p>
          <a:p>
            <a:endParaRPr kumimoji="1" lang="ja-JP" altLang="en-US" dirty="0"/>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2</a:t>
            </a:fld>
            <a:endParaRPr kumimoji="1" lang="ja-JP" altLang="en-US"/>
          </a:p>
        </p:txBody>
      </p:sp>
    </p:spTree>
    <p:extLst>
      <p:ext uri="{BB962C8B-B14F-4D97-AF65-F5344CB8AC3E}">
        <p14:creationId xmlns:p14="http://schemas.microsoft.com/office/powerpoint/2010/main" val="2500443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早い判断が必要な理由は、施設の種別（入所・通所・訪問など）によって多少異なります。</a:t>
            </a:r>
            <a:br>
              <a:rPr kumimoji="1" lang="ja-JP" altLang="en-US" sz="1200" b="0" i="0" kern="1200" dirty="0">
                <a:solidFill>
                  <a:schemeClr val="tx1"/>
                </a:solidFill>
                <a:effectLst/>
                <a:latin typeface="+mn-lt"/>
                <a:ea typeface="+mn-ea"/>
                <a:cs typeface="+mn-cs"/>
              </a:rPr>
            </a:br>
            <a:r>
              <a:rPr kumimoji="1" lang="ja-JP" altLang="en-US" sz="1200" b="0" i="0" kern="1200" dirty="0">
                <a:solidFill>
                  <a:schemeClr val="tx1"/>
                </a:solidFill>
                <a:effectLst/>
                <a:latin typeface="+mn-lt"/>
                <a:ea typeface="+mn-ea"/>
                <a:cs typeface="+mn-cs"/>
              </a:rPr>
              <a:t>しかし、どの業態であっても、災害発生時に利用者の安全確保や避難を完遂するためには、「時間」が最大の鍵となります。</a:t>
            </a:r>
          </a:p>
          <a:p>
            <a:r>
              <a:rPr kumimoji="1" lang="ja-JP" altLang="en-US" sz="1200" b="0" i="0" kern="1200" dirty="0">
                <a:solidFill>
                  <a:schemeClr val="tx1"/>
                </a:solidFill>
                <a:effectLst/>
                <a:latin typeface="+mn-lt"/>
                <a:ea typeface="+mn-ea"/>
                <a:cs typeface="+mn-cs"/>
              </a:rPr>
              <a:t>特に移動に介助が必要な方が多い施設では、避難に想定以上の時間がかかるものです。</a:t>
            </a:r>
            <a:br>
              <a:rPr kumimoji="1" lang="ja-JP" altLang="en-US" sz="1200" b="0" i="0" kern="1200" dirty="0">
                <a:solidFill>
                  <a:schemeClr val="tx1"/>
                </a:solidFill>
                <a:effectLst/>
                <a:latin typeface="+mn-lt"/>
                <a:ea typeface="+mn-ea"/>
                <a:cs typeface="+mn-cs"/>
              </a:rPr>
            </a:br>
            <a:r>
              <a:rPr kumimoji="1" lang="ja-JP" altLang="en-US" sz="1200" b="0" i="0" kern="1200" dirty="0">
                <a:solidFill>
                  <a:schemeClr val="tx1"/>
                </a:solidFill>
                <a:effectLst/>
                <a:latin typeface="+mn-lt"/>
                <a:ea typeface="+mn-ea"/>
                <a:cs typeface="+mn-cs"/>
              </a:rPr>
              <a:t>「空振りを恐れず、素早い避難」を開始するためには、防災気象情報を正しく読み解き、活用することが不可欠です。</a:t>
            </a:r>
          </a:p>
          <a:p>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3</a:t>
            </a:fld>
            <a:endParaRPr kumimoji="1" lang="ja-JP" altLang="en-US"/>
          </a:p>
        </p:txBody>
      </p:sp>
    </p:spTree>
    <p:extLst>
      <p:ext uri="{BB962C8B-B14F-4D97-AF65-F5344CB8AC3E}">
        <p14:creationId xmlns:p14="http://schemas.microsoft.com/office/powerpoint/2010/main" val="423191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水害については、施設が河川の近くにある場合、「河川の氾濫情報」の収集が最優先となります。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河川の水位は、施設周辺の雨量だけでなく、上流での降雨量に大きく左右されます。そのため、迅速な避難を開始するには、大雨情報と河川の氾濫情報をセットで常に注視しておく必要があります。</a:t>
            </a:r>
          </a:p>
          <a:p>
            <a:r>
              <a:rPr kumimoji="1" lang="ja-JP" altLang="en-US" sz="1200" b="0" i="0" kern="1200" dirty="0">
                <a:solidFill>
                  <a:schemeClr val="tx1"/>
                </a:solidFill>
                <a:effectLst/>
                <a:latin typeface="+mn-lt"/>
                <a:ea typeface="+mn-ea"/>
                <a:cs typeface="+mn-cs"/>
              </a:rPr>
              <a:t>大きな河川の場合は、「河川水位観測所」のリアルタイム情報も非常に有効です。河川の水位は、氾濫危険水位に近づくと一気に増水し、短時間で氾濫に至る恐れがあります。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特に夜間は目視で水位を確認することが困難なため、氾濫前に危険を察知するのが遅れがちです。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あらかじめ施設周辺の河川の特性を把握しておきましょう。</a:t>
            </a:r>
          </a:p>
          <a:p>
            <a:r>
              <a:rPr kumimoji="1" lang="ja-JP" altLang="en-US" sz="1200" b="0" i="0" kern="1200" dirty="0">
                <a:solidFill>
                  <a:schemeClr val="tx1"/>
                </a:solidFill>
                <a:effectLst/>
                <a:latin typeface="+mn-lt"/>
                <a:ea typeface="+mn-ea"/>
                <a:cs typeface="+mn-cs"/>
              </a:rPr>
              <a:t>土砂災害については、数日前からの長雨によって発生することが多く、地滑り・がけ崩れ・土石流など、その形態は様々です。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自施設に被害をもたらす可能性のある土砂災害の種類を、ハザードマップで事前に確認しておいてください。</a:t>
            </a:r>
          </a:p>
          <a:p>
            <a:r>
              <a:rPr kumimoji="1" lang="ja-JP" altLang="en-US" sz="1200" b="0" i="0" kern="1200" dirty="0">
                <a:solidFill>
                  <a:schemeClr val="tx1"/>
                </a:solidFill>
                <a:effectLst/>
                <a:latin typeface="+mn-lt"/>
                <a:ea typeface="+mn-ea"/>
                <a:cs typeface="+mn-cs"/>
              </a:rPr>
              <a:t>土砂災害は、斜面の異変に気づいた時には既に災害が発生しているケースがほとんどであり、そこから逃げ切ることは極めて困難です。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だからこそ、予兆を待つのではなく、防災気象情報に基づいて「発生前に避難を完了させる」ことが鉄則と</a:t>
            </a:r>
            <a:r>
              <a:rPr kumimoji="1" lang="ja-JP" altLang="en-US" sz="1200" b="0" i="0" kern="1200">
                <a:solidFill>
                  <a:schemeClr val="tx1"/>
                </a:solidFill>
                <a:effectLst/>
                <a:latin typeface="+mn-lt"/>
                <a:ea typeface="+mn-ea"/>
                <a:cs typeface="+mn-cs"/>
              </a:rPr>
              <a:t>なります。</a:t>
            </a:r>
            <a:endParaRPr kumimoji="1" lang="ja-JP" altLang="en-US" b="0"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4</a:t>
            </a:fld>
            <a:endParaRPr kumimoji="1" lang="ja-JP" altLang="en-US"/>
          </a:p>
        </p:txBody>
      </p:sp>
    </p:spTree>
    <p:extLst>
      <p:ext uri="{BB962C8B-B14F-4D97-AF65-F5344CB8AC3E}">
        <p14:creationId xmlns:p14="http://schemas.microsoft.com/office/powerpoint/2010/main" val="229451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令和８年の</a:t>
            </a:r>
            <a:r>
              <a:rPr lang="en-US" altLang="ja-JP" dirty="0">
                <a:latin typeface="BIZ UDPゴシック" panose="020B0400000000000000" pitchFamily="50" charset="-128"/>
                <a:ea typeface="BIZ UDPゴシック" panose="020B0400000000000000" pitchFamily="50" charset="-128"/>
              </a:rPr>
              <a:t>5</a:t>
            </a:r>
            <a:r>
              <a:rPr lang="ja-JP" altLang="en-US" dirty="0">
                <a:latin typeface="BIZ UDPゴシック" panose="020B0400000000000000" pitchFamily="50" charset="-128"/>
                <a:ea typeface="BIZ UDPゴシック" panose="020B0400000000000000" pitchFamily="50" charset="-128"/>
              </a:rPr>
              <a:t>月ごろから、警報や注意報が変わります。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変わるのは、大雨、河川はん濫、土砂災害、高潮の</a:t>
            </a:r>
            <a:r>
              <a:rPr lang="en-US" altLang="ja-JP" dirty="0">
                <a:latin typeface="BIZ UDPゴシック" panose="020B0400000000000000" pitchFamily="50" charset="-128"/>
                <a:ea typeface="BIZ UDPゴシック" panose="020B0400000000000000" pitchFamily="50" charset="-128"/>
              </a:rPr>
              <a:t>4</a:t>
            </a:r>
            <a:r>
              <a:rPr lang="ja-JP" altLang="en-US" dirty="0">
                <a:latin typeface="BIZ UDPゴシック" panose="020B0400000000000000" pitchFamily="50" charset="-128"/>
                <a:ea typeface="BIZ UDPゴシック" panose="020B0400000000000000" pitchFamily="50" charset="-128"/>
              </a:rPr>
              <a:t>種類です。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警戒レベルに合わせて、警報注意報にもレベル表示がされます。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警戒レベル３赤色の際には、レベル３で各警報が発令されることになります。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警戒レベル３なので、市から高齢者等避難が発令されるタイミングとなります。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t>警戒レベル４紫色の際には、レベル４で危険警報が発表されることになり、今回から設定された新しい情報となります。</a:t>
            </a:r>
            <a:endParaRPr lang="en-US" altLang="ja-JP" dirty="0"/>
          </a:p>
          <a:p>
            <a:r>
              <a:rPr lang="ja-JP" altLang="en-US" dirty="0"/>
              <a:t>これは警戒レベル４のタイミングとなり、市から避難指示が発令されます。</a:t>
            </a:r>
            <a:endParaRPr lang="en-US" altLang="ja-JP" dirty="0"/>
          </a:p>
          <a:p>
            <a:r>
              <a:rPr lang="ja-JP" altLang="en-US" dirty="0">
                <a:latin typeface="BIZ UDPゴシック" panose="020B0400000000000000" pitchFamily="50" charset="-128"/>
                <a:ea typeface="BIZ UDPゴシック" panose="020B0400000000000000" pitchFamily="50" charset="-128"/>
              </a:rPr>
              <a:t>施設そしては、レベルごとに取るべき行動を決めておきます。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今まであった、大きな河川のはん濫に関係のない地域内の道路の冠水といった浸水被害は、大雨警報などで判断することになります。</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5</a:t>
            </a:fld>
            <a:endParaRPr kumimoji="1" lang="ja-JP" altLang="en-US"/>
          </a:p>
        </p:txBody>
      </p:sp>
    </p:spTree>
    <p:extLst>
      <p:ext uri="{BB962C8B-B14F-4D97-AF65-F5344CB8AC3E}">
        <p14:creationId xmlns:p14="http://schemas.microsoft.com/office/powerpoint/2010/main" val="1395150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20000"/>
              </a:lnSpc>
              <a:spcAft>
                <a:spcPts val="600"/>
              </a:spcAft>
            </a:pPr>
            <a:r>
              <a:rPr lang="ja-JP" altLang="en-US" sz="1200" dirty="0"/>
              <a:t>避難情報の５段階の警戒レベルに対応し、避難の判断をしやすくなります</a:t>
            </a:r>
          </a:p>
          <a:p>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レベル４で大雨危険警報が発表され、福岡市から警戒レベル４避難指示が発令されます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防災気象情報のレベルと避難情報の警戒レベルの数字が対応しますので、避難の判断がしやすくなります。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警報等の防災気象情報はピンポイントの情報ではなく、福岡市全体のことであるため、施設周辺ではどうかキキクルを見て確認し、早めに避難できるようにしましょう。</a:t>
            </a:r>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6</a:t>
            </a:fld>
            <a:endParaRPr kumimoji="1" lang="ja-JP" altLang="en-US"/>
          </a:p>
        </p:txBody>
      </p:sp>
    </p:spTree>
    <p:extLst>
      <p:ext uri="{BB962C8B-B14F-4D97-AF65-F5344CB8AC3E}">
        <p14:creationId xmlns:p14="http://schemas.microsoft.com/office/powerpoint/2010/main" val="2679754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大雨や土砂災害等の水害では素早い避難が重要となります。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そのために、防災気象情報を確認し、判断することが必要です。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あらかじめ、防災気象情報を知り、どの情報の時にどんな行動が必要か</a:t>
            </a:r>
            <a:r>
              <a:rPr lang="ja-JP" altLang="en-US">
                <a:latin typeface="BIZ UDPゴシック" panose="020B0400000000000000" pitchFamily="50" charset="-128"/>
                <a:ea typeface="BIZ UDPゴシック" panose="020B0400000000000000" pitchFamily="50" charset="-128"/>
              </a:rPr>
              <a:t>確認しておきましょう</a:t>
            </a:r>
            <a:r>
              <a:rPr lang="ja-JP" altLang="en-US" dirty="0">
                <a:latin typeface="BIZ UDPゴシック" panose="020B0400000000000000" pitchFamily="50" charset="-128"/>
                <a:ea typeface="BIZ UDPゴシック" panose="020B0400000000000000" pitchFamily="50" charset="-128"/>
              </a:rPr>
              <a:t>。</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7</a:t>
            </a:fld>
            <a:endParaRPr kumimoji="1" lang="ja-JP" altLang="en-US"/>
          </a:p>
        </p:txBody>
      </p:sp>
    </p:spTree>
    <p:extLst>
      <p:ext uri="{BB962C8B-B14F-4D97-AF65-F5344CB8AC3E}">
        <p14:creationId xmlns:p14="http://schemas.microsoft.com/office/powerpoint/2010/main" val="2459585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CC58A8-01FB-4E1D-803D-15547B71DE32}"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3638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D9122D-BB01-4908-B9BA-662673D2038C}"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73357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6AB62C-DA6E-49D9-AEBD-62C059ABBFD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902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18256"/>
            <a:ext cx="9144001" cy="825124"/>
          </a:xfrm>
          <a:gradFill>
            <a:gsLst>
              <a:gs pos="82000">
                <a:schemeClr val="accent1">
                  <a:lumMod val="5000"/>
                  <a:lumOff val="95000"/>
                </a:schemeClr>
              </a:gs>
              <a:gs pos="100000">
                <a:schemeClr val="accent4"/>
              </a:gs>
            </a:gsLst>
            <a:lin ang="5400000" scaled="1"/>
          </a:gradFill>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91298" y="1253331"/>
            <a:ext cx="8541983" cy="4351338"/>
          </a:xfrm>
        </p:spPr>
        <p:txBody>
          <a:bodyPr/>
          <a:lstStyle>
            <a:lvl1pPr>
              <a:lnSpc>
                <a:spcPct val="120000"/>
              </a:lnSpc>
              <a:spcBef>
                <a:spcPts val="0"/>
              </a:spcBef>
              <a:spcAft>
                <a:spcPts val="600"/>
              </a:spcAft>
              <a:defRPr/>
            </a:lvl1pPr>
            <a:lvl2pPr>
              <a:lnSpc>
                <a:spcPct val="120000"/>
              </a:lnSpc>
              <a:spcBef>
                <a:spcPts val="0"/>
              </a:spcBef>
              <a:spcAft>
                <a:spcPts val="600"/>
              </a:spcAft>
              <a:defRPr/>
            </a:lvl2pPr>
            <a:lvl3pPr>
              <a:lnSpc>
                <a:spcPct val="120000"/>
              </a:lnSpc>
              <a:spcBef>
                <a:spcPts val="0"/>
              </a:spcBef>
              <a:spcAft>
                <a:spcPts val="600"/>
              </a:spcAft>
              <a:defRPr/>
            </a:lvl3pPr>
            <a:lvl4pPr>
              <a:lnSpc>
                <a:spcPct val="120000"/>
              </a:lnSpc>
              <a:spcBef>
                <a:spcPts val="0"/>
              </a:spcBef>
              <a:spcAft>
                <a:spcPts val="600"/>
              </a:spcAft>
              <a:defRPr/>
            </a:lvl4pPr>
            <a:lvl5pPr>
              <a:lnSpc>
                <a:spcPct val="120000"/>
              </a:lnSpc>
              <a:spcBef>
                <a:spcPts val="0"/>
              </a:spcBef>
              <a:spcAft>
                <a:spcPts val="600"/>
              </a:spcAft>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9FD4D8-A0BC-42C6-BB6A-291E923C961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6600" y="6483936"/>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18014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A47D782-FFDF-4CA7-B89F-770682DF9200}"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02481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43B79C-27F2-4029-A87A-B5908ACDF3C0}"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03714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8C8F91-0D30-4A5E-AE00-C9B71762525B}"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63268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0A0FA3-365E-4D17-AFC0-F932DA3B19D1}"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086600" y="6492874"/>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202358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9573-8567-4A56-9282-0F644135790D}"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92875"/>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32208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1CA2FF-654A-4738-9AE7-1CB58667A537}"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87099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D5FA99-813B-45B3-A84A-B1ACA9A4FA5E}"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075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E5E76-43CC-4343-9CE1-6E0018C2DF96}"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2467549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319AA7F-C044-4AA8-A501-D8CA9885203B}"/>
              </a:ext>
            </a:extLst>
          </p:cNvPr>
          <p:cNvSpPr/>
          <p:nvPr/>
        </p:nvSpPr>
        <p:spPr>
          <a:xfrm>
            <a:off x="260046" y="840670"/>
            <a:ext cx="8623907" cy="3452099"/>
          </a:xfrm>
          <a:prstGeom prst="rect">
            <a:avLst/>
          </a:prstGeom>
          <a:noFill/>
        </p:spPr>
        <p:txBody>
          <a:bodyPr wrap="square">
            <a:spAutoFit/>
          </a:bodyPr>
          <a:lstStyle/>
          <a:p>
            <a:pPr algn="ctr"/>
            <a:r>
              <a:rPr lang="ja-JP" altLang="en-US" sz="4000" b="1" dirty="0"/>
              <a:t>介護サービス事業所における</a:t>
            </a:r>
            <a:endParaRPr lang="en-US" altLang="ja-JP" sz="4000" b="1" dirty="0"/>
          </a:p>
          <a:p>
            <a:pPr algn="ctr">
              <a:lnSpc>
                <a:spcPct val="200000"/>
              </a:lnSpc>
            </a:pPr>
            <a:r>
              <a:rPr lang="ja-JP" altLang="en-US" sz="6000" b="1" dirty="0"/>
              <a:t>防災気象情報の活用</a:t>
            </a:r>
            <a:br>
              <a:rPr lang="ja-JP" altLang="en-US" sz="4800" dirty="0"/>
            </a:br>
            <a:r>
              <a:rPr lang="ja-JP" altLang="en-US" sz="3600" dirty="0"/>
              <a:t>～水害時に「いつ動くか」を判断する～</a:t>
            </a:r>
            <a:endParaRPr lang="ja-JP" altLang="ja-JP" sz="4800" b="1"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778988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125279-DF98-D50D-B33D-DB7B6883F187}"/>
              </a:ext>
            </a:extLst>
          </p:cNvPr>
          <p:cNvSpPr>
            <a:spLocks noGrp="1"/>
          </p:cNvSpPr>
          <p:nvPr>
            <p:ph type="title"/>
          </p:nvPr>
        </p:nvSpPr>
        <p:spPr/>
        <p:txBody>
          <a:bodyPr/>
          <a:lstStyle/>
          <a:p>
            <a:pPr algn="ctr"/>
            <a:r>
              <a:rPr kumimoji="1" lang="ja-JP" altLang="en-US" dirty="0"/>
              <a:t>研修の目的</a:t>
            </a:r>
          </a:p>
        </p:txBody>
      </p:sp>
      <p:sp>
        <p:nvSpPr>
          <p:cNvPr id="5" name="Rectangle 1">
            <a:extLst>
              <a:ext uri="{FF2B5EF4-FFF2-40B4-BE49-F238E27FC236}">
                <a16:creationId xmlns:a16="http://schemas.microsoft.com/office/drawing/2014/main" id="{AC96F245-276C-A739-BAD2-AF65CBD9515A}"/>
              </a:ext>
            </a:extLst>
          </p:cNvPr>
          <p:cNvSpPr>
            <a:spLocks noGrp="1" noChangeArrowheads="1"/>
          </p:cNvSpPr>
          <p:nvPr>
            <p:ph idx="1"/>
          </p:nvPr>
        </p:nvSpPr>
        <p:spPr bwMode="auto">
          <a:xfrm>
            <a:off x="285748" y="1343759"/>
            <a:ext cx="8671727" cy="220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rmAutofit/>
          </a:bodyPr>
          <a:lstStyle/>
          <a:p>
            <a:pPr marL="628650" marR="0" lvl="0" indent="-447675" algn="l" defTabSz="914400" rtl="0" eaLnBrk="0" fontAlgn="base" latinLnBrk="0" hangingPunct="0">
              <a:spcBef>
                <a:spcPct val="0"/>
              </a:spcBef>
              <a:buClrTx/>
              <a:buSzTx/>
              <a:buFont typeface="Wingdings" panose="05000000000000000000" pitchFamily="2" charset="2"/>
              <a:buChar char="Ø"/>
              <a:tabLst/>
            </a:pPr>
            <a:r>
              <a:rPr kumimoji="0" lang="ja-JP" altLang="ja-JP" sz="3200" b="0" i="0" u="none" strike="noStrike" cap="none" normalizeH="0" baseline="0" dirty="0">
                <a:ln>
                  <a:noFill/>
                </a:ln>
                <a:solidFill>
                  <a:schemeClr val="tx1"/>
                </a:solidFill>
                <a:effectLst/>
                <a:latin typeface="Arial" panose="020B0604020202020204" pitchFamily="34" charset="0"/>
              </a:rPr>
              <a:t>防災気象情報の基本を理解する </a:t>
            </a:r>
          </a:p>
          <a:p>
            <a:pPr marL="628650" marR="0" lvl="0" indent="-447675" algn="l" defTabSz="914400" rtl="0" eaLnBrk="0" fontAlgn="base" latinLnBrk="0" hangingPunct="0">
              <a:spcBef>
                <a:spcPct val="0"/>
              </a:spcBef>
              <a:buClrTx/>
              <a:buSzTx/>
              <a:buFont typeface="Wingdings" panose="05000000000000000000" pitchFamily="2" charset="2"/>
              <a:buChar char="Ø"/>
              <a:tabLst/>
            </a:pPr>
            <a:r>
              <a:rPr kumimoji="0" lang="ja-JP" altLang="ja-JP" sz="3200" b="0" i="0" u="none" strike="noStrike" cap="none" normalizeH="0" baseline="0" dirty="0">
                <a:ln>
                  <a:noFill/>
                </a:ln>
                <a:solidFill>
                  <a:schemeClr val="tx1"/>
                </a:solidFill>
                <a:effectLst/>
                <a:latin typeface="Arial" panose="020B0604020202020204" pitchFamily="34" charset="0"/>
              </a:rPr>
              <a:t>水害時の危険度を正しく読み取る </a:t>
            </a:r>
          </a:p>
          <a:p>
            <a:pPr marL="628650" marR="0" lvl="0" indent="-447675" algn="l" defTabSz="914400" rtl="0" eaLnBrk="0" fontAlgn="base" latinLnBrk="0" hangingPunct="0">
              <a:spcBef>
                <a:spcPct val="0"/>
              </a:spcBef>
              <a:buClrTx/>
              <a:buSzTx/>
              <a:buFont typeface="Wingdings" panose="05000000000000000000" pitchFamily="2" charset="2"/>
              <a:buChar char="Ø"/>
              <a:tabLst/>
            </a:pPr>
            <a:r>
              <a:rPr kumimoji="0" lang="ja-JP" altLang="ja-JP" sz="3200" b="0" i="0" u="none" strike="noStrike" cap="none" normalizeH="0" baseline="0" dirty="0">
                <a:ln>
                  <a:noFill/>
                </a:ln>
                <a:solidFill>
                  <a:schemeClr val="tx1"/>
                </a:solidFill>
                <a:effectLst/>
                <a:latin typeface="Arial" panose="020B0604020202020204" pitchFamily="34" charset="0"/>
              </a:rPr>
              <a:t>避難判断・初動行動につなげる</a:t>
            </a:r>
            <a:endParaRPr kumimoji="0" lang="en-US" altLang="ja-JP" sz="3200" b="0" i="0" u="none" strike="noStrike" cap="none" normalizeH="0" baseline="0" dirty="0">
              <a:ln>
                <a:noFill/>
              </a:ln>
              <a:solidFill>
                <a:schemeClr val="tx1"/>
              </a:solidFill>
              <a:effectLst/>
              <a:latin typeface="Arial" panose="020B0604020202020204" pitchFamily="34" charset="0"/>
            </a:endParaRPr>
          </a:p>
        </p:txBody>
      </p:sp>
      <p:sp>
        <p:nvSpPr>
          <p:cNvPr id="4" name="スライド番号プレースホルダー 3">
            <a:extLst>
              <a:ext uri="{FF2B5EF4-FFF2-40B4-BE49-F238E27FC236}">
                <a16:creationId xmlns:a16="http://schemas.microsoft.com/office/drawing/2014/main" id="{CE16EBE0-B67A-E2E7-F9EA-113BDE13F675}"/>
              </a:ext>
            </a:extLst>
          </p:cNvPr>
          <p:cNvSpPr>
            <a:spLocks noGrp="1"/>
          </p:cNvSpPr>
          <p:nvPr>
            <p:ph type="sldNum" sz="quarter" idx="12"/>
          </p:nvPr>
        </p:nvSpPr>
        <p:spPr/>
        <p:txBody>
          <a:bodyPr/>
          <a:lstStyle/>
          <a:p>
            <a:fld id="{2FCBEFAE-A678-4A35-9133-EF8F2938B273}" type="slidenum">
              <a:rPr kumimoji="1" lang="ja-JP" altLang="en-US" smtClean="0"/>
              <a:t>2</a:t>
            </a:fld>
            <a:endParaRPr kumimoji="1" lang="ja-JP" altLang="en-US"/>
          </a:p>
        </p:txBody>
      </p:sp>
      <p:sp>
        <p:nvSpPr>
          <p:cNvPr id="6" name="四角形: 角を丸くする 5">
            <a:extLst>
              <a:ext uri="{FF2B5EF4-FFF2-40B4-BE49-F238E27FC236}">
                <a16:creationId xmlns:a16="http://schemas.microsoft.com/office/drawing/2014/main" id="{9F5A8D2D-FA82-7298-A3A7-6ED4BF6E8A94}"/>
              </a:ext>
            </a:extLst>
          </p:cNvPr>
          <p:cNvSpPr/>
          <p:nvPr/>
        </p:nvSpPr>
        <p:spPr>
          <a:xfrm>
            <a:off x="285748" y="3774491"/>
            <a:ext cx="8572500" cy="164782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lvl="0" algn="ctr" eaLnBrk="0" fontAlgn="base" hangingPunct="0">
              <a:spcBef>
                <a:spcPct val="0"/>
              </a:spcBef>
            </a:pPr>
            <a:r>
              <a:rPr lang="ja-JP" altLang="en-US" sz="3600" b="1" dirty="0">
                <a:latin typeface="+mn-ea"/>
              </a:rPr>
              <a:t>気象情報を“知る”だけでなく、</a:t>
            </a:r>
            <a:endParaRPr lang="en-US" altLang="ja-JP" sz="3600" b="1" dirty="0">
              <a:latin typeface="+mn-ea"/>
            </a:endParaRPr>
          </a:p>
          <a:p>
            <a:pPr lvl="0" algn="ctr" eaLnBrk="0" fontAlgn="base" hangingPunct="0">
              <a:lnSpc>
                <a:spcPct val="150000"/>
              </a:lnSpc>
              <a:spcBef>
                <a:spcPct val="0"/>
              </a:spcBef>
            </a:pPr>
            <a:r>
              <a:rPr lang="ja-JP" altLang="en-US" sz="3600" b="1" dirty="0">
                <a:latin typeface="+mn-ea"/>
              </a:rPr>
              <a:t>“行動につなげる”ことです</a:t>
            </a:r>
            <a:endParaRPr lang="ja-JP" altLang="ja-JP" sz="3600" b="1" dirty="0">
              <a:solidFill>
                <a:schemeClr val="tx1"/>
              </a:solidFill>
              <a:latin typeface="+mn-ea"/>
            </a:endParaRPr>
          </a:p>
        </p:txBody>
      </p:sp>
      <p:sp>
        <p:nvSpPr>
          <p:cNvPr id="7" name="テキスト ボックス 6">
            <a:extLst>
              <a:ext uri="{FF2B5EF4-FFF2-40B4-BE49-F238E27FC236}">
                <a16:creationId xmlns:a16="http://schemas.microsoft.com/office/drawing/2014/main" id="{7A7D8715-B568-CCF9-059C-4D68015DAD60}"/>
              </a:ext>
            </a:extLst>
          </p:cNvPr>
          <p:cNvSpPr txBox="1"/>
          <p:nvPr/>
        </p:nvSpPr>
        <p:spPr>
          <a:xfrm>
            <a:off x="186521" y="5768460"/>
            <a:ext cx="8671727" cy="646331"/>
          </a:xfrm>
          <a:prstGeom prst="rect">
            <a:avLst/>
          </a:prstGeom>
          <a:solidFill>
            <a:srgbClr val="FFFF00"/>
          </a:solidFill>
          <a:ln w="38100">
            <a:solidFill>
              <a:schemeClr val="tx1"/>
            </a:solidFill>
          </a:ln>
        </p:spPr>
        <p:txBody>
          <a:bodyPr wrap="square" rtlCol="0">
            <a:spAutoFit/>
          </a:bodyPr>
          <a:lstStyle/>
          <a:p>
            <a:pPr algn="ctr"/>
            <a:r>
              <a:rPr kumimoji="1" lang="ja-JP" altLang="en-US" sz="3600" b="1" dirty="0"/>
              <a:t>早い判断が重要</a:t>
            </a:r>
          </a:p>
        </p:txBody>
      </p:sp>
    </p:spTree>
    <p:extLst>
      <p:ext uri="{BB962C8B-B14F-4D97-AF65-F5344CB8AC3E}">
        <p14:creationId xmlns:p14="http://schemas.microsoft.com/office/powerpoint/2010/main" val="238737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75E957-E8E3-9863-91EC-E5CE0342DBC0}"/>
              </a:ext>
            </a:extLst>
          </p:cNvPr>
          <p:cNvSpPr>
            <a:spLocks noGrp="1"/>
          </p:cNvSpPr>
          <p:nvPr>
            <p:ph type="title"/>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kumimoji="1" lang="ja-JP" altLang="en-US" dirty="0"/>
              <a:t>なぜ早い判断が必要か</a:t>
            </a:r>
          </a:p>
        </p:txBody>
      </p:sp>
      <p:sp>
        <p:nvSpPr>
          <p:cNvPr id="3" name="コンテンツ プレースホルダー 2">
            <a:extLst>
              <a:ext uri="{FF2B5EF4-FFF2-40B4-BE49-F238E27FC236}">
                <a16:creationId xmlns:a16="http://schemas.microsoft.com/office/drawing/2014/main" id="{74678FCE-33E1-28B9-7A6B-83AB03167A00}"/>
              </a:ext>
            </a:extLst>
          </p:cNvPr>
          <p:cNvSpPr>
            <a:spLocks noGrp="1"/>
          </p:cNvSpPr>
          <p:nvPr>
            <p:ph idx="1"/>
          </p:nvPr>
        </p:nvSpPr>
        <p:spPr>
          <a:xfrm>
            <a:off x="1322132" y="1803859"/>
            <a:ext cx="4010026" cy="1280588"/>
          </a:xfrm>
          <a:solidFill>
            <a:schemeClr val="accent6">
              <a:lumMod val="20000"/>
              <a:lumOff val="80000"/>
            </a:schemeClr>
          </a:solidFill>
          <a:ln>
            <a:solidFill>
              <a:schemeClr val="tx1"/>
            </a:solidFill>
          </a:ln>
        </p:spPr>
        <p:txBody>
          <a:bodyPr>
            <a:noAutofit/>
          </a:bodyPr>
          <a:lstStyle/>
          <a:p>
            <a:pPr marL="447675" indent="-361950" eaLnBrk="0" fontAlgn="base" hangingPunct="0">
              <a:lnSpc>
                <a:spcPct val="114000"/>
              </a:lnSpc>
              <a:spcAft>
                <a:spcPts val="400"/>
              </a:spcAft>
              <a:buFont typeface="Wingdings" panose="05000000000000000000" pitchFamily="2" charset="2"/>
              <a:buChar char="Ø"/>
            </a:pPr>
            <a:r>
              <a:rPr kumimoji="0" lang="ja-JP" altLang="en-US" sz="2000" dirty="0">
                <a:latin typeface="Arial" panose="020B0604020202020204" pitchFamily="34" charset="0"/>
              </a:rPr>
              <a:t>高齢者は避難に時間がかかる </a:t>
            </a:r>
          </a:p>
          <a:p>
            <a:pPr marL="447675" indent="-361950" eaLnBrk="0" fontAlgn="base" hangingPunct="0">
              <a:lnSpc>
                <a:spcPct val="114000"/>
              </a:lnSpc>
              <a:spcAft>
                <a:spcPts val="400"/>
              </a:spcAft>
              <a:buFont typeface="Wingdings" panose="05000000000000000000" pitchFamily="2" charset="2"/>
              <a:buChar char="Ø"/>
            </a:pPr>
            <a:r>
              <a:rPr kumimoji="0" lang="ja-JP" altLang="en-US" sz="2000" dirty="0">
                <a:latin typeface="Arial" panose="020B0604020202020204" pitchFamily="34" charset="0"/>
              </a:rPr>
              <a:t>職員数が限られている </a:t>
            </a:r>
          </a:p>
          <a:p>
            <a:pPr marL="447675" indent="-361950" eaLnBrk="0" fontAlgn="base" hangingPunct="0">
              <a:lnSpc>
                <a:spcPct val="114000"/>
              </a:lnSpc>
              <a:spcAft>
                <a:spcPts val="400"/>
              </a:spcAft>
              <a:buFont typeface="Wingdings" panose="05000000000000000000" pitchFamily="2" charset="2"/>
              <a:buChar char="Ø"/>
            </a:pPr>
            <a:r>
              <a:rPr kumimoji="0" lang="ja-JP" altLang="en-US" sz="2000" dirty="0">
                <a:latin typeface="Arial" panose="020B0604020202020204" pitchFamily="34" charset="0"/>
              </a:rPr>
              <a:t>水害は急激に進行する </a:t>
            </a:r>
          </a:p>
          <a:p>
            <a:pPr>
              <a:lnSpc>
                <a:spcPct val="114000"/>
              </a:lnSpc>
              <a:spcAft>
                <a:spcPts val="400"/>
              </a:spcAft>
            </a:pPr>
            <a:endParaRPr lang="en-US" altLang="ja-JP" sz="2000" dirty="0"/>
          </a:p>
          <a:p>
            <a:pPr>
              <a:lnSpc>
                <a:spcPct val="114000"/>
              </a:lnSpc>
              <a:spcAft>
                <a:spcPts val="400"/>
              </a:spcAft>
            </a:pPr>
            <a:endParaRPr lang="en-US" altLang="ja-JP" sz="2000" dirty="0"/>
          </a:p>
          <a:p>
            <a:pPr>
              <a:lnSpc>
                <a:spcPct val="114000"/>
              </a:lnSpc>
              <a:spcAft>
                <a:spcPts val="400"/>
              </a:spcAft>
            </a:pPr>
            <a:endParaRPr kumimoji="1" lang="ja-JP" altLang="en-US" sz="2000" dirty="0"/>
          </a:p>
        </p:txBody>
      </p:sp>
      <p:sp>
        <p:nvSpPr>
          <p:cNvPr id="4" name="スライド番号プレースホルダー 3">
            <a:extLst>
              <a:ext uri="{FF2B5EF4-FFF2-40B4-BE49-F238E27FC236}">
                <a16:creationId xmlns:a16="http://schemas.microsoft.com/office/drawing/2014/main" id="{A66DB43B-D43C-7ED9-ACB4-FE8C5BD4819F}"/>
              </a:ext>
            </a:extLst>
          </p:cNvPr>
          <p:cNvSpPr>
            <a:spLocks noGrp="1"/>
          </p:cNvSpPr>
          <p:nvPr>
            <p:ph type="sldNum" sz="quarter" idx="12"/>
          </p:nvPr>
        </p:nvSpPr>
        <p:spPr/>
        <p:txBody>
          <a:bodyPr/>
          <a:lstStyle/>
          <a:p>
            <a:fld id="{2FCBEFAE-A678-4A35-9133-EF8F2938B273}" type="slidenum">
              <a:rPr kumimoji="1" lang="ja-JP" altLang="en-US" smtClean="0"/>
              <a:t>3</a:t>
            </a:fld>
            <a:endParaRPr kumimoji="1" lang="ja-JP" altLang="en-US"/>
          </a:p>
        </p:txBody>
      </p:sp>
      <p:sp>
        <p:nvSpPr>
          <p:cNvPr id="10" name="テキスト ボックス 9">
            <a:extLst>
              <a:ext uri="{FF2B5EF4-FFF2-40B4-BE49-F238E27FC236}">
                <a16:creationId xmlns:a16="http://schemas.microsoft.com/office/drawing/2014/main" id="{FF2EA58E-712C-D174-16C9-77B772797444}"/>
              </a:ext>
            </a:extLst>
          </p:cNvPr>
          <p:cNvSpPr txBox="1"/>
          <p:nvPr/>
        </p:nvSpPr>
        <p:spPr>
          <a:xfrm>
            <a:off x="1322132" y="3301651"/>
            <a:ext cx="4010026" cy="1553602"/>
          </a:xfrm>
          <a:prstGeom prst="rect">
            <a:avLst/>
          </a:prstGeom>
          <a:solidFill>
            <a:schemeClr val="accent5">
              <a:lumMod val="20000"/>
              <a:lumOff val="80000"/>
            </a:schemeClr>
          </a:solidFill>
          <a:ln>
            <a:solidFill>
              <a:schemeClr val="tx1"/>
            </a:solidFill>
          </a:ln>
        </p:spPr>
        <p:txBody>
          <a:bodyPr vert="horz" lIns="91440" tIns="45720" rIns="91440" bIns="45720" rtlCol="0">
            <a:noAutofit/>
          </a:bodyPr>
          <a:lstStyle>
            <a:lvl1pPr marL="447675" indent="-361950" defTabSz="914400" eaLnBrk="0" fontAlgn="base" hangingPunct="0">
              <a:lnSpc>
                <a:spcPct val="114000"/>
              </a:lnSpc>
              <a:spcBef>
                <a:spcPts val="0"/>
              </a:spcBef>
              <a:spcAft>
                <a:spcPts val="400"/>
              </a:spcAft>
              <a:buFont typeface="Wingdings" panose="05000000000000000000" pitchFamily="2" charset="2"/>
              <a:buChar char="Ø"/>
              <a:defRPr kumimoji="0" sz="2000">
                <a:latin typeface="Arial" panose="020B0604020202020204" pitchFamily="34" charset="0"/>
              </a:defRPr>
            </a:lvl1pPr>
            <a:lvl2pPr marL="685800" indent="-228600" defTabSz="914400">
              <a:lnSpc>
                <a:spcPct val="120000"/>
              </a:lnSpc>
              <a:spcBef>
                <a:spcPts val="0"/>
              </a:spcBef>
              <a:spcAft>
                <a:spcPts val="600"/>
              </a:spcAft>
              <a:buFont typeface="Arial" panose="020B0604020202020204" pitchFamily="34" charset="0"/>
              <a:buChar char="•"/>
              <a:defRPr kumimoji="1" sz="2400"/>
            </a:lvl2pPr>
            <a:lvl3pPr marL="1143000" indent="-228600" defTabSz="914400">
              <a:lnSpc>
                <a:spcPct val="120000"/>
              </a:lnSpc>
              <a:spcBef>
                <a:spcPts val="0"/>
              </a:spcBef>
              <a:spcAft>
                <a:spcPts val="600"/>
              </a:spcAft>
              <a:buFont typeface="Arial" panose="020B0604020202020204" pitchFamily="34" charset="0"/>
              <a:buChar char="•"/>
              <a:defRPr kumimoji="1" sz="2000"/>
            </a:lvl3pPr>
            <a:lvl4pPr marL="1600200" indent="-228600" defTabSz="914400">
              <a:lnSpc>
                <a:spcPct val="120000"/>
              </a:lnSpc>
              <a:spcBef>
                <a:spcPts val="0"/>
              </a:spcBef>
              <a:spcAft>
                <a:spcPts val="600"/>
              </a:spcAft>
              <a:buFont typeface="Arial" panose="020B0604020202020204" pitchFamily="34" charset="0"/>
              <a:buChar char="•"/>
              <a:defRPr kumimoji="1"/>
            </a:lvl4pPr>
            <a:lvl5pPr marL="2057400" indent="-228600" defTabSz="914400">
              <a:lnSpc>
                <a:spcPct val="120000"/>
              </a:lnSpc>
              <a:spcBef>
                <a:spcPts val="0"/>
              </a:spcBef>
              <a:spcAft>
                <a:spcPts val="600"/>
              </a:spcAft>
              <a:buFont typeface="Arial" panose="020B0604020202020204" pitchFamily="34" charset="0"/>
              <a:buChar char="•"/>
              <a:defRPr kumimoji="1"/>
            </a:lvl5pPr>
            <a:lvl6pPr marL="2514600" indent="-228600" defTabSz="914400">
              <a:lnSpc>
                <a:spcPct val="90000"/>
              </a:lnSpc>
              <a:spcBef>
                <a:spcPts val="500"/>
              </a:spcBef>
              <a:buFont typeface="Arial" panose="020B0604020202020204" pitchFamily="34" charset="0"/>
              <a:buChar char="•"/>
              <a:defRPr kumimoji="1"/>
            </a:lvl6pPr>
            <a:lvl7pPr marL="2971800" indent="-228600" defTabSz="914400">
              <a:lnSpc>
                <a:spcPct val="90000"/>
              </a:lnSpc>
              <a:spcBef>
                <a:spcPts val="500"/>
              </a:spcBef>
              <a:buFont typeface="Arial" panose="020B0604020202020204" pitchFamily="34" charset="0"/>
              <a:buChar char="•"/>
              <a:defRPr kumimoji="1"/>
            </a:lvl7pPr>
            <a:lvl8pPr marL="3429000" indent="-228600" defTabSz="914400">
              <a:lnSpc>
                <a:spcPct val="90000"/>
              </a:lnSpc>
              <a:spcBef>
                <a:spcPts val="500"/>
              </a:spcBef>
              <a:buFont typeface="Arial" panose="020B0604020202020204" pitchFamily="34" charset="0"/>
              <a:buChar char="•"/>
              <a:defRPr kumimoji="1"/>
            </a:lvl8pPr>
            <a:lvl9pPr marL="3886200" indent="-228600" defTabSz="914400">
              <a:lnSpc>
                <a:spcPct val="90000"/>
              </a:lnSpc>
              <a:spcBef>
                <a:spcPts val="500"/>
              </a:spcBef>
              <a:buFont typeface="Arial" panose="020B0604020202020204" pitchFamily="34" charset="0"/>
              <a:buChar char="•"/>
              <a:defRPr kumimoji="1"/>
            </a:lvl9pPr>
          </a:lstStyle>
          <a:p>
            <a:r>
              <a:rPr lang="ja-JP" altLang="en-US" dirty="0"/>
              <a:t>入居者の自立度に差がある </a:t>
            </a:r>
          </a:p>
          <a:p>
            <a:r>
              <a:rPr lang="ja-JP" altLang="en-US" dirty="0"/>
              <a:t>自力避難可能な人と介助必要者が混在 </a:t>
            </a:r>
          </a:p>
          <a:p>
            <a:r>
              <a:rPr lang="ja-JP" altLang="en-US" dirty="0"/>
              <a:t>状況に応じた対応が必要 </a:t>
            </a:r>
          </a:p>
        </p:txBody>
      </p:sp>
      <p:sp>
        <p:nvSpPr>
          <p:cNvPr id="12" name="テキスト ボックス 11">
            <a:extLst>
              <a:ext uri="{FF2B5EF4-FFF2-40B4-BE49-F238E27FC236}">
                <a16:creationId xmlns:a16="http://schemas.microsoft.com/office/drawing/2014/main" id="{BA09380A-035F-BA8B-2087-2A654F60275C}"/>
              </a:ext>
            </a:extLst>
          </p:cNvPr>
          <p:cNvSpPr txBox="1"/>
          <p:nvPr/>
        </p:nvSpPr>
        <p:spPr>
          <a:xfrm>
            <a:off x="1322132" y="5105820"/>
            <a:ext cx="4010026" cy="1553602"/>
          </a:xfrm>
          <a:prstGeom prst="rect">
            <a:avLst/>
          </a:prstGeom>
          <a:solidFill>
            <a:schemeClr val="accent2">
              <a:lumMod val="20000"/>
              <a:lumOff val="80000"/>
            </a:schemeClr>
          </a:solidFill>
          <a:ln>
            <a:solidFill>
              <a:schemeClr val="tx1"/>
            </a:solidFill>
          </a:ln>
        </p:spPr>
        <p:txBody>
          <a:bodyPr vert="horz" lIns="91440" tIns="45720" rIns="91440" bIns="45720" rtlCol="0">
            <a:noAutofit/>
          </a:bodyPr>
          <a:lstStyle>
            <a:defPPr>
              <a:defRPr lang="en-US"/>
            </a:defPPr>
            <a:lvl1pPr marL="447675" indent="-361950" defTabSz="914400" eaLnBrk="0" fontAlgn="base" hangingPunct="0">
              <a:lnSpc>
                <a:spcPct val="114000"/>
              </a:lnSpc>
              <a:spcBef>
                <a:spcPts val="0"/>
              </a:spcBef>
              <a:spcAft>
                <a:spcPts val="400"/>
              </a:spcAft>
              <a:buFont typeface="Wingdings" panose="05000000000000000000" pitchFamily="2" charset="2"/>
              <a:buChar char="Ø"/>
              <a:defRPr kumimoji="0" sz="2000">
                <a:latin typeface="Arial" panose="020B0604020202020204" pitchFamily="34" charset="0"/>
              </a:defRPr>
            </a:lvl1pPr>
            <a:lvl2pPr marL="685800" indent="-228600" defTabSz="914400">
              <a:lnSpc>
                <a:spcPct val="120000"/>
              </a:lnSpc>
              <a:spcBef>
                <a:spcPts val="0"/>
              </a:spcBef>
              <a:spcAft>
                <a:spcPts val="600"/>
              </a:spcAft>
              <a:buFont typeface="Arial" panose="020B0604020202020204" pitchFamily="34" charset="0"/>
              <a:buChar char="•"/>
              <a:defRPr kumimoji="1" sz="2400"/>
            </a:lvl2pPr>
            <a:lvl3pPr marL="1143000" indent="-228600" defTabSz="914400">
              <a:lnSpc>
                <a:spcPct val="120000"/>
              </a:lnSpc>
              <a:spcBef>
                <a:spcPts val="0"/>
              </a:spcBef>
              <a:spcAft>
                <a:spcPts val="600"/>
              </a:spcAft>
              <a:buFont typeface="Arial" panose="020B0604020202020204" pitchFamily="34" charset="0"/>
              <a:buChar char="•"/>
              <a:defRPr kumimoji="1" sz="2000"/>
            </a:lvl3pPr>
            <a:lvl4pPr marL="1600200" indent="-228600" defTabSz="914400">
              <a:lnSpc>
                <a:spcPct val="120000"/>
              </a:lnSpc>
              <a:spcBef>
                <a:spcPts val="0"/>
              </a:spcBef>
              <a:spcAft>
                <a:spcPts val="600"/>
              </a:spcAft>
              <a:buFont typeface="Arial" panose="020B0604020202020204" pitchFamily="34" charset="0"/>
              <a:buChar char="•"/>
              <a:defRPr kumimoji="1"/>
            </a:lvl4pPr>
            <a:lvl5pPr marL="2057400" indent="-228600" defTabSz="914400">
              <a:lnSpc>
                <a:spcPct val="120000"/>
              </a:lnSpc>
              <a:spcBef>
                <a:spcPts val="0"/>
              </a:spcBef>
              <a:spcAft>
                <a:spcPts val="600"/>
              </a:spcAft>
              <a:buFont typeface="Arial" panose="020B0604020202020204" pitchFamily="34" charset="0"/>
              <a:buChar char="•"/>
              <a:defRPr kumimoji="1"/>
            </a:lvl5pPr>
            <a:lvl6pPr marL="2514600" indent="-228600" defTabSz="914400">
              <a:lnSpc>
                <a:spcPct val="90000"/>
              </a:lnSpc>
              <a:spcBef>
                <a:spcPts val="500"/>
              </a:spcBef>
              <a:buFont typeface="Arial" panose="020B0604020202020204" pitchFamily="34" charset="0"/>
              <a:buChar char="•"/>
              <a:defRPr kumimoji="1"/>
            </a:lvl6pPr>
            <a:lvl7pPr marL="2971800" indent="-228600" defTabSz="914400">
              <a:lnSpc>
                <a:spcPct val="90000"/>
              </a:lnSpc>
              <a:spcBef>
                <a:spcPts val="500"/>
              </a:spcBef>
              <a:buFont typeface="Arial" panose="020B0604020202020204" pitchFamily="34" charset="0"/>
              <a:buChar char="•"/>
              <a:defRPr kumimoji="1"/>
            </a:lvl7pPr>
            <a:lvl8pPr marL="3429000" indent="-228600" defTabSz="914400">
              <a:lnSpc>
                <a:spcPct val="90000"/>
              </a:lnSpc>
              <a:spcBef>
                <a:spcPts val="500"/>
              </a:spcBef>
              <a:buFont typeface="Arial" panose="020B0604020202020204" pitchFamily="34" charset="0"/>
              <a:buChar char="•"/>
              <a:defRPr kumimoji="1"/>
            </a:lvl8pPr>
            <a:lvl9pPr marL="3886200" indent="-228600" defTabSz="914400">
              <a:lnSpc>
                <a:spcPct val="90000"/>
              </a:lnSpc>
              <a:spcBef>
                <a:spcPts val="500"/>
              </a:spcBef>
              <a:buFont typeface="Arial" panose="020B0604020202020204" pitchFamily="34" charset="0"/>
              <a:buChar char="•"/>
              <a:defRPr kumimoji="1"/>
            </a:lvl9pPr>
          </a:lstStyle>
          <a:p>
            <a:r>
              <a:rPr lang="ja-JP" altLang="en-US" dirty="0"/>
              <a:t>利用者は日中のみ滞在 </a:t>
            </a:r>
          </a:p>
          <a:p>
            <a:r>
              <a:rPr lang="ja-JP" altLang="en-US" dirty="0"/>
              <a:t>送迎中のリスクがある </a:t>
            </a:r>
          </a:p>
          <a:p>
            <a:r>
              <a:rPr lang="ja-JP" altLang="en-US" dirty="0"/>
              <a:t>利用中・送迎中・在宅で状況が異なる </a:t>
            </a:r>
          </a:p>
          <a:p>
            <a:endParaRPr lang="ja-JP" altLang="en-US" dirty="0"/>
          </a:p>
        </p:txBody>
      </p:sp>
      <p:sp>
        <p:nvSpPr>
          <p:cNvPr id="14" name="テキスト ボックス 13">
            <a:extLst>
              <a:ext uri="{FF2B5EF4-FFF2-40B4-BE49-F238E27FC236}">
                <a16:creationId xmlns:a16="http://schemas.microsoft.com/office/drawing/2014/main" id="{768B1AE0-BC1A-9751-4C6C-BDC99BC78315}"/>
              </a:ext>
            </a:extLst>
          </p:cNvPr>
          <p:cNvSpPr txBox="1"/>
          <p:nvPr/>
        </p:nvSpPr>
        <p:spPr>
          <a:xfrm>
            <a:off x="5447963" y="1749961"/>
            <a:ext cx="3600788" cy="1398068"/>
          </a:xfrm>
          <a:prstGeom prst="rect">
            <a:avLst/>
          </a:prstGeom>
          <a:solidFill>
            <a:schemeClr val="accent6">
              <a:lumMod val="20000"/>
              <a:lumOff val="80000"/>
            </a:schemeClr>
          </a:solidFill>
        </p:spPr>
        <p:style>
          <a:lnRef idx="2">
            <a:schemeClr val="accent6">
              <a:shade val="15000"/>
            </a:schemeClr>
          </a:lnRef>
          <a:fillRef idx="1">
            <a:schemeClr val="accent6"/>
          </a:fillRef>
          <a:effectRef idx="0">
            <a:schemeClr val="accent6"/>
          </a:effectRef>
          <a:fontRef idx="minor">
            <a:schemeClr val="lt1"/>
          </a:fontRef>
        </p:style>
        <p:txBody>
          <a:bodyPr wrap="square" anchor="ctr">
            <a:noAutofit/>
          </a:bodyPr>
          <a:lstStyle/>
          <a:p>
            <a:r>
              <a:rPr lang="ja-JP" altLang="en-US" sz="2200" dirty="0">
                <a:solidFill>
                  <a:srgbClr val="FF0000"/>
                </a:solidFill>
              </a:rPr>
              <a:t>避難に時間がかかる→</a:t>
            </a:r>
            <a:r>
              <a:rPr lang="ja-JP" altLang="en-US" sz="2200" b="1" dirty="0">
                <a:solidFill>
                  <a:srgbClr val="FF0000"/>
                </a:solidFill>
              </a:rPr>
              <a:t>“危険になってから動く”では遅い</a:t>
            </a:r>
          </a:p>
        </p:txBody>
      </p:sp>
      <p:sp>
        <p:nvSpPr>
          <p:cNvPr id="16" name="テキスト ボックス 15">
            <a:extLst>
              <a:ext uri="{FF2B5EF4-FFF2-40B4-BE49-F238E27FC236}">
                <a16:creationId xmlns:a16="http://schemas.microsoft.com/office/drawing/2014/main" id="{AC3C0A63-11E9-A0E5-3285-5A4106C82D48}"/>
              </a:ext>
            </a:extLst>
          </p:cNvPr>
          <p:cNvSpPr txBox="1"/>
          <p:nvPr/>
        </p:nvSpPr>
        <p:spPr>
          <a:xfrm>
            <a:off x="5447963" y="3301651"/>
            <a:ext cx="3600788" cy="1553602"/>
          </a:xfrm>
          <a:prstGeom prst="rect">
            <a:avLst/>
          </a:prstGeom>
          <a:solidFill>
            <a:schemeClr val="accent5">
              <a:lumMod val="20000"/>
              <a:lumOff val="80000"/>
            </a:schemeClr>
          </a:solidFill>
        </p:spPr>
        <p:style>
          <a:lnRef idx="2">
            <a:schemeClr val="accent6">
              <a:shade val="15000"/>
            </a:schemeClr>
          </a:lnRef>
          <a:fillRef idx="1">
            <a:schemeClr val="accent6"/>
          </a:fillRef>
          <a:effectRef idx="0">
            <a:schemeClr val="accent6"/>
          </a:effectRef>
          <a:fontRef idx="minor">
            <a:schemeClr val="lt1"/>
          </a:fontRef>
        </p:style>
        <p:txBody>
          <a:bodyPr wrap="square" anchor="ctr">
            <a:noAutofit/>
          </a:bodyPr>
          <a:lstStyle>
            <a:defPPr>
              <a:defRPr lang="en-US"/>
            </a:defPPr>
            <a:lvl1pPr>
              <a:defRPr sz="2800" b="1">
                <a:solidFill>
                  <a:srgbClr val="FF000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sz="2200" dirty="0"/>
              <a:t>「一律対応ではない」</a:t>
            </a:r>
            <a:endParaRPr lang="en-US" altLang="ja-JP" sz="2200" dirty="0"/>
          </a:p>
          <a:p>
            <a:r>
              <a:rPr lang="ja-JP" altLang="en-US" sz="2200" b="0" dirty="0"/>
              <a:t>本人が避難を拒否することもある</a:t>
            </a:r>
          </a:p>
        </p:txBody>
      </p:sp>
      <p:sp>
        <p:nvSpPr>
          <p:cNvPr id="20" name="テキスト ボックス 19">
            <a:extLst>
              <a:ext uri="{FF2B5EF4-FFF2-40B4-BE49-F238E27FC236}">
                <a16:creationId xmlns:a16="http://schemas.microsoft.com/office/drawing/2014/main" id="{7FA02DE1-5044-2CA1-6189-E13965957F95}"/>
              </a:ext>
            </a:extLst>
          </p:cNvPr>
          <p:cNvSpPr txBox="1"/>
          <p:nvPr/>
        </p:nvSpPr>
        <p:spPr>
          <a:xfrm>
            <a:off x="-1" y="973505"/>
            <a:ext cx="9144001" cy="699171"/>
          </a:xfrm>
          <a:prstGeom prst="rect">
            <a:avLst/>
          </a:prstGeom>
          <a:solidFill>
            <a:srgbClr val="FFFF00"/>
          </a:solidFill>
          <a:ln w="38100">
            <a:solidFill>
              <a:schemeClr val="tx1"/>
            </a:solidFill>
          </a:ln>
        </p:spPr>
        <p:txBody>
          <a:bodyPr wrap="square" rtlCol="0">
            <a:noAutofit/>
          </a:bodyPr>
          <a:lstStyle>
            <a:defPPr>
              <a:defRPr lang="en-US"/>
            </a:defPPr>
            <a:lvl1pPr algn="ctr">
              <a:defRPr kumimoji="1" sz="3600" b="1"/>
            </a:lvl1pPr>
          </a:lstStyle>
          <a:p>
            <a:r>
              <a:rPr lang="ja-JP" altLang="en-US" dirty="0"/>
              <a:t>「間に合わない」が最大のリスク</a:t>
            </a:r>
            <a:endParaRPr lang="en-US" altLang="ja-JP" dirty="0"/>
          </a:p>
        </p:txBody>
      </p:sp>
      <p:sp>
        <p:nvSpPr>
          <p:cNvPr id="22" name="正方形/長方形 21">
            <a:extLst>
              <a:ext uri="{FF2B5EF4-FFF2-40B4-BE49-F238E27FC236}">
                <a16:creationId xmlns:a16="http://schemas.microsoft.com/office/drawing/2014/main" id="{A08EE131-B7C1-A861-1D00-D7997DEC0C01}"/>
              </a:ext>
            </a:extLst>
          </p:cNvPr>
          <p:cNvSpPr/>
          <p:nvPr/>
        </p:nvSpPr>
        <p:spPr>
          <a:xfrm>
            <a:off x="95249" y="1982488"/>
            <a:ext cx="1123950" cy="923330"/>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r>
              <a:rPr kumimoji="1" lang="ja-JP" altLang="en-US" sz="2000" dirty="0"/>
              <a:t>特養や</a:t>
            </a:r>
            <a:endParaRPr kumimoji="1" lang="en-US" altLang="ja-JP" sz="2000" dirty="0"/>
          </a:p>
          <a:p>
            <a:r>
              <a:rPr kumimoji="1" lang="en-US" altLang="ja-JP" sz="2000" dirty="0"/>
              <a:t>GH</a:t>
            </a:r>
            <a:r>
              <a:rPr kumimoji="1" lang="ja-JP" altLang="en-US" sz="2000" dirty="0"/>
              <a:t>など</a:t>
            </a:r>
          </a:p>
        </p:txBody>
      </p:sp>
      <p:sp>
        <p:nvSpPr>
          <p:cNvPr id="23" name="正方形/長方形 22">
            <a:extLst>
              <a:ext uri="{FF2B5EF4-FFF2-40B4-BE49-F238E27FC236}">
                <a16:creationId xmlns:a16="http://schemas.microsoft.com/office/drawing/2014/main" id="{8C3CEFCF-4168-12B6-83F2-7DF75EA63F89}"/>
              </a:ext>
            </a:extLst>
          </p:cNvPr>
          <p:cNvSpPr/>
          <p:nvPr/>
        </p:nvSpPr>
        <p:spPr>
          <a:xfrm>
            <a:off x="95249" y="3616787"/>
            <a:ext cx="1123951" cy="923330"/>
          </a:xfrm>
          <a:prstGeom prst="rect">
            <a:avLst/>
          </a:prstGeom>
          <a:solidFill>
            <a:schemeClr val="accent5">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000" dirty="0"/>
              <a:t>住宅型など</a:t>
            </a:r>
          </a:p>
        </p:txBody>
      </p:sp>
      <p:sp>
        <p:nvSpPr>
          <p:cNvPr id="24" name="正方形/長方形 23">
            <a:extLst>
              <a:ext uri="{FF2B5EF4-FFF2-40B4-BE49-F238E27FC236}">
                <a16:creationId xmlns:a16="http://schemas.microsoft.com/office/drawing/2014/main" id="{974E8231-5CD9-83DA-E4AD-01E9C5E3E933}"/>
              </a:ext>
            </a:extLst>
          </p:cNvPr>
          <p:cNvSpPr/>
          <p:nvPr/>
        </p:nvSpPr>
        <p:spPr>
          <a:xfrm>
            <a:off x="95249" y="5420956"/>
            <a:ext cx="1123950" cy="923330"/>
          </a:xfrm>
          <a:prstGeom prst="rect">
            <a:avLst/>
          </a:prstGeo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r>
              <a:rPr kumimoji="1" lang="ja-JP" altLang="en-US" sz="2000" dirty="0"/>
              <a:t>通所など</a:t>
            </a:r>
          </a:p>
        </p:txBody>
      </p:sp>
      <p:sp>
        <p:nvSpPr>
          <p:cNvPr id="26" name="テキスト ボックス 25">
            <a:extLst>
              <a:ext uri="{FF2B5EF4-FFF2-40B4-BE49-F238E27FC236}">
                <a16:creationId xmlns:a16="http://schemas.microsoft.com/office/drawing/2014/main" id="{8C869AB8-7333-59D6-1216-E8DFA5C3053B}"/>
              </a:ext>
            </a:extLst>
          </p:cNvPr>
          <p:cNvSpPr txBox="1"/>
          <p:nvPr/>
        </p:nvSpPr>
        <p:spPr>
          <a:xfrm>
            <a:off x="5447963" y="4955744"/>
            <a:ext cx="3600788" cy="1762134"/>
          </a:xfrm>
          <a:prstGeom prst="rect">
            <a:avLst/>
          </a:prstGeom>
          <a:solidFill>
            <a:schemeClr val="accent2">
              <a:lumMod val="20000"/>
              <a:lumOff val="80000"/>
            </a:schemeClr>
          </a:solidFill>
        </p:spPr>
        <p:style>
          <a:lnRef idx="2">
            <a:schemeClr val="accent6">
              <a:shade val="15000"/>
            </a:schemeClr>
          </a:lnRef>
          <a:fillRef idx="1">
            <a:schemeClr val="accent6"/>
          </a:fillRef>
          <a:effectRef idx="0">
            <a:schemeClr val="accent6"/>
          </a:effectRef>
          <a:fontRef idx="minor">
            <a:schemeClr val="lt1"/>
          </a:fontRef>
        </p:style>
        <p:txBody>
          <a:bodyPr wrap="square" anchor="ctr">
            <a:noAutofit/>
          </a:bodyPr>
          <a:lstStyle>
            <a:defPPr>
              <a:defRPr lang="en-US"/>
            </a:defPPr>
            <a:lvl1pPr>
              <a:defRPr sz="2800" b="1">
                <a:solidFill>
                  <a:srgbClr val="FF000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sz="2200" dirty="0"/>
              <a:t>利用者がいない時間がある</a:t>
            </a:r>
            <a:endParaRPr lang="en-US" altLang="ja-JP" sz="2200" dirty="0"/>
          </a:p>
          <a:p>
            <a:r>
              <a:rPr lang="ja-JP" altLang="en-US" sz="2200" dirty="0"/>
              <a:t>送迎がある</a:t>
            </a:r>
            <a:endParaRPr lang="en-US" altLang="ja-JP" sz="2200" dirty="0"/>
          </a:p>
          <a:p>
            <a:r>
              <a:rPr lang="ja-JP" altLang="en-US" sz="2200" dirty="0"/>
              <a:t>時間帯と場所で対応が変わる</a:t>
            </a:r>
          </a:p>
        </p:txBody>
      </p:sp>
    </p:spTree>
    <p:extLst>
      <p:ext uri="{BB962C8B-B14F-4D97-AF65-F5344CB8AC3E}">
        <p14:creationId xmlns:p14="http://schemas.microsoft.com/office/powerpoint/2010/main" val="3209232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90593431-87B6-6B48-4107-D935B2ACC159}"/>
              </a:ext>
            </a:extLst>
          </p:cNvPr>
          <p:cNvSpPr>
            <a:spLocks noGrp="1"/>
          </p:cNvSpPr>
          <p:nvPr>
            <p:ph type="title"/>
          </p:nvPr>
        </p:nvSpPr>
        <p:spPr/>
        <p:txBody>
          <a:bodyPr/>
          <a:lstStyle/>
          <a:p>
            <a:pPr algn="ctr"/>
            <a:r>
              <a:rPr lang="ja-JP" altLang="en-US" dirty="0"/>
              <a:t>災害による特徴</a:t>
            </a:r>
          </a:p>
        </p:txBody>
      </p:sp>
      <p:graphicFrame>
        <p:nvGraphicFramePr>
          <p:cNvPr id="6" name="表 5">
            <a:extLst>
              <a:ext uri="{FF2B5EF4-FFF2-40B4-BE49-F238E27FC236}">
                <a16:creationId xmlns:a16="http://schemas.microsoft.com/office/drawing/2014/main" id="{3F3BBA9D-0EC3-76E2-9AE0-FDCB5320068D}"/>
              </a:ext>
            </a:extLst>
          </p:cNvPr>
          <p:cNvGraphicFramePr>
            <a:graphicFrameLocks noGrp="1"/>
          </p:cNvGraphicFramePr>
          <p:nvPr>
            <p:extLst>
              <p:ext uri="{D42A27DB-BD31-4B8C-83A1-F6EECF244321}">
                <p14:modId xmlns:p14="http://schemas.microsoft.com/office/powerpoint/2010/main" val="3762153890"/>
              </p:ext>
            </p:extLst>
          </p:nvPr>
        </p:nvGraphicFramePr>
        <p:xfrm>
          <a:off x="219074" y="1022002"/>
          <a:ext cx="8772526" cy="4813995"/>
        </p:xfrm>
        <a:graphic>
          <a:graphicData uri="http://schemas.openxmlformats.org/drawingml/2006/table">
            <a:tbl>
              <a:tblPr firstRow="1" bandRow="1">
                <a:tableStyleId>{5940675A-B579-460E-94D1-54222C63F5DA}</a:tableStyleId>
              </a:tblPr>
              <a:tblGrid>
                <a:gridCol w="2479421">
                  <a:extLst>
                    <a:ext uri="{9D8B030D-6E8A-4147-A177-3AD203B41FA5}">
                      <a16:colId xmlns:a16="http://schemas.microsoft.com/office/drawing/2014/main" val="258650917"/>
                    </a:ext>
                  </a:extLst>
                </a:gridCol>
                <a:gridCol w="6293105">
                  <a:extLst>
                    <a:ext uri="{9D8B030D-6E8A-4147-A177-3AD203B41FA5}">
                      <a16:colId xmlns:a16="http://schemas.microsoft.com/office/drawing/2014/main" val="2775786783"/>
                    </a:ext>
                  </a:extLst>
                </a:gridCol>
              </a:tblGrid>
              <a:tr h="2152130">
                <a:tc>
                  <a:txBody>
                    <a:bodyPr/>
                    <a:lstStyle/>
                    <a:p>
                      <a:pPr>
                        <a:lnSpc>
                          <a:spcPct val="114000"/>
                        </a:lnSpc>
                      </a:pPr>
                      <a:r>
                        <a:rPr lang="ja-JP" altLang="en-US" sz="2400" b="0" dirty="0"/>
                        <a:t>水害の特徴</a:t>
                      </a:r>
                      <a:endParaRPr lang="en-US" altLang="ja-JP" sz="2400" b="0" dirty="0"/>
                    </a:p>
                    <a:p>
                      <a:pPr>
                        <a:lnSpc>
                          <a:spcPct val="114000"/>
                        </a:lnSpc>
                      </a:pPr>
                      <a:r>
                        <a:rPr lang="ja-JP" altLang="en-US" sz="2400" b="0" dirty="0"/>
                        <a:t>（河川近接施設）</a:t>
                      </a:r>
                      <a:endParaRPr kumimoji="1" lang="ja-JP" altLang="en-US" sz="2400" b="0" dirty="0"/>
                    </a:p>
                  </a:txBody>
                  <a:tcPr/>
                </a:tc>
                <a:tc>
                  <a:txBody>
                    <a:bodyPr/>
                    <a:lstStyle/>
                    <a:p>
                      <a:pPr marL="342900" indent="-342900">
                        <a:lnSpc>
                          <a:spcPct val="114000"/>
                        </a:lnSpc>
                        <a:buFont typeface="Arial" panose="020B0604020202020204" pitchFamily="34" charset="0"/>
                        <a:buChar char="•"/>
                      </a:pPr>
                      <a:r>
                        <a:rPr lang="ja-JP" altLang="en-US" sz="2400" b="0" dirty="0"/>
                        <a:t>氾濫までの時間が短い </a:t>
                      </a:r>
                    </a:p>
                    <a:p>
                      <a:pPr marL="342900" indent="-342900">
                        <a:lnSpc>
                          <a:spcPct val="114000"/>
                        </a:lnSpc>
                        <a:buFont typeface="Arial" panose="020B0604020202020204" pitchFamily="34" charset="0"/>
                        <a:buChar char="•"/>
                      </a:pPr>
                      <a:r>
                        <a:rPr lang="ja-JP" altLang="en-US" sz="2400" b="0" dirty="0"/>
                        <a:t>夜間や早朝に発生することもある </a:t>
                      </a:r>
                    </a:p>
                    <a:p>
                      <a:pPr marL="342900" indent="-342900">
                        <a:lnSpc>
                          <a:spcPct val="114000"/>
                        </a:lnSpc>
                        <a:buFont typeface="Arial" panose="020B0604020202020204" pitchFamily="34" charset="0"/>
                        <a:buChar char="•"/>
                      </a:pPr>
                      <a:r>
                        <a:rPr lang="ja-JP" altLang="en-US" sz="2400" b="0" dirty="0"/>
                        <a:t>道路が冠水し孤立する可能性</a:t>
                      </a:r>
                      <a:endParaRPr lang="en-US" altLang="ja-JP" sz="2400" b="0" dirty="0"/>
                    </a:p>
                    <a:p>
                      <a:pPr>
                        <a:lnSpc>
                          <a:spcPct val="114000"/>
                        </a:lnSpc>
                      </a:pPr>
                      <a:endParaRPr kumimoji="1" lang="ja-JP" altLang="en-US" sz="2400" b="0" dirty="0"/>
                    </a:p>
                  </a:txBody>
                  <a:tcPr/>
                </a:tc>
                <a:extLst>
                  <a:ext uri="{0D108BD9-81ED-4DB2-BD59-A6C34878D82A}">
                    <a16:rowId xmlns:a16="http://schemas.microsoft.com/office/drawing/2014/main" val="1898602798"/>
                  </a:ext>
                </a:extLst>
              </a:tr>
              <a:tr h="2661865">
                <a:tc>
                  <a:txBody>
                    <a:bodyPr/>
                    <a:lstStyle/>
                    <a:p>
                      <a:pPr>
                        <a:lnSpc>
                          <a:spcPct val="114000"/>
                        </a:lnSpc>
                      </a:pPr>
                      <a:r>
                        <a:rPr lang="ja-JP" altLang="en-US" sz="2400" b="0" dirty="0"/>
                        <a:t>土砂災害の特徴（斜面近接施設）</a:t>
                      </a:r>
                      <a:endParaRPr kumimoji="1" lang="ja-JP" altLang="en-US" sz="2400" b="0" dirty="0"/>
                    </a:p>
                  </a:txBody>
                  <a:tcPr/>
                </a:tc>
                <a:tc>
                  <a:txBody>
                    <a:bodyPr/>
                    <a:lstStyle/>
                    <a:p>
                      <a:pPr marL="342900" indent="-342900">
                        <a:lnSpc>
                          <a:spcPct val="114000"/>
                        </a:lnSpc>
                        <a:buFont typeface="Arial" panose="020B0604020202020204" pitchFamily="34" charset="0"/>
                        <a:buChar char="•"/>
                      </a:pPr>
                      <a:r>
                        <a:rPr lang="ja-JP" altLang="en-US" sz="2400" b="0" dirty="0"/>
                        <a:t>雨が降り続いた後に発生しやすい </a:t>
                      </a:r>
                    </a:p>
                    <a:p>
                      <a:pPr marL="342900" indent="-342900">
                        <a:lnSpc>
                          <a:spcPct val="114000"/>
                        </a:lnSpc>
                        <a:buFont typeface="Arial" panose="020B0604020202020204" pitchFamily="34" charset="0"/>
                        <a:buChar char="•"/>
                      </a:pPr>
                      <a:r>
                        <a:rPr lang="ja-JP" altLang="en-US" sz="2400" b="0" dirty="0"/>
                        <a:t>夜間・早朝に発生することもある</a:t>
                      </a:r>
                    </a:p>
                    <a:p>
                      <a:pPr marL="342900" indent="-342900">
                        <a:lnSpc>
                          <a:spcPct val="114000"/>
                        </a:lnSpc>
                        <a:buFont typeface="Arial" panose="020B0604020202020204" pitchFamily="34" charset="0"/>
                        <a:buChar char="•"/>
                      </a:pPr>
                      <a:r>
                        <a:rPr lang="ja-JP" altLang="en-US" sz="2400" b="0" dirty="0"/>
                        <a:t>一度発生すると逃げる時間がほとんどない </a:t>
                      </a:r>
                    </a:p>
                    <a:p>
                      <a:pPr marL="342900" indent="-342900">
                        <a:lnSpc>
                          <a:spcPct val="114000"/>
                        </a:lnSpc>
                        <a:buFont typeface="Arial" panose="020B0604020202020204" pitchFamily="34" charset="0"/>
                        <a:buChar char="•"/>
                      </a:pPr>
                      <a:r>
                        <a:rPr lang="ja-JP" altLang="en-US" sz="2400" b="0" dirty="0"/>
                        <a:t>建物の裏側・山側から被害を受ける </a:t>
                      </a:r>
                    </a:p>
                    <a:p>
                      <a:pPr>
                        <a:lnSpc>
                          <a:spcPct val="114000"/>
                        </a:lnSpc>
                      </a:pPr>
                      <a:endParaRPr kumimoji="1" lang="ja-JP" altLang="en-US" sz="2400" b="0" dirty="0"/>
                    </a:p>
                  </a:txBody>
                  <a:tcPr/>
                </a:tc>
                <a:extLst>
                  <a:ext uri="{0D108BD9-81ED-4DB2-BD59-A6C34878D82A}">
                    <a16:rowId xmlns:a16="http://schemas.microsoft.com/office/drawing/2014/main" val="3003614370"/>
                  </a:ext>
                </a:extLst>
              </a:tr>
            </a:tbl>
          </a:graphicData>
        </a:graphic>
      </p:graphicFrame>
      <p:sp>
        <p:nvSpPr>
          <p:cNvPr id="8" name="テキスト ボックス 7">
            <a:extLst>
              <a:ext uri="{FF2B5EF4-FFF2-40B4-BE49-F238E27FC236}">
                <a16:creationId xmlns:a16="http://schemas.microsoft.com/office/drawing/2014/main" id="{D62EC1E2-318D-35BE-6394-B5F98F7B243B}"/>
              </a:ext>
            </a:extLst>
          </p:cNvPr>
          <p:cNvSpPr txBox="1"/>
          <p:nvPr/>
        </p:nvSpPr>
        <p:spPr>
          <a:xfrm>
            <a:off x="219074" y="5835997"/>
            <a:ext cx="8666560" cy="923330"/>
          </a:xfrm>
          <a:prstGeom prst="rect">
            <a:avLst/>
          </a:prstGeom>
          <a:noFill/>
        </p:spPr>
        <p:txBody>
          <a:bodyPr wrap="square">
            <a:spAutoFit/>
          </a:bodyPr>
          <a:lstStyle/>
          <a:p>
            <a:r>
              <a:rPr lang="ja-JP" altLang="en-US" dirty="0"/>
              <a:t>水害、土砂災害いずれも、夜間に発生するケースでは、異変に気づいた時にはすでに危険な状態になっていることがあります。</a:t>
            </a:r>
          </a:p>
          <a:p>
            <a:r>
              <a:rPr lang="ja-JP" altLang="en-US" b="1" dirty="0"/>
              <a:t>そのため、“起きる前に動く”ことが非常に重要</a:t>
            </a:r>
            <a:r>
              <a:rPr lang="ja-JP" altLang="en-US" dirty="0"/>
              <a:t>です</a:t>
            </a:r>
          </a:p>
        </p:txBody>
      </p:sp>
      <p:sp>
        <p:nvSpPr>
          <p:cNvPr id="10" name="テキスト ボックス 9">
            <a:extLst>
              <a:ext uri="{FF2B5EF4-FFF2-40B4-BE49-F238E27FC236}">
                <a16:creationId xmlns:a16="http://schemas.microsoft.com/office/drawing/2014/main" id="{935ED34D-47F6-CC86-97DC-216BC758701D}"/>
              </a:ext>
            </a:extLst>
          </p:cNvPr>
          <p:cNvSpPr txBox="1"/>
          <p:nvPr/>
        </p:nvSpPr>
        <p:spPr>
          <a:xfrm>
            <a:off x="423267" y="2585636"/>
            <a:ext cx="8258174" cy="461665"/>
          </a:xfrm>
          <a:prstGeom prst="rect">
            <a:avLst/>
          </a:prstGeom>
          <a:solidFill>
            <a:srgbClr val="FFFF00"/>
          </a:solidFill>
        </p:spPr>
        <p:txBody>
          <a:bodyPr wrap="square">
            <a:spAutoFit/>
          </a:bodyPr>
          <a:lstStyle/>
          <a:p>
            <a:pPr algn="ctr"/>
            <a:r>
              <a:rPr lang="ja-JP" altLang="en-US" sz="2400" b="1" dirty="0"/>
              <a:t>河川が近い施設では、氾濫までの時間が非常に短い</a:t>
            </a:r>
          </a:p>
        </p:txBody>
      </p:sp>
      <p:sp>
        <p:nvSpPr>
          <p:cNvPr id="11" name="テキスト ボックス 10">
            <a:extLst>
              <a:ext uri="{FF2B5EF4-FFF2-40B4-BE49-F238E27FC236}">
                <a16:creationId xmlns:a16="http://schemas.microsoft.com/office/drawing/2014/main" id="{3D37C8DD-800C-9B18-E696-9304400C7CB1}"/>
              </a:ext>
            </a:extLst>
          </p:cNvPr>
          <p:cNvSpPr txBox="1"/>
          <p:nvPr/>
        </p:nvSpPr>
        <p:spPr>
          <a:xfrm>
            <a:off x="423267" y="4949489"/>
            <a:ext cx="8258174" cy="830997"/>
          </a:xfrm>
          <a:prstGeom prst="rect">
            <a:avLst/>
          </a:prstGeom>
          <a:solidFill>
            <a:srgbClr val="FFFF00"/>
          </a:solidFill>
        </p:spPr>
        <p:txBody>
          <a:bodyPr wrap="square">
            <a:spAutoFit/>
          </a:bodyPr>
          <a:lstStyle/>
          <a:p>
            <a:pPr algn="ctr"/>
            <a:r>
              <a:rPr lang="ja-JP" altLang="en-US" sz="2400" b="1" dirty="0"/>
              <a:t>気づいた時には遅い、土砂災害は、水害と違って</a:t>
            </a:r>
            <a:endParaRPr lang="en-US" altLang="ja-JP" sz="2400" b="1" dirty="0"/>
          </a:p>
          <a:p>
            <a:pPr algn="ctr"/>
            <a:r>
              <a:rPr lang="ja-JP" altLang="en-US" sz="2400" b="1" dirty="0"/>
              <a:t>“見てから逃げる”が非常に難しい災害</a:t>
            </a:r>
          </a:p>
        </p:txBody>
      </p:sp>
      <p:sp>
        <p:nvSpPr>
          <p:cNvPr id="14" name="スライド番号プレースホルダー 13">
            <a:extLst>
              <a:ext uri="{FF2B5EF4-FFF2-40B4-BE49-F238E27FC236}">
                <a16:creationId xmlns:a16="http://schemas.microsoft.com/office/drawing/2014/main" id="{AC7AF022-A62F-05AA-B246-1FC28AFBE70D}"/>
              </a:ext>
            </a:extLst>
          </p:cNvPr>
          <p:cNvSpPr>
            <a:spLocks noGrp="1"/>
          </p:cNvSpPr>
          <p:nvPr>
            <p:ph type="sldNum" sz="quarter" idx="12"/>
          </p:nvPr>
        </p:nvSpPr>
        <p:spPr/>
        <p:txBody>
          <a:bodyPr/>
          <a:lstStyle/>
          <a:p>
            <a:fld id="{2FCBEFAE-A678-4A35-9133-EF8F2938B273}" type="slidenum">
              <a:rPr kumimoji="1" lang="ja-JP" altLang="en-US" smtClean="0"/>
              <a:t>4</a:t>
            </a:fld>
            <a:endParaRPr kumimoji="1" lang="ja-JP" altLang="en-US"/>
          </a:p>
        </p:txBody>
      </p:sp>
    </p:spTree>
    <p:extLst>
      <p:ext uri="{BB962C8B-B14F-4D97-AF65-F5344CB8AC3E}">
        <p14:creationId xmlns:p14="http://schemas.microsoft.com/office/powerpoint/2010/main" val="2794948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AA56F7-24F3-94CF-92C1-3CF673C9D7BF}"/>
              </a:ext>
            </a:extLst>
          </p:cNvPr>
          <p:cNvSpPr>
            <a:spLocks noGrp="1"/>
          </p:cNvSpPr>
          <p:nvPr>
            <p:ph type="title"/>
          </p:nvPr>
        </p:nvSpPr>
        <p:spPr/>
        <p:txBody>
          <a:bodyPr>
            <a:normAutofit/>
          </a:bodyPr>
          <a:lstStyle/>
          <a:p>
            <a:pPr algn="ctr"/>
            <a:r>
              <a:rPr kumimoji="1" lang="ja-JP" altLang="en-US" dirty="0"/>
              <a:t>防災気象情報</a:t>
            </a:r>
          </a:p>
        </p:txBody>
      </p:sp>
      <p:sp>
        <p:nvSpPr>
          <p:cNvPr id="4" name="スライド番号プレースホルダー 3">
            <a:extLst>
              <a:ext uri="{FF2B5EF4-FFF2-40B4-BE49-F238E27FC236}">
                <a16:creationId xmlns:a16="http://schemas.microsoft.com/office/drawing/2014/main" id="{DFB70B98-0085-C5FC-FBD1-439F9E419ACC}"/>
              </a:ext>
            </a:extLst>
          </p:cNvPr>
          <p:cNvSpPr>
            <a:spLocks noGrp="1"/>
          </p:cNvSpPr>
          <p:nvPr>
            <p:ph type="sldNum" sz="quarter" idx="12"/>
          </p:nvPr>
        </p:nvSpPr>
        <p:spPr/>
        <p:txBody>
          <a:bodyPr/>
          <a:lstStyle/>
          <a:p>
            <a:fld id="{2FCBEFAE-A678-4A35-9133-EF8F2938B273}" type="slidenum">
              <a:rPr kumimoji="1" lang="ja-JP" altLang="en-US" smtClean="0"/>
              <a:t>5</a:t>
            </a:fld>
            <a:endParaRPr kumimoji="1" lang="ja-JP" altLang="en-US"/>
          </a:p>
        </p:txBody>
      </p:sp>
      <p:pic>
        <p:nvPicPr>
          <p:cNvPr id="2050" name="Picture 2" descr="トップ絵">
            <a:extLst>
              <a:ext uri="{FF2B5EF4-FFF2-40B4-BE49-F238E27FC236}">
                <a16:creationId xmlns:a16="http://schemas.microsoft.com/office/drawing/2014/main" id="{E5B60855-89F1-0257-8917-AF7E2AB9D1B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119" b="31571"/>
          <a:stretch>
            <a:fillRect/>
          </a:stretch>
        </p:blipFill>
        <p:spPr bwMode="auto">
          <a:xfrm>
            <a:off x="514467" y="1433711"/>
            <a:ext cx="8181978" cy="3823417"/>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D796D619-5A12-9593-378D-EE168FF9EFBA}"/>
              </a:ext>
            </a:extLst>
          </p:cNvPr>
          <p:cNvSpPr txBox="1"/>
          <p:nvPr/>
        </p:nvSpPr>
        <p:spPr>
          <a:xfrm>
            <a:off x="219072" y="907713"/>
            <a:ext cx="8705850" cy="461665"/>
          </a:xfrm>
          <a:prstGeom prst="rect">
            <a:avLst/>
          </a:prstGeom>
          <a:noFill/>
        </p:spPr>
        <p:txBody>
          <a:bodyPr wrap="square" rtlCol="0">
            <a:spAutoFit/>
          </a:bodyPr>
          <a:lstStyle/>
          <a:p>
            <a:pPr algn="ctr"/>
            <a:r>
              <a:rPr kumimoji="1" lang="ja-JP" altLang="en-US" sz="2400" dirty="0"/>
              <a:t>令和</a:t>
            </a:r>
            <a:r>
              <a:rPr kumimoji="1" lang="en-US" altLang="ja-JP" sz="2400" dirty="0"/>
              <a:t>8</a:t>
            </a:r>
            <a:r>
              <a:rPr kumimoji="1" lang="ja-JP" altLang="en-US" sz="2400" dirty="0"/>
              <a:t>年</a:t>
            </a:r>
            <a:r>
              <a:rPr kumimoji="1" lang="en-US" altLang="ja-JP" sz="2400" dirty="0"/>
              <a:t>5</a:t>
            </a:r>
            <a:r>
              <a:rPr kumimoji="1" lang="ja-JP" altLang="en-US" sz="2400" dirty="0"/>
              <a:t>月下旬より気象の警報等が変わります</a:t>
            </a:r>
            <a:endParaRPr kumimoji="1" lang="en-US" altLang="ja-JP" sz="2400" dirty="0"/>
          </a:p>
        </p:txBody>
      </p:sp>
      <p:sp>
        <p:nvSpPr>
          <p:cNvPr id="8" name="テキスト ボックス 7">
            <a:extLst>
              <a:ext uri="{FF2B5EF4-FFF2-40B4-BE49-F238E27FC236}">
                <a16:creationId xmlns:a16="http://schemas.microsoft.com/office/drawing/2014/main" id="{43794E55-39DB-7673-97C9-EB7599C06550}"/>
              </a:ext>
            </a:extLst>
          </p:cNvPr>
          <p:cNvSpPr txBox="1"/>
          <p:nvPr/>
        </p:nvSpPr>
        <p:spPr>
          <a:xfrm>
            <a:off x="447555" y="5125889"/>
            <a:ext cx="8362950" cy="1752659"/>
          </a:xfrm>
          <a:prstGeom prst="rect">
            <a:avLst/>
          </a:prstGeom>
          <a:noFill/>
        </p:spPr>
        <p:txBody>
          <a:bodyPr wrap="square" rtlCol="0">
            <a:spAutoFit/>
          </a:bodyPr>
          <a:lstStyle/>
          <a:p>
            <a:pPr marL="285750" indent="-285750">
              <a:lnSpc>
                <a:spcPct val="110000"/>
              </a:lnSpc>
              <a:buFont typeface="Arial" panose="020B0604020202020204" pitchFamily="34" charset="0"/>
              <a:buChar char="•"/>
            </a:pPr>
            <a:r>
              <a:rPr kumimoji="1" lang="ja-JP" altLang="en-US" sz="2000" dirty="0"/>
              <a:t>警報・注意報にレベルがつきます</a:t>
            </a:r>
            <a:endParaRPr kumimoji="1" lang="en-US" altLang="ja-JP" sz="2000" dirty="0"/>
          </a:p>
          <a:p>
            <a:pPr marL="285750" indent="-285750">
              <a:lnSpc>
                <a:spcPct val="110000"/>
              </a:lnSpc>
              <a:buFont typeface="Arial" panose="020B0604020202020204" pitchFamily="34" charset="0"/>
              <a:buChar char="•"/>
            </a:pPr>
            <a:r>
              <a:rPr kumimoji="1" lang="ja-JP" altLang="en-US" sz="2000" dirty="0"/>
              <a:t>河川の氾濫の危険度の伝え方が変わります（洪水警報→氾濫警報や特別警報の新設等）</a:t>
            </a:r>
            <a:endParaRPr kumimoji="1" lang="en-US" altLang="ja-JP" sz="2000" dirty="0"/>
          </a:p>
          <a:p>
            <a:pPr marL="285750" indent="-285750">
              <a:lnSpc>
                <a:spcPct val="110000"/>
              </a:lnSpc>
              <a:buFont typeface="Arial" panose="020B0604020202020204" pitchFamily="34" charset="0"/>
              <a:buChar char="•"/>
            </a:pPr>
            <a:r>
              <a:rPr kumimoji="1" lang="ja-JP" altLang="en-US" sz="2000" dirty="0"/>
              <a:t>土砂災害の警報などが新設</a:t>
            </a:r>
            <a:endParaRPr kumimoji="1" lang="en-US" altLang="ja-JP" sz="2000" dirty="0"/>
          </a:p>
          <a:p>
            <a:pPr marL="285750" indent="-285750">
              <a:lnSpc>
                <a:spcPct val="110000"/>
              </a:lnSpc>
              <a:buFont typeface="Arial" panose="020B0604020202020204" pitchFamily="34" charset="0"/>
              <a:buChar char="•"/>
            </a:pPr>
            <a:r>
              <a:rPr kumimoji="1" lang="ja-JP" altLang="en-US" sz="2000" dirty="0"/>
              <a:t>警戒レベル</a:t>
            </a:r>
            <a:r>
              <a:rPr kumimoji="1" lang="en-US" altLang="ja-JP" sz="2000" dirty="0"/>
              <a:t>4</a:t>
            </a:r>
            <a:r>
              <a:rPr kumimoji="1" lang="ja-JP" altLang="en-US" sz="2000" dirty="0"/>
              <a:t>相当の情報は「危険警報」として発表されます</a:t>
            </a:r>
          </a:p>
        </p:txBody>
      </p:sp>
    </p:spTree>
    <p:extLst>
      <p:ext uri="{BB962C8B-B14F-4D97-AF65-F5344CB8AC3E}">
        <p14:creationId xmlns:p14="http://schemas.microsoft.com/office/powerpoint/2010/main" val="277594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A5E476-DE59-52EA-D56A-282C0041B8F2}"/>
              </a:ext>
            </a:extLst>
          </p:cNvPr>
          <p:cNvSpPr>
            <a:spLocks noGrp="1"/>
          </p:cNvSpPr>
          <p:nvPr>
            <p:ph type="title"/>
          </p:nvPr>
        </p:nvSpPr>
        <p:spPr/>
        <p:txBody>
          <a:bodyPr/>
          <a:lstStyle/>
          <a:p>
            <a:pPr algn="ctr"/>
            <a:r>
              <a:rPr kumimoji="1" lang="ja-JP" altLang="en-US" dirty="0"/>
              <a:t>防災気象情報と警戒レベル</a:t>
            </a:r>
          </a:p>
        </p:txBody>
      </p:sp>
      <p:sp>
        <p:nvSpPr>
          <p:cNvPr id="3" name="コンテンツ プレースホルダー 2">
            <a:extLst>
              <a:ext uri="{FF2B5EF4-FFF2-40B4-BE49-F238E27FC236}">
                <a16:creationId xmlns:a16="http://schemas.microsoft.com/office/drawing/2014/main" id="{538AD606-BE3C-4270-8E9F-AF09088B3993}"/>
              </a:ext>
            </a:extLst>
          </p:cNvPr>
          <p:cNvSpPr>
            <a:spLocks noGrp="1"/>
          </p:cNvSpPr>
          <p:nvPr>
            <p:ph idx="1"/>
          </p:nvPr>
        </p:nvSpPr>
        <p:spPr>
          <a:xfrm>
            <a:off x="258144" y="3556450"/>
            <a:ext cx="8616287" cy="2258247"/>
          </a:xfrm>
          <a:noFill/>
        </p:spPr>
        <p:txBody>
          <a:bodyPr wrap="square" rtlCol="0">
            <a:spAutoFit/>
          </a:bodyPr>
          <a:lstStyle/>
          <a:p>
            <a:pPr marL="285750" indent="-285750" defTabSz="457200"/>
            <a:r>
              <a:rPr lang="ja-JP" altLang="en-US" dirty="0"/>
              <a:t>警戒レベル</a:t>
            </a:r>
            <a:r>
              <a:rPr lang="en-US" altLang="ja-JP" dirty="0"/>
              <a:t>3</a:t>
            </a:r>
            <a:r>
              <a:rPr lang="ja-JP" altLang="en-US" dirty="0"/>
              <a:t>　高齢者等避難</a:t>
            </a:r>
            <a:br>
              <a:rPr lang="en-US" altLang="ja-JP" dirty="0"/>
            </a:br>
            <a:r>
              <a:rPr lang="ja-JP" altLang="en-US" dirty="0"/>
              <a:t> ・・・避難に時間がかかる高齢者等は避難を開始する</a:t>
            </a:r>
          </a:p>
          <a:p>
            <a:pPr marL="285750" indent="-285750" defTabSz="457200"/>
            <a:r>
              <a:rPr lang="ja-JP" altLang="en-US" dirty="0"/>
              <a:t>警戒レベル</a:t>
            </a:r>
            <a:r>
              <a:rPr lang="en-US" altLang="ja-JP" dirty="0"/>
              <a:t>4</a:t>
            </a:r>
            <a:r>
              <a:rPr lang="ja-JP" altLang="en-US" dirty="0"/>
              <a:t>　避難指示 　・・・安全な場所へ避難</a:t>
            </a:r>
          </a:p>
          <a:p>
            <a:pPr marL="285750" indent="-285750" defTabSz="457200"/>
            <a:r>
              <a:rPr lang="ja-JP" altLang="en-US" dirty="0"/>
              <a:t>警戒レベル</a:t>
            </a:r>
            <a:r>
              <a:rPr lang="en-US" altLang="ja-JP" dirty="0"/>
              <a:t>5</a:t>
            </a:r>
            <a:r>
              <a:rPr lang="ja-JP" altLang="en-US" dirty="0"/>
              <a:t>　緊急安全確保 　・・・今すぐ安全確保</a:t>
            </a:r>
          </a:p>
        </p:txBody>
      </p:sp>
      <p:sp>
        <p:nvSpPr>
          <p:cNvPr id="4" name="スライド番号プレースホルダー 3">
            <a:extLst>
              <a:ext uri="{FF2B5EF4-FFF2-40B4-BE49-F238E27FC236}">
                <a16:creationId xmlns:a16="http://schemas.microsoft.com/office/drawing/2014/main" id="{60963F1C-1FC4-6DB8-EA29-26FA52F250F2}"/>
              </a:ext>
            </a:extLst>
          </p:cNvPr>
          <p:cNvSpPr>
            <a:spLocks noGrp="1"/>
          </p:cNvSpPr>
          <p:nvPr>
            <p:ph type="sldNum" sz="quarter" idx="12"/>
          </p:nvPr>
        </p:nvSpPr>
        <p:spPr/>
        <p:txBody>
          <a:bodyPr/>
          <a:lstStyle/>
          <a:p>
            <a:fld id="{2FCBEFAE-A678-4A35-9133-EF8F2938B273}" type="slidenum">
              <a:rPr kumimoji="1" lang="ja-JP" altLang="en-US" smtClean="0"/>
              <a:t>6</a:t>
            </a:fld>
            <a:endParaRPr kumimoji="1" lang="ja-JP" altLang="en-US"/>
          </a:p>
        </p:txBody>
      </p:sp>
      <p:pic>
        <p:nvPicPr>
          <p:cNvPr id="5" name="Picture 2" descr="トップ絵">
            <a:extLst>
              <a:ext uri="{FF2B5EF4-FFF2-40B4-BE49-F238E27FC236}">
                <a16:creationId xmlns:a16="http://schemas.microsoft.com/office/drawing/2014/main" id="{798D2F5B-E2C1-15FB-47C4-864FE625B52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119" b="31571"/>
          <a:stretch>
            <a:fillRect/>
          </a:stretch>
        </p:blipFill>
        <p:spPr bwMode="auto">
          <a:xfrm>
            <a:off x="139086" y="917950"/>
            <a:ext cx="7719039" cy="2794617"/>
          </a:xfrm>
          <a:prstGeom prst="rect">
            <a:avLst/>
          </a:prstGeom>
          <a:noFill/>
          <a:extLst>
            <a:ext uri="{909E8E84-426E-40DD-AFC4-6F175D3DCCD1}">
              <a14:hiddenFill xmlns:a14="http://schemas.microsoft.com/office/drawing/2010/main">
                <a:solidFill>
                  <a:srgbClr val="FFFFFF"/>
                </a:solidFill>
              </a14:hiddenFill>
            </a:ext>
          </a:extLst>
        </p:spPr>
      </p:pic>
      <p:sp>
        <p:nvSpPr>
          <p:cNvPr id="11" name="四角形: 角を丸くする 10">
            <a:extLst>
              <a:ext uri="{FF2B5EF4-FFF2-40B4-BE49-F238E27FC236}">
                <a16:creationId xmlns:a16="http://schemas.microsoft.com/office/drawing/2014/main" id="{14A43702-0EC5-6BED-7E75-E86765DA2FAB}"/>
              </a:ext>
            </a:extLst>
          </p:cNvPr>
          <p:cNvSpPr/>
          <p:nvPr/>
        </p:nvSpPr>
        <p:spPr>
          <a:xfrm>
            <a:off x="269567" y="5940050"/>
            <a:ext cx="8604864" cy="733425"/>
          </a:xfrm>
          <a:prstGeom prst="roundRect">
            <a:avLst/>
          </a:prstGeom>
          <a:solidFill>
            <a:schemeClr val="accent5">
              <a:lumMod val="20000"/>
              <a:lumOff val="80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kumimoji="1" lang="ja-JP" altLang="en-US" sz="2800" b="1" dirty="0">
                <a:solidFill>
                  <a:schemeClr val="tx1"/>
                </a:solidFill>
              </a:rPr>
              <a:t>警戒レベル</a:t>
            </a:r>
            <a:r>
              <a:rPr kumimoji="1" lang="en-US" altLang="ja-JP" sz="2800" b="1" dirty="0">
                <a:solidFill>
                  <a:schemeClr val="tx1"/>
                </a:solidFill>
              </a:rPr>
              <a:t>3</a:t>
            </a:r>
            <a:r>
              <a:rPr kumimoji="1" lang="ja-JP" altLang="en-US" sz="2800" b="1" dirty="0">
                <a:solidFill>
                  <a:schemeClr val="tx1"/>
                </a:solidFill>
              </a:rPr>
              <a:t>　で避難の判断、又は休業の判断を</a:t>
            </a:r>
          </a:p>
        </p:txBody>
      </p:sp>
    </p:spTree>
    <p:extLst>
      <p:ext uri="{BB962C8B-B14F-4D97-AF65-F5344CB8AC3E}">
        <p14:creationId xmlns:p14="http://schemas.microsoft.com/office/powerpoint/2010/main" val="362620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E74563-06AA-74CD-1BC2-DD83762E70D7}"/>
              </a:ext>
            </a:extLst>
          </p:cNvPr>
          <p:cNvSpPr>
            <a:spLocks noGrp="1"/>
          </p:cNvSpPr>
          <p:nvPr>
            <p:ph type="title"/>
          </p:nvPr>
        </p:nvSpPr>
        <p:spPr/>
        <p:txBody>
          <a:bodyPr/>
          <a:lstStyle/>
          <a:p>
            <a:pPr algn="ctr"/>
            <a:r>
              <a:rPr kumimoji="1" lang="ja-JP" altLang="en-US" dirty="0"/>
              <a:t>まとめ</a:t>
            </a:r>
          </a:p>
        </p:txBody>
      </p:sp>
      <p:sp>
        <p:nvSpPr>
          <p:cNvPr id="3" name="コンテンツ プレースホルダー 2">
            <a:extLst>
              <a:ext uri="{FF2B5EF4-FFF2-40B4-BE49-F238E27FC236}">
                <a16:creationId xmlns:a16="http://schemas.microsoft.com/office/drawing/2014/main" id="{35B72634-5177-CB58-DDA1-04B19FBBD1A2}"/>
              </a:ext>
            </a:extLst>
          </p:cNvPr>
          <p:cNvSpPr>
            <a:spLocks noGrp="1"/>
          </p:cNvSpPr>
          <p:nvPr>
            <p:ph idx="1"/>
          </p:nvPr>
        </p:nvSpPr>
        <p:spPr>
          <a:xfrm>
            <a:off x="291298" y="1253331"/>
            <a:ext cx="8541983" cy="2413794"/>
          </a:xfrm>
        </p:spPr>
        <p:txBody>
          <a:bodyPr>
            <a:normAutofit/>
          </a:bodyPr>
          <a:lstStyle/>
          <a:p>
            <a:r>
              <a:rPr lang="ja-JP" altLang="en-US" sz="3200" dirty="0"/>
              <a:t>情報は「行動につなげる」ためのもの </a:t>
            </a:r>
          </a:p>
          <a:p>
            <a:r>
              <a:rPr lang="ja-JP" altLang="en-US" sz="3200" dirty="0"/>
              <a:t>早めの判断が重要 </a:t>
            </a:r>
          </a:p>
          <a:p>
            <a:r>
              <a:rPr lang="ja-JP" altLang="en-US" sz="3200" dirty="0"/>
              <a:t>日頃の準備と共有が大切</a:t>
            </a:r>
            <a:endParaRPr lang="en-US" altLang="ja-JP" sz="3200" dirty="0"/>
          </a:p>
          <a:p>
            <a:endParaRPr lang="en-US" altLang="ja-JP" sz="3200" dirty="0"/>
          </a:p>
          <a:p>
            <a:pPr marL="0" indent="0">
              <a:buNone/>
            </a:pPr>
            <a:endParaRPr kumimoji="1" lang="ja-JP" altLang="en-US" sz="3200" dirty="0"/>
          </a:p>
        </p:txBody>
      </p:sp>
      <p:sp>
        <p:nvSpPr>
          <p:cNvPr id="4" name="スライド番号プレースホルダー 3">
            <a:extLst>
              <a:ext uri="{FF2B5EF4-FFF2-40B4-BE49-F238E27FC236}">
                <a16:creationId xmlns:a16="http://schemas.microsoft.com/office/drawing/2014/main" id="{38EFA734-41F4-28B0-62BB-22897A9B8B46}"/>
              </a:ext>
            </a:extLst>
          </p:cNvPr>
          <p:cNvSpPr>
            <a:spLocks noGrp="1"/>
          </p:cNvSpPr>
          <p:nvPr>
            <p:ph type="sldNum" sz="quarter" idx="12"/>
          </p:nvPr>
        </p:nvSpPr>
        <p:spPr/>
        <p:txBody>
          <a:bodyPr/>
          <a:lstStyle/>
          <a:p>
            <a:fld id="{2FCBEFAE-A678-4A35-9133-EF8F2938B273}" type="slidenum">
              <a:rPr kumimoji="1" lang="ja-JP" altLang="en-US" smtClean="0"/>
              <a:t>7</a:t>
            </a:fld>
            <a:endParaRPr kumimoji="1" lang="ja-JP" altLang="en-US"/>
          </a:p>
        </p:txBody>
      </p:sp>
    </p:spTree>
    <p:extLst>
      <p:ext uri="{BB962C8B-B14F-4D97-AF65-F5344CB8AC3E}">
        <p14:creationId xmlns:p14="http://schemas.microsoft.com/office/powerpoint/2010/main" val="1950730614"/>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1619</TotalTime>
  <Words>1495</Words>
  <Application>Microsoft Office PowerPoint</Application>
  <PresentationFormat>画面に合わせる (4:3)</PresentationFormat>
  <Paragraphs>107</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BIZ UDPゴシック</vt:lpstr>
      <vt:lpstr>Arial</vt:lpstr>
      <vt:lpstr>Century</vt:lpstr>
      <vt:lpstr>Wingdings</vt:lpstr>
      <vt:lpstr>Office 2013 - 2022 テーマ</vt:lpstr>
      <vt:lpstr>PowerPoint プレゼンテーション</vt:lpstr>
      <vt:lpstr>研修の目的</vt:lpstr>
      <vt:lpstr>なぜ早い判断が必要か</vt:lpstr>
      <vt:lpstr>災害による特徴</vt:lpstr>
      <vt:lpstr>防災気象情報</vt:lpstr>
      <vt:lpstr>防災気象情報と警戒レベル</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伊永 勉</dc:creator>
  <cp:lastModifiedBy>川下明子</cp:lastModifiedBy>
  <cp:revision>238</cp:revision>
  <cp:lastPrinted>2026-03-21T00:21:39Z</cp:lastPrinted>
  <dcterms:created xsi:type="dcterms:W3CDTF">2020-08-06T05:41:11Z</dcterms:created>
  <dcterms:modified xsi:type="dcterms:W3CDTF">2026-03-31T05:44:43Z</dcterms:modified>
</cp:coreProperties>
</file>