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3" r:id="rId1"/>
  </p:sldMasterIdLst>
  <p:notesMasterIdLst>
    <p:notesMasterId r:id="rId8"/>
  </p:notesMasterIdLst>
  <p:sldIdLst>
    <p:sldId id="257" r:id="rId2"/>
    <p:sldId id="2535" r:id="rId3"/>
    <p:sldId id="2536" r:id="rId4"/>
    <p:sldId id="2537" r:id="rId5"/>
    <p:sldId id="2538" r:id="rId6"/>
    <p:sldId id="2539" r:id="rId7"/>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99FF"/>
    <a:srgbClr val="3333FF"/>
    <a:srgbClr val="008000"/>
    <a:srgbClr val="E9EBF5"/>
    <a:srgbClr val="CCECFF"/>
    <a:srgbClr val="CCFFFF"/>
    <a:srgbClr val="0000CC"/>
    <a:srgbClr val="000066"/>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4211" autoAdjust="0"/>
    <p:restoredTop sz="64727" autoAdjust="0"/>
  </p:normalViewPr>
  <p:slideViewPr>
    <p:cSldViewPr snapToGrid="0">
      <p:cViewPr varScale="1">
        <p:scale>
          <a:sx n="68" d="100"/>
          <a:sy n="68" d="100"/>
        </p:scale>
        <p:origin x="2844" y="6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7" d="100"/>
          <a:sy n="87" d="100"/>
        </p:scale>
        <p:origin x="3876"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3" y="0"/>
            <a:ext cx="2918831" cy="495029"/>
          </a:xfrm>
          <a:prstGeom prst="rect">
            <a:avLst/>
          </a:prstGeom>
        </p:spPr>
        <p:txBody>
          <a:bodyPr vert="horz" lIns="91440" tIns="45720" rIns="91440" bIns="45720" rtlCol="0"/>
          <a:lstStyle>
            <a:lvl1pPr algn="r">
              <a:defRPr sz="1200"/>
            </a:lvl1pPr>
          </a:lstStyle>
          <a:p>
            <a:fld id="{9AF25044-C9A0-4684-8274-E3F31F7E57EC}" type="datetimeFigureOut">
              <a:rPr kumimoji="1" lang="ja-JP" altLang="en-US" smtClean="0"/>
              <a:t>2026/5/1</a:t>
            </a:fld>
            <a:endParaRPr kumimoji="1" lang="ja-JP" altLang="en-US"/>
          </a:p>
        </p:txBody>
      </p:sp>
      <p:sp>
        <p:nvSpPr>
          <p:cNvPr id="4" name="スライド イメージ プレースホルダー 3"/>
          <p:cNvSpPr>
            <a:spLocks noGrp="1" noRot="1" noChangeAspect="1"/>
          </p:cNvSpPr>
          <p:nvPr>
            <p:ph type="sldImg" idx="2"/>
          </p:nvPr>
        </p:nvSpPr>
        <p:spPr>
          <a:xfrm>
            <a:off x="1147763" y="1233488"/>
            <a:ext cx="4440237" cy="33289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3"/>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86"/>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3" y="9371286"/>
            <a:ext cx="2918831" cy="495028"/>
          </a:xfrm>
          <a:prstGeom prst="rect">
            <a:avLst/>
          </a:prstGeom>
        </p:spPr>
        <p:txBody>
          <a:bodyPr vert="horz" lIns="91440" tIns="45720" rIns="91440" bIns="45720" rtlCol="0" anchor="b"/>
          <a:lstStyle>
            <a:lvl1pPr algn="r">
              <a:defRPr sz="1200"/>
            </a:lvl1pPr>
          </a:lstStyle>
          <a:p>
            <a:fld id="{6FF49E81-FDFA-45E0-AF09-3F7476A4BD90}" type="slidenum">
              <a:rPr kumimoji="1" lang="ja-JP" altLang="en-US" smtClean="0"/>
              <a:t>‹#›</a:t>
            </a:fld>
            <a:endParaRPr kumimoji="1" lang="ja-JP" altLang="en-US"/>
          </a:p>
        </p:txBody>
      </p:sp>
    </p:spTree>
    <p:extLst>
      <p:ext uri="{BB962C8B-B14F-4D97-AF65-F5344CB8AC3E}">
        <p14:creationId xmlns:p14="http://schemas.microsoft.com/office/powerpoint/2010/main" val="434195129"/>
      </p:ext>
    </p:extLst>
  </p:cSld>
  <p:clrMap bg1="lt1" tx1="dk1" bg2="lt2" tx2="dk2" accent1="accent1" accent2="accent2" accent3="accent3" accent4="accent4" accent5="accent5" accent6="accent6" hlink="hlink" folHlink="folHlink"/>
  <p:notesStyle>
    <a:lvl1pPr marL="0" algn="l" defTabSz="914400" rtl="0" eaLnBrk="1" latinLnBrk="0" hangingPunct="1">
      <a:lnSpc>
        <a:spcPct val="114000"/>
      </a:lnSpc>
      <a:defRPr kumimoji="1" sz="1100" kern="1200" baseline="0">
        <a:solidFill>
          <a:schemeClr val="tx1"/>
        </a:solidFill>
        <a:latin typeface="Century" panose="02040604050505020304" pitchFamily="18" charset="0"/>
        <a:ea typeface="+mn-ea"/>
        <a:cs typeface="+mn-cs"/>
      </a:defRPr>
    </a:lvl1pPr>
    <a:lvl2pPr marL="457200" algn="l" defTabSz="914400" rtl="0" eaLnBrk="1" latinLnBrk="0" hangingPunct="1">
      <a:lnSpc>
        <a:spcPct val="114000"/>
      </a:lnSpc>
      <a:defRPr kumimoji="1" sz="1100" kern="1200" baseline="0">
        <a:solidFill>
          <a:schemeClr val="tx1"/>
        </a:solidFill>
        <a:latin typeface="Century" panose="02040604050505020304" pitchFamily="18" charset="0"/>
        <a:ea typeface="+mn-ea"/>
        <a:cs typeface="+mn-cs"/>
      </a:defRPr>
    </a:lvl2pPr>
    <a:lvl3pPr marL="914400" algn="l" defTabSz="914400" rtl="0" eaLnBrk="1" latinLnBrk="0" hangingPunct="1">
      <a:lnSpc>
        <a:spcPct val="114000"/>
      </a:lnSpc>
      <a:defRPr kumimoji="1" sz="1100" kern="1200" baseline="0">
        <a:solidFill>
          <a:schemeClr val="tx1"/>
        </a:solidFill>
        <a:latin typeface="Century" panose="02040604050505020304" pitchFamily="18" charset="0"/>
        <a:ea typeface="+mn-ea"/>
        <a:cs typeface="+mn-cs"/>
      </a:defRPr>
    </a:lvl3pPr>
    <a:lvl4pPr marL="1371600" algn="l" defTabSz="914400" rtl="0" eaLnBrk="1" latinLnBrk="0" hangingPunct="1">
      <a:lnSpc>
        <a:spcPct val="114000"/>
      </a:lnSpc>
      <a:defRPr kumimoji="1" sz="1100" kern="1200" baseline="0">
        <a:solidFill>
          <a:schemeClr val="tx1"/>
        </a:solidFill>
        <a:latin typeface="Century" panose="02040604050505020304" pitchFamily="18" charset="0"/>
        <a:ea typeface="+mn-ea"/>
        <a:cs typeface="+mn-cs"/>
      </a:defRPr>
    </a:lvl4pPr>
    <a:lvl5pPr marL="1828800" algn="l" defTabSz="914400" rtl="0" eaLnBrk="1" latinLnBrk="0" hangingPunct="1">
      <a:lnSpc>
        <a:spcPct val="114000"/>
      </a:lnSpc>
      <a:defRPr kumimoji="1" sz="1100" kern="1200" baseline="0">
        <a:solidFill>
          <a:schemeClr val="tx1"/>
        </a:solidFill>
        <a:latin typeface="Century" panose="02040604050505020304" pitchFamily="18" charset="0"/>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a:lnSpc>
                <a:spcPct val="114000"/>
              </a:lnSpc>
            </a:pPr>
            <a:r>
              <a:rPr kumimoji="1" lang="ja-JP" altLang="en-US" dirty="0">
                <a:latin typeface="Century" panose="02040604050505020304" pitchFamily="18" charset="0"/>
                <a:ea typeface="BIZ UDPゴシック" panose="020B0400000000000000" pitchFamily="50" charset="-128"/>
              </a:rPr>
              <a:t>この研修では、</a:t>
            </a:r>
            <a:r>
              <a:rPr kumimoji="1" lang="en-US" altLang="ja-JP" dirty="0">
                <a:latin typeface="Century" panose="02040604050505020304" pitchFamily="18" charset="0"/>
                <a:ea typeface="BIZ UDPゴシック" panose="020B0400000000000000" pitchFamily="50" charset="-128"/>
              </a:rPr>
              <a:t>BCP</a:t>
            </a:r>
            <a:r>
              <a:rPr kumimoji="1" lang="ja-JP" altLang="en-US" dirty="0">
                <a:latin typeface="Century" panose="02040604050505020304" pitchFamily="18" charset="0"/>
                <a:ea typeface="BIZ UDPゴシック" panose="020B0400000000000000" pitchFamily="50" charset="-128"/>
              </a:rPr>
              <a:t>にどんなことをまとめているの</a:t>
            </a:r>
            <a:r>
              <a:rPr lang="ja-JP" altLang="en-US" dirty="0">
                <a:latin typeface="Century" panose="02040604050505020304" pitchFamily="18" charset="0"/>
                <a:ea typeface="BIZ UDPゴシック" panose="020B0400000000000000" pitchFamily="50" charset="-128"/>
              </a:rPr>
              <a:t>か、職員は</a:t>
            </a:r>
            <a:r>
              <a:rPr lang="en-US" altLang="ja-JP" dirty="0">
                <a:latin typeface="Century" panose="02040604050505020304" pitchFamily="18" charset="0"/>
                <a:ea typeface="BIZ UDPゴシック" panose="020B0400000000000000" pitchFamily="50" charset="-128"/>
              </a:rPr>
              <a:t>BCP</a:t>
            </a:r>
            <a:r>
              <a:rPr lang="ja-JP" altLang="en-US" dirty="0">
                <a:latin typeface="Century" panose="02040604050505020304" pitchFamily="18" charset="0"/>
                <a:ea typeface="BIZ UDPゴシック" panose="020B0400000000000000" pitchFamily="50" charset="-128"/>
              </a:rPr>
              <a:t>を知ってどう行動するのか、いつ使うのか等基本的なことを研修し、</a:t>
            </a:r>
            <a:r>
              <a:rPr lang="en-US" altLang="ja-JP" dirty="0">
                <a:latin typeface="Century" panose="02040604050505020304" pitchFamily="18" charset="0"/>
                <a:ea typeface="BIZ UDPゴシック" panose="020B0400000000000000" pitchFamily="50" charset="-128"/>
              </a:rPr>
              <a:t>BCP</a:t>
            </a:r>
            <a:r>
              <a:rPr lang="ja-JP" altLang="en-US" dirty="0">
                <a:latin typeface="Century" panose="02040604050505020304" pitchFamily="18" charset="0"/>
                <a:ea typeface="BIZ UDPゴシック" panose="020B0400000000000000" pitchFamily="50" charset="-128"/>
              </a:rPr>
              <a:t>発動時の対応について理解し、共有するための研修としましょう。</a:t>
            </a:r>
            <a:endParaRPr kumimoji="1" lang="ja-JP" altLang="en-US" dirty="0">
              <a:latin typeface="Century" panose="02040604050505020304" pitchFamily="18" charset="0"/>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1</a:t>
            </a:fld>
            <a:endParaRPr kumimoji="1" lang="ja-JP" altLang="en-US"/>
          </a:p>
        </p:txBody>
      </p:sp>
    </p:spTree>
    <p:extLst>
      <p:ext uri="{BB962C8B-B14F-4D97-AF65-F5344CB8AC3E}">
        <p14:creationId xmlns:p14="http://schemas.microsoft.com/office/powerpoint/2010/main" val="2871863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sz="1100" dirty="0">
                <a:latin typeface="+mn-ea"/>
              </a:rPr>
              <a:t>BCP</a:t>
            </a:r>
            <a:r>
              <a:rPr lang="ja-JP" altLang="en-US" sz="1100" dirty="0">
                <a:latin typeface="+mn-ea"/>
              </a:rPr>
              <a:t>（事業継続計画・業務継続計画）には、大きく分けて</a:t>
            </a:r>
            <a:r>
              <a:rPr lang="en-US" altLang="ja-JP" sz="1100" dirty="0">
                <a:latin typeface="+mn-ea"/>
              </a:rPr>
              <a:t>2</a:t>
            </a:r>
            <a:r>
              <a:rPr lang="ja-JP" altLang="en-US" sz="1100" dirty="0">
                <a:latin typeface="+mn-ea"/>
              </a:rPr>
              <a:t>つの側面があります。一つは、製造業などが被災時に「生産の再開」を目指す「事業継続計画」。もう一つは、行政や福祉事業所など、人へのサービスを主とする組織が、非常時でも機能を維持する「業務継続計画」です。</a:t>
            </a:r>
          </a:p>
          <a:p>
            <a:r>
              <a:rPr lang="ja-JP" altLang="en-US" sz="1100" dirty="0">
                <a:latin typeface="+mn-ea"/>
              </a:rPr>
              <a:t>介護事業所における</a:t>
            </a:r>
            <a:r>
              <a:rPr lang="en-US" altLang="ja-JP" sz="1100" dirty="0">
                <a:latin typeface="+mn-ea"/>
              </a:rPr>
              <a:t>BCP</a:t>
            </a:r>
            <a:r>
              <a:rPr lang="ja-JP" altLang="en-US" sz="1100" dirty="0">
                <a:latin typeface="+mn-ea"/>
              </a:rPr>
              <a:t>の目的は、地震・風水害・感染症の発生時において、「利用者の命を守り、不可欠なサービスを中断させないこと」にあります。ただし、入所・通所・居宅・訪問など、提供するサービス形態によってその具体的な内容は異なります。</a:t>
            </a:r>
          </a:p>
          <a:p>
            <a:r>
              <a:rPr lang="ja-JP" altLang="en-US" sz="1100" dirty="0">
                <a:latin typeface="+mn-ea"/>
              </a:rPr>
              <a:t>業態にかかわらず、</a:t>
            </a:r>
            <a:r>
              <a:rPr lang="en-US" altLang="ja-JP" sz="1100" dirty="0">
                <a:latin typeface="+mn-ea"/>
              </a:rPr>
              <a:t>BCP</a:t>
            </a:r>
            <a:r>
              <a:rPr lang="ja-JP" altLang="en-US" sz="1100" dirty="0">
                <a:latin typeface="+mn-ea"/>
              </a:rPr>
              <a:t>において共通して準備すべきポイントは以下の通りです。</a:t>
            </a:r>
          </a:p>
          <a:p>
            <a:r>
              <a:rPr lang="ja-JP" altLang="en-US" sz="1100" dirty="0">
                <a:latin typeface="+mn-ea"/>
              </a:rPr>
              <a:t>ＢＣＰとして共通することは、災害でどのような被害を受けるか、通常業務で一時休止する業務や優先して継続する業務は何か、そして、休止業務の再開はいつか、そのために職員の配置や、必要な物品等の備蓄・調達はどうするか、さらに被災した場合の避難のことや、代替え施設等を事前に決めておくのが</a:t>
            </a:r>
            <a:r>
              <a:rPr lang="en-US" altLang="ja-JP" sz="1100" dirty="0">
                <a:latin typeface="+mn-ea"/>
              </a:rPr>
              <a:t>BCP</a:t>
            </a:r>
            <a:r>
              <a:rPr lang="ja-JP" altLang="en-US" sz="1100" dirty="0">
                <a:latin typeface="+mn-ea"/>
              </a:rPr>
              <a:t>となります。</a:t>
            </a:r>
          </a:p>
          <a:p>
            <a:endParaRPr kumimoji="1" lang="ja-JP" altLang="en-US" sz="1100" dirty="0">
              <a:latin typeface="+mn-ea"/>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2</a:t>
            </a:fld>
            <a:endParaRPr kumimoji="1" lang="ja-JP" altLang="en-US"/>
          </a:p>
        </p:txBody>
      </p:sp>
    </p:spTree>
    <p:extLst>
      <p:ext uri="{BB962C8B-B14F-4D97-AF65-F5344CB8AC3E}">
        <p14:creationId xmlns:p14="http://schemas.microsoft.com/office/powerpoint/2010/main" val="33399374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latin typeface="BIZ UDPゴシック" panose="020B0400000000000000" pitchFamily="50" charset="-128"/>
                <a:ea typeface="BIZ UDPゴシック" panose="020B0400000000000000" pitchFamily="50" charset="-128"/>
              </a:rPr>
              <a:t>自然災害としては、自施設に被害を及ぼす災害を、福岡市のハザードマップを参考に確認してください。</a:t>
            </a:r>
            <a:endParaRPr lang="en-US" altLang="ja-JP" dirty="0">
              <a:latin typeface="BIZ UDPゴシック" panose="020B0400000000000000" pitchFamily="50" charset="-128"/>
              <a:ea typeface="BIZ UDPゴシック" panose="020B0400000000000000" pitchFamily="50" charset="-128"/>
            </a:endParaRPr>
          </a:p>
          <a:p>
            <a:r>
              <a:rPr kumimoji="1" lang="en-US" altLang="ja-JP" dirty="0">
                <a:latin typeface="BIZ UDPゴシック" panose="020B0400000000000000" pitchFamily="50" charset="-128"/>
                <a:ea typeface="BIZ UDPゴシック" panose="020B0400000000000000" pitchFamily="50" charset="-128"/>
              </a:rPr>
              <a:t>※</a:t>
            </a:r>
            <a:r>
              <a:rPr kumimoji="1" lang="ja-JP" altLang="en-US" dirty="0">
                <a:latin typeface="BIZ UDPゴシック" panose="020B0400000000000000" pitchFamily="50" charset="-128"/>
                <a:ea typeface="BIZ UDPゴシック" panose="020B0400000000000000" pitchFamily="50" charset="-128"/>
              </a:rPr>
              <a:t>研修でもハザードマップを確認することをお勧めします。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地震で施設に受ける震度や、大雨による浸水、近くの河川のはん濫による洪水、土砂災害、台風時期の高潮等、施設の危険の有無と程度を把握して、建物の被害を予想し、電気・ガス・水道・通信の被害、交通機関や道路の状況等の被害情報を収集し、利用者と職員の安全確保と避難の計画を作成し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感染症</a:t>
            </a:r>
            <a:r>
              <a:rPr lang="ja-JP" altLang="en-US" dirty="0">
                <a:latin typeface="BIZ UDPゴシック" panose="020B0400000000000000" pitchFamily="50" charset="-128"/>
                <a:ea typeface="BIZ UDPゴシック" panose="020B0400000000000000" pitchFamily="50" charset="-128"/>
              </a:rPr>
              <a:t>については、コロナの感染対策を思い起こして、今後の予防策としての行動と、感染発覚時の対策を整理しておき、利用者の完全防止と通常業務を継続する対策を決めておきます。</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3</a:t>
            </a:fld>
            <a:endParaRPr kumimoji="1" lang="ja-JP" altLang="en-US"/>
          </a:p>
        </p:txBody>
      </p:sp>
    </p:spTree>
    <p:extLst>
      <p:ext uri="{BB962C8B-B14F-4D97-AF65-F5344CB8AC3E}">
        <p14:creationId xmlns:p14="http://schemas.microsoft.com/office/powerpoint/2010/main" val="29152263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latin typeface="BIZ UDPゴシック" panose="020B0400000000000000" pitchFamily="50" charset="-128"/>
                <a:ea typeface="BIZ UDPゴシック" panose="020B0400000000000000" pitchFamily="50" charset="-128"/>
              </a:rPr>
              <a:t>BCP</a:t>
            </a:r>
            <a:r>
              <a:rPr lang="ja-JP" altLang="en-US" dirty="0">
                <a:latin typeface="BIZ UDPゴシック" panose="020B0400000000000000" pitchFamily="50" charset="-128"/>
                <a:ea typeface="BIZ UDPゴシック" panose="020B0400000000000000" pitchFamily="50" charset="-128"/>
              </a:rPr>
              <a:t>には、災害が起きた際にどのように業務を継続するか、そのために必要なことは何かということを整理しています。</a:t>
            </a:r>
            <a:endParaRPr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優先業務の選定では、全ての通常業務から、利用者の生命と生活にどの程度の影響があるかを考えて、災害発生でも止められない業務と一旦停止してもよい業務を整理します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体制の整備では、通常業務をＢＣ</a:t>
            </a:r>
            <a:r>
              <a:rPr lang="en-US" altLang="ja-JP" dirty="0">
                <a:latin typeface="BIZ UDPゴシック" panose="020B0400000000000000" pitchFamily="50" charset="-128"/>
                <a:ea typeface="BIZ UDPゴシック" panose="020B0400000000000000" pitchFamily="50" charset="-128"/>
              </a:rPr>
              <a:t>P</a:t>
            </a:r>
            <a:r>
              <a:rPr lang="ja-JP" altLang="en-US" dirty="0">
                <a:latin typeface="BIZ UDPゴシック" panose="020B0400000000000000" pitchFamily="50" charset="-128"/>
                <a:ea typeface="BIZ UDPゴシック" panose="020B0400000000000000" pitchFamily="50" charset="-128"/>
              </a:rPr>
              <a:t>を発動するタイミングを決め、災害対策の組織つくりと、職員の参集、役割分担、応援配置等の計画を整理します。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資源の確保では、飲料水・食料・サービスに使う消耗品等の備蓄計画、給食の継続計画、停電や断水時の代替え計画と、不足物資の調達の計画も整理します。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連携体制としては、同業関係施設との協力体制から、行政や関係機関との連絡網、地域自治会等との連携についての検討をして整理します。</a:t>
            </a: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4</a:t>
            </a:fld>
            <a:endParaRPr kumimoji="1" lang="ja-JP" altLang="en-US"/>
          </a:p>
        </p:txBody>
      </p:sp>
    </p:spTree>
    <p:extLst>
      <p:ext uri="{BB962C8B-B14F-4D97-AF65-F5344CB8AC3E}">
        <p14:creationId xmlns:p14="http://schemas.microsoft.com/office/powerpoint/2010/main" val="23538098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大規模な</a:t>
            </a:r>
            <a:r>
              <a:rPr kumimoji="1" lang="ja-JP" altLang="en-US" dirty="0">
                <a:latin typeface="BIZ UDPゴシック" panose="020B0400000000000000" pitchFamily="50" charset="-128"/>
                <a:ea typeface="BIZ UDPゴシック" panose="020B0400000000000000" pitchFamily="50" charset="-128"/>
              </a:rPr>
              <a:t>災害が発生した場合に、施設としての通常業務が継続できるかどうかどんな状況になるのかイメージしておくことも大切です。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休日や夜間に災害が発生した場合、どれだけの職員が何時間で参集できるかによって、継続できる業務も変わってきます。</a:t>
            </a:r>
            <a:endParaRPr kumimoji="1" lang="en-US" altLang="ja-JP" dirty="0">
              <a:latin typeface="BIZ UDPゴシック" panose="020B0400000000000000" pitchFamily="50" charset="-128"/>
              <a:ea typeface="BIZ UDPゴシック" panose="020B0400000000000000" pitchFamily="50" charset="-128"/>
            </a:endParaRPr>
          </a:p>
          <a:p>
            <a:r>
              <a:rPr lang="ja-JP" altLang="en-US" dirty="0">
                <a:latin typeface="BIZ UDPゴシック" panose="020B0400000000000000" pitchFamily="50" charset="-128"/>
                <a:ea typeface="BIZ UDPゴシック" panose="020B0400000000000000" pitchFamily="50" charset="-128"/>
              </a:rPr>
              <a:t>職員が不足した場合に備えて、どのように業務を実施するのかイメージすることも大切です。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また、ライフラインが停止すると、多くの業務に支障が出ると言えます。</a:t>
            </a:r>
            <a:r>
              <a:rPr lang="ja-JP" altLang="en-US" dirty="0">
                <a:latin typeface="BIZ UDPゴシック" panose="020B0400000000000000" pitchFamily="50" charset="-128"/>
                <a:ea typeface="BIZ UDPゴシック" panose="020B0400000000000000" pitchFamily="50" charset="-128"/>
              </a:rPr>
              <a:t>電気・ガス・水道・通信が休止途絶した場合を想定して、代替策や備蓄を計画しておくことや、災害時の調達方法も検討が大切です。</a:t>
            </a:r>
            <a:endParaRPr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利用者の状況によっては、パニックになったり、萎縮したり、精神不安定など何らかのケアをしなけれならない場面が多くなります。</a:t>
            </a:r>
            <a:endParaRPr kumimoji="1" lang="en-US" altLang="ja-JP" dirty="0">
              <a:latin typeface="BIZ UDPゴシック" panose="020B0400000000000000" pitchFamily="50" charset="-128"/>
              <a:ea typeface="BIZ UDPゴシック" panose="020B0400000000000000" pitchFamily="50" charset="-128"/>
            </a:endParaRPr>
          </a:p>
          <a:p>
            <a:r>
              <a:rPr kumimoji="1" lang="ja-JP" altLang="en-US" dirty="0">
                <a:latin typeface="BIZ UDPゴシック" panose="020B0400000000000000" pitchFamily="50" charset="-128"/>
                <a:ea typeface="BIZ UDPゴシック" panose="020B0400000000000000" pitchFamily="50" charset="-128"/>
              </a:rPr>
              <a:t>食事・排泄・睡眠等にも影響が出るので、災害時の対応の注意事項等まとめておくとよいです。</a:t>
            </a:r>
            <a:endParaRPr kumimoji="1" lang="en-US" altLang="ja-JP"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5</a:t>
            </a:fld>
            <a:endParaRPr kumimoji="1" lang="ja-JP" altLang="en-US"/>
          </a:p>
        </p:txBody>
      </p:sp>
    </p:spTree>
    <p:extLst>
      <p:ext uri="{BB962C8B-B14F-4D97-AF65-F5344CB8AC3E}">
        <p14:creationId xmlns:p14="http://schemas.microsoft.com/office/powerpoint/2010/main" val="196804970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ja-JP" altLang="en-US" dirty="0">
                <a:latin typeface="BIZ UDPゴシック" panose="020B0400000000000000" pitchFamily="50" charset="-128"/>
                <a:ea typeface="BIZ UDPゴシック" panose="020B0400000000000000" pitchFamily="50" charset="-128"/>
              </a:rPr>
              <a:t>施設として決めた優先業務、重要業務について、一覧表をもとに共有しましょう。</a:t>
            </a:r>
            <a:endParaRPr lang="en-US" altLang="ja-JP" dirty="0">
              <a:latin typeface="BIZ UDPゴシック" panose="020B0400000000000000" pitchFamily="50" charset="-128"/>
              <a:ea typeface="BIZ UDPゴシック" panose="020B0400000000000000" pitchFamily="50" charset="-128"/>
            </a:endParaRPr>
          </a:p>
          <a:p>
            <a:r>
              <a:rPr kumimoji="1" lang="ja-JP" altLang="en-US">
                <a:latin typeface="BIZ UDPゴシック" panose="020B0400000000000000" pitchFamily="50" charset="-128"/>
                <a:ea typeface="BIZ UDPゴシック" panose="020B0400000000000000" pitchFamily="50" charset="-128"/>
              </a:rPr>
              <a:t>一覧をもとに、災害</a:t>
            </a:r>
            <a:r>
              <a:rPr kumimoji="1" lang="ja-JP" altLang="en-US" dirty="0">
                <a:latin typeface="BIZ UDPゴシック" panose="020B0400000000000000" pitchFamily="50" charset="-128"/>
                <a:ea typeface="BIZ UDPゴシック" panose="020B0400000000000000" pitchFamily="50" charset="-128"/>
              </a:rPr>
              <a:t>発生当日</a:t>
            </a:r>
            <a:r>
              <a:rPr kumimoji="1" lang="ja-JP" altLang="en-US">
                <a:latin typeface="BIZ UDPゴシック" panose="020B0400000000000000" pitchFamily="50" charset="-128"/>
                <a:ea typeface="BIZ UDPゴシック" panose="020B0400000000000000" pitchFamily="50" charset="-128"/>
              </a:rPr>
              <a:t>から一週間程度の期間の業務の流れ等を共有して、いつ頃にどんな業務を再開するのか、そのためには、人員がどのくらい必要かなどイメージを共有して、自分がいつ頃に出勤できるのか、自分が普段行っている業務は災害時どのように実施するのか、確認してもらいましょう。</a:t>
            </a:r>
            <a:endParaRPr kumimoji="1" lang="ja-JP" altLang="en-US" dirty="0">
              <a:latin typeface="BIZ UDPゴシック" panose="020B0400000000000000" pitchFamily="50" charset="-128"/>
              <a:ea typeface="BIZ UDPゴシック" panose="020B0400000000000000" pitchFamily="50" charset="-128"/>
            </a:endParaRPr>
          </a:p>
        </p:txBody>
      </p:sp>
      <p:sp>
        <p:nvSpPr>
          <p:cNvPr id="4" name="スライド番号プレースホルダー 3"/>
          <p:cNvSpPr>
            <a:spLocks noGrp="1"/>
          </p:cNvSpPr>
          <p:nvPr>
            <p:ph type="sldNum" sz="quarter" idx="5"/>
          </p:nvPr>
        </p:nvSpPr>
        <p:spPr/>
        <p:txBody>
          <a:bodyPr/>
          <a:lstStyle/>
          <a:p>
            <a:fld id="{6FF49E81-FDFA-45E0-AF09-3F7476A4BD90}" type="slidenum">
              <a:rPr kumimoji="1" lang="ja-JP" altLang="en-US" smtClean="0"/>
              <a:t>6</a:t>
            </a:fld>
            <a:endParaRPr kumimoji="1" lang="ja-JP" altLang="en-US"/>
          </a:p>
        </p:txBody>
      </p:sp>
    </p:spTree>
    <p:extLst>
      <p:ext uri="{BB962C8B-B14F-4D97-AF65-F5344CB8AC3E}">
        <p14:creationId xmlns:p14="http://schemas.microsoft.com/office/powerpoint/2010/main" val="21127129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ECC58A8-01FB-4E1D-803D-15547B71DE32}"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363845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2FD9122D-BB01-4908-B9BA-662673D2038C}"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733572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26AB62C-DA6E-49D9-AEBD-62C059ABBFDB}"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90297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 y="18256"/>
            <a:ext cx="9144001" cy="825124"/>
          </a:xfrm>
          <a:gradFill>
            <a:gsLst>
              <a:gs pos="82000">
                <a:schemeClr val="accent1">
                  <a:lumMod val="5000"/>
                  <a:lumOff val="95000"/>
                </a:schemeClr>
              </a:gs>
              <a:gs pos="100000">
                <a:schemeClr val="accent4"/>
              </a:gs>
            </a:gsLst>
            <a:lin ang="5400000" scaled="1"/>
          </a:gradFill>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91298" y="1253331"/>
            <a:ext cx="8541983" cy="4351338"/>
          </a:xfrm>
        </p:spPr>
        <p:txBody>
          <a:bodyPr/>
          <a:lstStyle>
            <a:lvl1pPr>
              <a:lnSpc>
                <a:spcPct val="120000"/>
              </a:lnSpc>
              <a:spcBef>
                <a:spcPts val="0"/>
              </a:spcBef>
              <a:defRPr/>
            </a:lvl1pPr>
            <a:lvl2pPr>
              <a:lnSpc>
                <a:spcPct val="120000"/>
              </a:lnSpc>
              <a:spcBef>
                <a:spcPts val="0"/>
              </a:spcBef>
              <a:defRPr/>
            </a:lvl2pPr>
            <a:lvl3pPr>
              <a:lnSpc>
                <a:spcPct val="120000"/>
              </a:lnSpc>
              <a:spcBef>
                <a:spcPts val="0"/>
              </a:spcBef>
              <a:defRPr/>
            </a:lvl3pPr>
            <a:lvl4pPr>
              <a:lnSpc>
                <a:spcPct val="120000"/>
              </a:lnSpc>
              <a:spcBef>
                <a:spcPts val="0"/>
              </a:spcBef>
              <a:defRPr/>
            </a:lvl4pPr>
            <a:lvl5pPr>
              <a:lnSpc>
                <a:spcPct val="120000"/>
              </a:lnSpc>
              <a:spcBef>
                <a:spcPts val="0"/>
              </a:spcBef>
              <a:defRPr/>
            </a:lvl5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9FD4D8-A0BC-42C6-BB6A-291E923C9615}"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86600" y="6483936"/>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1801469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A47D782-FFDF-4CA7-B89F-770682DF9200}" type="datetime1">
              <a:rPr kumimoji="1" lang="ja-JP" altLang="en-US" smtClean="0"/>
              <a:t>2026/5/1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02481971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2243B79C-27F2-4029-A87A-B5908ACDF3C0}"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10371482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1F8C8F91-0D30-4A5E-AE00-C9B71762525B}" type="datetime1">
              <a:rPr kumimoji="1" lang="ja-JP" altLang="en-US" smtClean="0"/>
              <a:t>2026/5/1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63268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E70A0FA3-365E-4D17-AFC0-F932DA3B19D1}" type="datetime1">
              <a:rPr kumimoji="1" lang="ja-JP" altLang="en-US" smtClean="0"/>
              <a:t>2026/5/1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7086600" y="6492874"/>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4202358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DB19573-8567-4A56-9282-0F644135790D}" type="datetime1">
              <a:rPr kumimoji="1" lang="ja-JP" altLang="en-US" smtClean="0"/>
              <a:t>2026/5/1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7086600" y="6492875"/>
            <a:ext cx="2057400" cy="365125"/>
          </a:xfrm>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3220811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61CA2FF-654A-4738-9AE7-1CB58667A537}"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870993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4AD5FA99-813B-45B3-A84A-B1ACA9A4FA5E}" type="datetime1">
              <a:rPr kumimoji="1" lang="ja-JP" altLang="en-US" smtClean="0"/>
              <a:t>2026/5/1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2520758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50E5E76-43CC-4343-9CE1-6E0018C2DF96}" type="datetime1">
              <a:rPr kumimoji="1" lang="ja-JP" altLang="en-US" smtClean="0"/>
              <a:t>2026/5/1</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CBEFAE-A678-4A35-9133-EF8F2938B273}" type="slidenum">
              <a:rPr kumimoji="1" lang="ja-JP" altLang="en-US" smtClean="0"/>
              <a:t>‹#›</a:t>
            </a:fld>
            <a:endParaRPr kumimoji="1" lang="ja-JP" altLang="en-US"/>
          </a:p>
        </p:txBody>
      </p:sp>
    </p:spTree>
    <p:extLst>
      <p:ext uri="{BB962C8B-B14F-4D97-AF65-F5344CB8AC3E}">
        <p14:creationId xmlns:p14="http://schemas.microsoft.com/office/powerpoint/2010/main" val="324675490"/>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a:extLst>
              <a:ext uri="{FF2B5EF4-FFF2-40B4-BE49-F238E27FC236}">
                <a16:creationId xmlns:a16="http://schemas.microsoft.com/office/drawing/2014/main" id="{2319AA7F-C044-4AA8-A501-D8CA9885203B}"/>
              </a:ext>
            </a:extLst>
          </p:cNvPr>
          <p:cNvSpPr/>
          <p:nvPr/>
        </p:nvSpPr>
        <p:spPr>
          <a:xfrm>
            <a:off x="260044" y="972982"/>
            <a:ext cx="8623907" cy="2123658"/>
          </a:xfrm>
          <a:prstGeom prst="rect">
            <a:avLst/>
          </a:prstGeom>
          <a:noFill/>
        </p:spPr>
        <p:txBody>
          <a:bodyPr wrap="square">
            <a:spAutoFit/>
          </a:bodyPr>
          <a:lstStyle/>
          <a:p>
            <a:pPr algn="ctr"/>
            <a:r>
              <a:rPr lang="ja-JP" altLang="en-US" sz="66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rPr>
              <a:t>介護サービス事業所の</a:t>
            </a:r>
            <a:r>
              <a:rPr lang="en-US" altLang="ja-JP" sz="66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rPr>
              <a:t>BCP</a:t>
            </a:r>
            <a:r>
              <a:rPr lang="ja-JP" altLang="en-US" sz="66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rPr>
              <a:t>とは</a:t>
            </a:r>
            <a:endParaRPr lang="ja-JP" altLang="ja-JP" sz="6600" b="1" kern="100" dirty="0">
              <a:solidFill>
                <a:srgbClr val="333399"/>
              </a:solidFill>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7789883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2FA59A0-DBAD-31E2-2137-AEF9F169742E}"/>
              </a:ext>
            </a:extLst>
          </p:cNvPr>
          <p:cNvSpPr>
            <a:spLocks noGrp="1"/>
          </p:cNvSpPr>
          <p:nvPr>
            <p:ph type="title"/>
          </p:nvPr>
        </p:nvSpPr>
        <p:spPr/>
        <p:txBody>
          <a:bodyPr/>
          <a:lstStyle/>
          <a:p>
            <a:pPr algn="ctr"/>
            <a:r>
              <a:rPr lang="en-US" altLang="ja-JP" b="1" dirty="0">
                <a:latin typeface="+mj-ea"/>
              </a:rPr>
              <a:t>BCP</a:t>
            </a:r>
            <a:r>
              <a:rPr lang="ja-JP" altLang="en-US" b="1" dirty="0">
                <a:latin typeface="+mj-ea"/>
              </a:rPr>
              <a:t>とは何か</a:t>
            </a:r>
            <a:endParaRPr kumimoji="1" lang="ja-JP" altLang="en-US" dirty="0">
              <a:latin typeface="+mj-ea"/>
            </a:endParaRPr>
          </a:p>
        </p:txBody>
      </p:sp>
      <p:sp>
        <p:nvSpPr>
          <p:cNvPr id="3" name="コンテンツ プレースホルダー 2">
            <a:extLst>
              <a:ext uri="{FF2B5EF4-FFF2-40B4-BE49-F238E27FC236}">
                <a16:creationId xmlns:a16="http://schemas.microsoft.com/office/drawing/2014/main" id="{580217E1-B8B8-8A1E-8240-EBCF9E628AFD}"/>
              </a:ext>
            </a:extLst>
          </p:cNvPr>
          <p:cNvSpPr>
            <a:spLocks noGrp="1"/>
          </p:cNvSpPr>
          <p:nvPr>
            <p:ph idx="1"/>
          </p:nvPr>
        </p:nvSpPr>
        <p:spPr>
          <a:xfrm>
            <a:off x="240898" y="1031478"/>
            <a:ext cx="8662202" cy="4795044"/>
          </a:xfrm>
        </p:spPr>
        <p:txBody>
          <a:bodyPr>
            <a:normAutofit/>
          </a:bodyPr>
          <a:lstStyle/>
          <a:p>
            <a:r>
              <a:rPr lang="en-US" altLang="ja-JP" b="1" dirty="0">
                <a:latin typeface="+mn-ea"/>
              </a:rPr>
              <a:t>Business Continuity Plan</a:t>
            </a:r>
            <a:r>
              <a:rPr lang="ja-JP" altLang="en-US" b="1" dirty="0">
                <a:latin typeface="+mn-ea"/>
              </a:rPr>
              <a:t>の略で</a:t>
            </a:r>
            <a:r>
              <a:rPr lang="ja-JP" altLang="ja-JP" b="1" dirty="0">
                <a:latin typeface="+mn-ea"/>
              </a:rPr>
              <a:t>事業継続計画</a:t>
            </a:r>
            <a:r>
              <a:rPr lang="ja-JP" altLang="en-US" b="1" dirty="0">
                <a:latin typeface="+mn-ea"/>
              </a:rPr>
              <a:t>・業務継続計画</a:t>
            </a:r>
            <a:r>
              <a:rPr lang="ja-JP" altLang="en-US" dirty="0">
                <a:latin typeface="+mn-ea"/>
              </a:rPr>
              <a:t>と訳されます</a:t>
            </a:r>
            <a:endParaRPr lang="en-US" altLang="ja-JP" dirty="0">
              <a:latin typeface="+mn-ea"/>
            </a:endParaRPr>
          </a:p>
          <a:p>
            <a:r>
              <a:rPr lang="ja-JP" altLang="ja-JP" dirty="0">
                <a:latin typeface="+mn-ea"/>
              </a:rPr>
              <a:t>介護事業所における</a:t>
            </a:r>
            <a:r>
              <a:rPr lang="en-US" altLang="ja-JP" b="1" dirty="0">
                <a:latin typeface="+mn-ea"/>
              </a:rPr>
              <a:t>BCP</a:t>
            </a:r>
            <a:r>
              <a:rPr lang="ja-JP" altLang="ja-JP" dirty="0">
                <a:latin typeface="+mn-ea"/>
              </a:rPr>
              <a:t>とは、地震などの自然災害や感染症の発生といった緊急事態においても、</a:t>
            </a:r>
            <a:r>
              <a:rPr lang="ja-JP" altLang="ja-JP" b="1" dirty="0">
                <a:latin typeface="+mn-ea"/>
              </a:rPr>
              <a:t>利用者の生命を守り、必要な介護サービスを中断させない（または早期に再開する）ための行動計画</a:t>
            </a:r>
            <a:r>
              <a:rPr lang="ja-JP" altLang="en-US" dirty="0">
                <a:latin typeface="+mn-ea"/>
              </a:rPr>
              <a:t>となります</a:t>
            </a:r>
            <a:endParaRPr lang="en-US" altLang="ja-JP" dirty="0">
              <a:latin typeface="+mn-ea"/>
            </a:endParaRPr>
          </a:p>
          <a:p>
            <a:r>
              <a:rPr kumimoji="1" lang="en-US" altLang="ja-JP" dirty="0">
                <a:latin typeface="+mn-ea"/>
              </a:rPr>
              <a:t>2024</a:t>
            </a:r>
            <a:r>
              <a:rPr kumimoji="1" lang="ja-JP" altLang="en-US" dirty="0">
                <a:latin typeface="+mn-ea"/>
              </a:rPr>
              <a:t>年（令和</a:t>
            </a:r>
            <a:r>
              <a:rPr kumimoji="1" lang="en-US" altLang="ja-JP" dirty="0">
                <a:latin typeface="+mn-ea"/>
              </a:rPr>
              <a:t>6</a:t>
            </a:r>
            <a:r>
              <a:rPr kumimoji="1" lang="ja-JP" altLang="en-US" dirty="0">
                <a:latin typeface="+mn-ea"/>
              </a:rPr>
              <a:t>年）</a:t>
            </a:r>
            <a:r>
              <a:rPr kumimoji="1" lang="en-US" altLang="ja-JP" dirty="0">
                <a:latin typeface="+mn-ea"/>
              </a:rPr>
              <a:t>4</a:t>
            </a:r>
            <a:r>
              <a:rPr kumimoji="1" lang="ja-JP" altLang="en-US" dirty="0">
                <a:latin typeface="+mn-ea"/>
              </a:rPr>
              <a:t>月から、すべての介護事業所に策定・研修・訓練の実施が義務化されました</a:t>
            </a:r>
          </a:p>
        </p:txBody>
      </p:sp>
      <p:sp>
        <p:nvSpPr>
          <p:cNvPr id="4" name="スライド番号プレースホルダー 3">
            <a:extLst>
              <a:ext uri="{FF2B5EF4-FFF2-40B4-BE49-F238E27FC236}">
                <a16:creationId xmlns:a16="http://schemas.microsoft.com/office/drawing/2014/main" id="{01B3E4E5-16F8-1C0D-5604-F83BF436EC6D}"/>
              </a:ext>
            </a:extLst>
          </p:cNvPr>
          <p:cNvSpPr>
            <a:spLocks noGrp="1"/>
          </p:cNvSpPr>
          <p:nvPr>
            <p:ph type="sldNum" sz="quarter" idx="12"/>
          </p:nvPr>
        </p:nvSpPr>
        <p:spPr/>
        <p:txBody>
          <a:bodyPr/>
          <a:lstStyle/>
          <a:p>
            <a:fld id="{2FCBEFAE-A678-4A35-9133-EF8F2938B273}" type="slidenum">
              <a:rPr kumimoji="1" lang="ja-JP" altLang="en-US" smtClean="0"/>
              <a:t>2</a:t>
            </a:fld>
            <a:endParaRPr kumimoji="1" lang="ja-JP" altLang="en-US"/>
          </a:p>
        </p:txBody>
      </p:sp>
    </p:spTree>
    <p:extLst>
      <p:ext uri="{BB962C8B-B14F-4D97-AF65-F5344CB8AC3E}">
        <p14:creationId xmlns:p14="http://schemas.microsoft.com/office/powerpoint/2010/main" val="2780838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225CB7-A934-A130-7C14-0D2352E304CB}"/>
              </a:ext>
            </a:extLst>
          </p:cNvPr>
          <p:cNvSpPr>
            <a:spLocks noGrp="1"/>
          </p:cNvSpPr>
          <p:nvPr>
            <p:ph type="title"/>
          </p:nvPr>
        </p:nvSpPr>
        <p:spPr/>
        <p:txBody>
          <a:bodyPr/>
          <a:lstStyle/>
          <a:p>
            <a:pPr algn="ctr"/>
            <a:r>
              <a:rPr lang="ja-JP" altLang="en-US" dirty="0"/>
              <a:t>介護事業所における</a:t>
            </a:r>
            <a:r>
              <a:rPr lang="en-US" altLang="ja-JP" dirty="0"/>
              <a:t>BCP</a:t>
            </a:r>
            <a:endParaRPr kumimoji="1" lang="ja-JP" altLang="en-US" dirty="0"/>
          </a:p>
        </p:txBody>
      </p:sp>
      <p:sp>
        <p:nvSpPr>
          <p:cNvPr id="3" name="コンテンツ プレースホルダー 2">
            <a:extLst>
              <a:ext uri="{FF2B5EF4-FFF2-40B4-BE49-F238E27FC236}">
                <a16:creationId xmlns:a16="http://schemas.microsoft.com/office/drawing/2014/main" id="{5293FDE3-A191-5486-4B5B-A3FC4A8FFF33}"/>
              </a:ext>
            </a:extLst>
          </p:cNvPr>
          <p:cNvSpPr>
            <a:spLocks noGrp="1"/>
          </p:cNvSpPr>
          <p:nvPr>
            <p:ph idx="1"/>
          </p:nvPr>
        </p:nvSpPr>
        <p:spPr>
          <a:xfrm>
            <a:off x="301007" y="1129506"/>
            <a:ext cx="8541983" cy="4775994"/>
          </a:xfrm>
        </p:spPr>
        <p:txBody>
          <a:bodyPr>
            <a:normAutofit/>
          </a:bodyPr>
          <a:lstStyle/>
          <a:p>
            <a:pPr marL="0" indent="0">
              <a:buNone/>
            </a:pPr>
            <a:r>
              <a:rPr kumimoji="1" lang="ja-JP" altLang="en-US" dirty="0"/>
              <a:t>厚生労働省のガイドラインでは、主に以下の</a:t>
            </a:r>
            <a:r>
              <a:rPr kumimoji="1" lang="en-US" altLang="ja-JP" dirty="0"/>
              <a:t>2</a:t>
            </a:r>
            <a:r>
              <a:rPr kumimoji="1" lang="ja-JP" altLang="en-US" dirty="0"/>
              <a:t>つの事態を想定して策定することが求められています。</a:t>
            </a:r>
            <a:endParaRPr kumimoji="1" lang="en-US" altLang="ja-JP" dirty="0"/>
          </a:p>
          <a:p>
            <a:r>
              <a:rPr kumimoji="1" lang="ja-JP" altLang="en-US" b="1" u="sng" dirty="0"/>
              <a:t>自然災害</a:t>
            </a:r>
            <a:r>
              <a:rPr kumimoji="1" lang="en-US" altLang="ja-JP" b="1" u="sng" dirty="0"/>
              <a:t>BCP</a:t>
            </a:r>
            <a:r>
              <a:rPr kumimoji="1" lang="ja-JP" altLang="en-US" dirty="0"/>
              <a:t>：地震、水害、土砂災害などでの、建物被害やインフラ停止（停電・断水）への対応</a:t>
            </a:r>
          </a:p>
          <a:p>
            <a:r>
              <a:rPr kumimoji="1" lang="ja-JP" altLang="en-US" b="1" u="sng" dirty="0"/>
              <a:t>感染症</a:t>
            </a:r>
            <a:r>
              <a:rPr kumimoji="1" lang="en-US" altLang="ja-JP" b="1" u="sng" dirty="0"/>
              <a:t>BCP</a:t>
            </a:r>
            <a:r>
              <a:rPr kumimoji="1" lang="ja-JP" altLang="en-US" dirty="0"/>
              <a:t>：新型コロナウイルスやインフルエンザなどの蔓延での、職員の欠勤や隔離対応下でのサービス維持</a:t>
            </a:r>
            <a:endParaRPr kumimoji="1" lang="en-US" altLang="ja-JP" dirty="0"/>
          </a:p>
          <a:p>
            <a:pPr marL="0" indent="0">
              <a:buNone/>
            </a:pPr>
            <a:r>
              <a:rPr lang="en-US" altLang="ja-JP" dirty="0">
                <a:latin typeface="+mn-ea"/>
              </a:rPr>
              <a:t>BCP</a:t>
            </a:r>
            <a:r>
              <a:rPr lang="ja-JP" altLang="en-US" dirty="0">
                <a:latin typeface="+mn-ea"/>
              </a:rPr>
              <a:t>で</a:t>
            </a:r>
            <a:r>
              <a:rPr lang="ja-JP" altLang="ja-JP" dirty="0">
                <a:latin typeface="+mn-ea"/>
              </a:rPr>
              <a:t>は「</a:t>
            </a:r>
            <a:r>
              <a:rPr lang="ja-JP" altLang="en-US" dirty="0">
                <a:latin typeface="+mn-ea"/>
              </a:rPr>
              <a:t>業務</a:t>
            </a:r>
            <a:r>
              <a:rPr lang="ja-JP" altLang="ja-JP" dirty="0">
                <a:latin typeface="+mn-ea"/>
              </a:rPr>
              <a:t>をどう続けるか</a:t>
            </a:r>
            <a:r>
              <a:rPr lang="ja-JP" altLang="en-US" dirty="0">
                <a:latin typeface="+mn-ea"/>
              </a:rPr>
              <a:t>、サービス業務を続けるための行動</a:t>
            </a:r>
            <a:r>
              <a:rPr lang="ja-JP" altLang="ja-JP" dirty="0">
                <a:latin typeface="+mn-ea"/>
              </a:rPr>
              <a:t>」に焦点を</a:t>
            </a:r>
            <a:r>
              <a:rPr lang="ja-JP" altLang="en-US" dirty="0">
                <a:latin typeface="+mn-ea"/>
              </a:rPr>
              <a:t>あてています</a:t>
            </a:r>
            <a:endParaRPr kumimoji="1" lang="ja-JP" altLang="en-US" dirty="0"/>
          </a:p>
        </p:txBody>
      </p:sp>
      <p:sp>
        <p:nvSpPr>
          <p:cNvPr id="4" name="スライド番号プレースホルダー 3">
            <a:extLst>
              <a:ext uri="{FF2B5EF4-FFF2-40B4-BE49-F238E27FC236}">
                <a16:creationId xmlns:a16="http://schemas.microsoft.com/office/drawing/2014/main" id="{B901436D-9400-6E0A-324F-DC2342219F39}"/>
              </a:ext>
            </a:extLst>
          </p:cNvPr>
          <p:cNvSpPr>
            <a:spLocks noGrp="1"/>
          </p:cNvSpPr>
          <p:nvPr>
            <p:ph type="sldNum" sz="quarter" idx="12"/>
          </p:nvPr>
        </p:nvSpPr>
        <p:spPr/>
        <p:txBody>
          <a:bodyPr/>
          <a:lstStyle/>
          <a:p>
            <a:fld id="{2FCBEFAE-A678-4A35-9133-EF8F2938B273}" type="slidenum">
              <a:rPr kumimoji="1" lang="ja-JP" altLang="en-US" smtClean="0"/>
              <a:t>3</a:t>
            </a:fld>
            <a:endParaRPr kumimoji="1" lang="ja-JP" altLang="en-US"/>
          </a:p>
        </p:txBody>
      </p:sp>
    </p:spTree>
    <p:extLst>
      <p:ext uri="{BB962C8B-B14F-4D97-AF65-F5344CB8AC3E}">
        <p14:creationId xmlns:p14="http://schemas.microsoft.com/office/powerpoint/2010/main" val="91093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C8334B-DCB5-A8F9-5DBB-D6F421E0B213}"/>
              </a:ext>
            </a:extLst>
          </p:cNvPr>
          <p:cNvSpPr>
            <a:spLocks noGrp="1"/>
          </p:cNvSpPr>
          <p:nvPr>
            <p:ph type="title"/>
          </p:nvPr>
        </p:nvSpPr>
        <p:spPr/>
        <p:txBody>
          <a:bodyPr/>
          <a:lstStyle/>
          <a:p>
            <a:pPr algn="ctr"/>
            <a:r>
              <a:rPr lang="en-US" altLang="ja-JP" dirty="0"/>
              <a:t>BCP</a:t>
            </a:r>
            <a:r>
              <a:rPr lang="ja-JP" altLang="en-US" dirty="0"/>
              <a:t>に整理している主な内容</a:t>
            </a:r>
            <a:endParaRPr kumimoji="1" lang="ja-JP" altLang="en-US" dirty="0"/>
          </a:p>
        </p:txBody>
      </p:sp>
      <p:sp>
        <p:nvSpPr>
          <p:cNvPr id="3" name="コンテンツ プレースホルダー 2">
            <a:extLst>
              <a:ext uri="{FF2B5EF4-FFF2-40B4-BE49-F238E27FC236}">
                <a16:creationId xmlns:a16="http://schemas.microsoft.com/office/drawing/2014/main" id="{0DB05401-A12E-7172-42A6-692E2E4814C0}"/>
              </a:ext>
            </a:extLst>
          </p:cNvPr>
          <p:cNvSpPr>
            <a:spLocks noGrp="1"/>
          </p:cNvSpPr>
          <p:nvPr>
            <p:ph idx="1"/>
          </p:nvPr>
        </p:nvSpPr>
        <p:spPr>
          <a:xfrm>
            <a:off x="301007" y="1034256"/>
            <a:ext cx="8541983" cy="5118894"/>
          </a:xfrm>
        </p:spPr>
        <p:txBody>
          <a:bodyPr vert="horz" lIns="91440" tIns="45720" rIns="91440" bIns="45720" rtlCol="0">
            <a:normAutofit lnSpcReduction="10000"/>
          </a:bodyPr>
          <a:lstStyle/>
          <a:p>
            <a:pPr>
              <a:lnSpc>
                <a:spcPct val="140000"/>
              </a:lnSpc>
            </a:pPr>
            <a:r>
              <a:rPr lang="ja-JP" altLang="ja-JP" b="1" dirty="0">
                <a:latin typeface="+mn-ea"/>
              </a:rPr>
              <a:t>優先業務の選定</a:t>
            </a:r>
            <a:r>
              <a:rPr lang="ja-JP" altLang="ja-JP" dirty="0">
                <a:latin typeface="+mn-ea"/>
              </a:rPr>
              <a:t>：限られた人員・資材の中で、生命維持に関わる医療的ケアや食事・排泄介助などを最優先する</a:t>
            </a:r>
          </a:p>
          <a:p>
            <a:pPr>
              <a:lnSpc>
                <a:spcPct val="140000"/>
              </a:lnSpc>
            </a:pPr>
            <a:r>
              <a:rPr lang="ja-JP" altLang="ja-JP" b="1" dirty="0">
                <a:latin typeface="+mn-ea"/>
              </a:rPr>
              <a:t>体制の整備</a:t>
            </a:r>
            <a:r>
              <a:rPr lang="ja-JP" altLang="ja-JP" dirty="0">
                <a:latin typeface="+mn-ea"/>
              </a:rPr>
              <a:t>：緊急時の意思決定者（対策本部）の決定、職員の安否確認方法、連絡網の作成</a:t>
            </a:r>
          </a:p>
          <a:p>
            <a:pPr>
              <a:lnSpc>
                <a:spcPct val="140000"/>
              </a:lnSpc>
            </a:pPr>
            <a:r>
              <a:rPr lang="ja-JP" altLang="ja-JP" b="1" dirty="0">
                <a:latin typeface="+mn-ea"/>
              </a:rPr>
              <a:t>資源の確保</a:t>
            </a:r>
            <a:r>
              <a:rPr lang="ja-JP" altLang="ja-JP" dirty="0">
                <a:latin typeface="+mn-ea"/>
              </a:rPr>
              <a:t>：食料・水・衛生用品（マスク・消毒液）の備蓄、非常用電源の検討</a:t>
            </a:r>
          </a:p>
          <a:p>
            <a:pPr>
              <a:lnSpc>
                <a:spcPct val="140000"/>
              </a:lnSpc>
            </a:pPr>
            <a:r>
              <a:rPr lang="ja-JP" altLang="ja-JP" b="1" dirty="0">
                <a:latin typeface="+mn-ea"/>
              </a:rPr>
              <a:t>連携体制</a:t>
            </a:r>
            <a:r>
              <a:rPr lang="ja-JP" altLang="ja-JP" dirty="0">
                <a:latin typeface="+mn-ea"/>
              </a:rPr>
              <a:t>：他事業所や行政、協力医療機関</a:t>
            </a:r>
            <a:r>
              <a:rPr lang="ja-JP" altLang="en-US" dirty="0">
                <a:latin typeface="+mn-ea"/>
              </a:rPr>
              <a:t>等</a:t>
            </a:r>
            <a:r>
              <a:rPr lang="ja-JP" altLang="ja-JP" dirty="0">
                <a:latin typeface="+mn-ea"/>
              </a:rPr>
              <a:t>との協力</a:t>
            </a:r>
            <a:r>
              <a:rPr lang="ja-JP" altLang="en-US" dirty="0">
                <a:latin typeface="+mn-ea"/>
              </a:rPr>
              <a:t>とその</a:t>
            </a:r>
            <a:r>
              <a:rPr lang="ja-JP" altLang="ja-JP" dirty="0">
                <a:latin typeface="+mn-ea"/>
              </a:rPr>
              <a:t>ルールの確認</a:t>
            </a:r>
            <a:endParaRPr lang="ja-JP" altLang="en-US" dirty="0">
              <a:latin typeface="+mn-ea"/>
            </a:endParaRPr>
          </a:p>
        </p:txBody>
      </p:sp>
      <p:sp>
        <p:nvSpPr>
          <p:cNvPr id="4" name="スライド番号プレースホルダー 3">
            <a:extLst>
              <a:ext uri="{FF2B5EF4-FFF2-40B4-BE49-F238E27FC236}">
                <a16:creationId xmlns:a16="http://schemas.microsoft.com/office/drawing/2014/main" id="{F3658CE8-74D3-65FC-3F77-F8D3CCFBB980}"/>
              </a:ext>
            </a:extLst>
          </p:cNvPr>
          <p:cNvSpPr>
            <a:spLocks noGrp="1"/>
          </p:cNvSpPr>
          <p:nvPr>
            <p:ph type="sldNum" sz="quarter" idx="12"/>
          </p:nvPr>
        </p:nvSpPr>
        <p:spPr/>
        <p:txBody>
          <a:bodyPr/>
          <a:lstStyle/>
          <a:p>
            <a:fld id="{2FCBEFAE-A678-4A35-9133-EF8F2938B273}" type="slidenum">
              <a:rPr kumimoji="1" lang="ja-JP" altLang="en-US" smtClean="0"/>
              <a:t>4</a:t>
            </a:fld>
            <a:endParaRPr kumimoji="1" lang="ja-JP" altLang="en-US"/>
          </a:p>
        </p:txBody>
      </p:sp>
    </p:spTree>
    <p:extLst>
      <p:ext uri="{BB962C8B-B14F-4D97-AF65-F5344CB8AC3E}">
        <p14:creationId xmlns:p14="http://schemas.microsoft.com/office/powerpoint/2010/main" val="3293892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E5FC0E1-2897-8BC0-005B-B7DE60EC7703}"/>
              </a:ext>
            </a:extLst>
          </p:cNvPr>
          <p:cNvSpPr>
            <a:spLocks noGrp="1"/>
          </p:cNvSpPr>
          <p:nvPr>
            <p:ph idx="1"/>
          </p:nvPr>
        </p:nvSpPr>
        <p:spPr>
          <a:xfrm>
            <a:off x="228600" y="1069578"/>
            <a:ext cx="8624102" cy="4445495"/>
          </a:xfrm>
        </p:spPr>
        <p:txBody>
          <a:bodyPr>
            <a:normAutofit/>
          </a:bodyPr>
          <a:lstStyle/>
          <a:p>
            <a:pPr>
              <a:spcAft>
                <a:spcPts val="600"/>
              </a:spcAft>
            </a:pPr>
            <a:r>
              <a:rPr kumimoji="1" lang="ja-JP" altLang="en-US" b="1" dirty="0"/>
              <a:t>職員が不足</a:t>
            </a:r>
            <a:br>
              <a:rPr kumimoji="1" lang="en-US" altLang="ja-JP" dirty="0"/>
            </a:br>
            <a:r>
              <a:rPr lang="ja-JP" altLang="en-US" dirty="0"/>
              <a:t>交通機関の運転停止や道路の通行不能、家族などに被害が出て出勤できない可能性がある</a:t>
            </a:r>
            <a:endParaRPr kumimoji="1" lang="en-US" altLang="ja-JP" dirty="0"/>
          </a:p>
          <a:p>
            <a:pPr>
              <a:spcAft>
                <a:spcPts val="600"/>
              </a:spcAft>
            </a:pPr>
            <a:r>
              <a:rPr lang="ja-JP" altLang="en-US" b="1" dirty="0"/>
              <a:t>ライフラインが停止</a:t>
            </a:r>
            <a:br>
              <a:rPr lang="en-US" altLang="ja-JP" dirty="0"/>
            </a:br>
            <a:r>
              <a:rPr lang="ja-JP" altLang="en-US" dirty="0"/>
              <a:t>停電、断水、ガスの供給停止、通信の不具合</a:t>
            </a:r>
            <a:endParaRPr lang="en-US" altLang="ja-JP" dirty="0"/>
          </a:p>
          <a:p>
            <a:pPr>
              <a:spcAft>
                <a:spcPts val="600"/>
              </a:spcAft>
            </a:pPr>
            <a:r>
              <a:rPr kumimoji="1" lang="ja-JP" altLang="en-US" b="1" dirty="0"/>
              <a:t>利用者が不安定になる</a:t>
            </a:r>
            <a:br>
              <a:rPr kumimoji="1" lang="en-US" altLang="ja-JP" dirty="0"/>
            </a:br>
            <a:r>
              <a:rPr kumimoji="1" lang="ja-JP" altLang="en-US" dirty="0"/>
              <a:t>災害による不安や、通常と異なる状況から状態が変化しやすい</a:t>
            </a:r>
            <a:endParaRPr kumimoji="1" lang="en-US" altLang="ja-JP" dirty="0"/>
          </a:p>
        </p:txBody>
      </p:sp>
      <p:sp>
        <p:nvSpPr>
          <p:cNvPr id="4" name="スライド番号プレースホルダー 3">
            <a:extLst>
              <a:ext uri="{FF2B5EF4-FFF2-40B4-BE49-F238E27FC236}">
                <a16:creationId xmlns:a16="http://schemas.microsoft.com/office/drawing/2014/main" id="{DD599FD3-E04C-9C75-1021-C5423FC5EB1F}"/>
              </a:ext>
            </a:extLst>
          </p:cNvPr>
          <p:cNvSpPr>
            <a:spLocks noGrp="1"/>
          </p:cNvSpPr>
          <p:nvPr>
            <p:ph type="sldNum" sz="quarter" idx="12"/>
          </p:nvPr>
        </p:nvSpPr>
        <p:spPr/>
        <p:txBody>
          <a:bodyPr/>
          <a:lstStyle/>
          <a:p>
            <a:fld id="{2FCBEFAE-A678-4A35-9133-EF8F2938B273}" type="slidenum">
              <a:rPr kumimoji="1" lang="ja-JP" altLang="en-US" smtClean="0"/>
              <a:t>5</a:t>
            </a:fld>
            <a:endParaRPr kumimoji="1" lang="ja-JP" altLang="en-US"/>
          </a:p>
        </p:txBody>
      </p:sp>
      <p:sp>
        <p:nvSpPr>
          <p:cNvPr id="5" name="タイトル 1">
            <a:extLst>
              <a:ext uri="{FF2B5EF4-FFF2-40B4-BE49-F238E27FC236}">
                <a16:creationId xmlns:a16="http://schemas.microsoft.com/office/drawing/2014/main" id="{9C0BC635-838C-5200-F826-10BD8625722E}"/>
              </a:ext>
            </a:extLst>
          </p:cNvPr>
          <p:cNvSpPr>
            <a:spLocks noGrp="1"/>
          </p:cNvSpPr>
          <p:nvPr>
            <p:ph type="title"/>
          </p:nvPr>
        </p:nvSpPr>
        <p:spPr>
          <a:xfrm>
            <a:off x="0" y="8939"/>
            <a:ext cx="9144000" cy="825500"/>
          </a:xfrm>
        </p:spPr>
        <p:txBody>
          <a:bodyPr/>
          <a:lstStyle/>
          <a:p>
            <a:pPr algn="ctr"/>
            <a:r>
              <a:rPr lang="ja-JP" altLang="en-US" dirty="0"/>
              <a:t>災害が起きるとどうなるか</a:t>
            </a:r>
            <a:endParaRPr kumimoji="1" lang="ja-JP" altLang="en-US" dirty="0"/>
          </a:p>
        </p:txBody>
      </p:sp>
      <p:sp>
        <p:nvSpPr>
          <p:cNvPr id="6" name="四角形: 角を丸くする 5">
            <a:extLst>
              <a:ext uri="{FF2B5EF4-FFF2-40B4-BE49-F238E27FC236}">
                <a16:creationId xmlns:a16="http://schemas.microsoft.com/office/drawing/2014/main" id="{0A0D05E3-2FFA-26C2-A56F-4DC3163F97CA}"/>
              </a:ext>
            </a:extLst>
          </p:cNvPr>
          <p:cNvSpPr/>
          <p:nvPr/>
        </p:nvSpPr>
        <p:spPr>
          <a:xfrm>
            <a:off x="228600" y="5649009"/>
            <a:ext cx="8763000" cy="1066116"/>
          </a:xfrm>
          <a:prstGeom prst="roundRect">
            <a:avLst>
              <a:gd name="adj" fmla="val 50000"/>
            </a:avLst>
          </a:prstGeom>
          <a:solidFill>
            <a:schemeClr val="accent6">
              <a:lumMod val="20000"/>
              <a:lumOff val="80000"/>
            </a:schemeClr>
          </a:solidFill>
          <a:ln>
            <a:solidFill>
              <a:schemeClr val="accent6">
                <a:lumMod val="75000"/>
              </a:schemeClr>
            </a:solidFill>
          </a:ln>
        </p:spPr>
        <p:style>
          <a:lnRef idx="2">
            <a:schemeClr val="accent5">
              <a:shade val="15000"/>
            </a:schemeClr>
          </a:lnRef>
          <a:fillRef idx="1">
            <a:schemeClr val="accent5"/>
          </a:fillRef>
          <a:effectRef idx="0">
            <a:schemeClr val="accent5"/>
          </a:effectRef>
          <a:fontRef idx="minor">
            <a:schemeClr val="lt1"/>
          </a:fontRef>
        </p:style>
        <p:txBody>
          <a:bodyPr rtlCol="0" anchor="ctr"/>
          <a:lstStyle/>
          <a:p>
            <a:r>
              <a:rPr kumimoji="1" lang="en-US" altLang="ja-JP" sz="2800" b="1" dirty="0">
                <a:solidFill>
                  <a:schemeClr val="tx1"/>
                </a:solidFill>
              </a:rPr>
              <a:t>BCP</a:t>
            </a:r>
            <a:r>
              <a:rPr kumimoji="1" lang="ja-JP" altLang="en-US" sz="2800" b="1" dirty="0">
                <a:solidFill>
                  <a:schemeClr val="tx1"/>
                </a:solidFill>
              </a:rPr>
              <a:t>を確認して、初動対応行動、優先業務を理解する</a:t>
            </a:r>
            <a:endParaRPr kumimoji="1" lang="en-US" altLang="ja-JP" sz="2800" b="1" dirty="0">
              <a:solidFill>
                <a:schemeClr val="tx1"/>
              </a:solidFill>
            </a:endParaRPr>
          </a:p>
          <a:p>
            <a:pPr>
              <a:lnSpc>
                <a:spcPct val="150000"/>
              </a:lnSpc>
            </a:pPr>
            <a:r>
              <a:rPr kumimoji="1" lang="ja-JP" altLang="en-US" sz="2800" b="1" dirty="0">
                <a:solidFill>
                  <a:schemeClr val="tx1"/>
                </a:solidFill>
              </a:rPr>
              <a:t>　　　　　　　　　　　役割を知る、体制を理解する</a:t>
            </a:r>
          </a:p>
        </p:txBody>
      </p:sp>
    </p:spTree>
    <p:extLst>
      <p:ext uri="{BB962C8B-B14F-4D97-AF65-F5344CB8AC3E}">
        <p14:creationId xmlns:p14="http://schemas.microsoft.com/office/powerpoint/2010/main" val="41290325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861532-8592-E0FB-EC28-339F1CDDA22B}"/>
              </a:ext>
            </a:extLst>
          </p:cNvPr>
          <p:cNvSpPr>
            <a:spLocks noGrp="1"/>
          </p:cNvSpPr>
          <p:nvPr>
            <p:ph type="title"/>
          </p:nvPr>
        </p:nvSpPr>
        <p:spPr/>
        <p:txBody>
          <a:bodyPr>
            <a:normAutofit/>
          </a:bodyPr>
          <a:lstStyle/>
          <a:p>
            <a:pPr algn="ctr"/>
            <a:r>
              <a:rPr kumimoji="1" lang="ja-JP" altLang="en-US" dirty="0"/>
              <a:t>○○</a:t>
            </a:r>
            <a:r>
              <a:rPr kumimoji="1" lang="ja-JP" altLang="en-US"/>
              <a:t>事業所の優先業務と重要業務</a:t>
            </a:r>
            <a:endParaRPr kumimoji="1" lang="ja-JP" altLang="en-US" dirty="0"/>
          </a:p>
        </p:txBody>
      </p:sp>
      <p:sp>
        <p:nvSpPr>
          <p:cNvPr id="3" name="コンテンツ プレースホルダー 2">
            <a:extLst>
              <a:ext uri="{FF2B5EF4-FFF2-40B4-BE49-F238E27FC236}">
                <a16:creationId xmlns:a16="http://schemas.microsoft.com/office/drawing/2014/main" id="{C19A0BD3-1148-C6DD-15BB-83B9C893CC7C}"/>
              </a:ext>
            </a:extLst>
          </p:cNvPr>
          <p:cNvSpPr>
            <a:spLocks noGrp="1"/>
          </p:cNvSpPr>
          <p:nvPr>
            <p:ph idx="1"/>
          </p:nvPr>
        </p:nvSpPr>
        <p:spPr/>
        <p:txBody>
          <a:bodyPr/>
          <a:lstStyle/>
          <a:p>
            <a:r>
              <a:rPr kumimoji="1" lang="ja-JP" altLang="en-US" dirty="0"/>
              <a:t>決めている優先業務と重要業務を記載し説明する</a:t>
            </a:r>
          </a:p>
        </p:txBody>
      </p:sp>
      <p:sp>
        <p:nvSpPr>
          <p:cNvPr id="4" name="スライド番号プレースホルダー 3">
            <a:extLst>
              <a:ext uri="{FF2B5EF4-FFF2-40B4-BE49-F238E27FC236}">
                <a16:creationId xmlns:a16="http://schemas.microsoft.com/office/drawing/2014/main" id="{25D0CCB7-D177-95D7-A058-6C6548127765}"/>
              </a:ext>
            </a:extLst>
          </p:cNvPr>
          <p:cNvSpPr>
            <a:spLocks noGrp="1"/>
          </p:cNvSpPr>
          <p:nvPr>
            <p:ph type="sldNum" sz="quarter" idx="12"/>
          </p:nvPr>
        </p:nvSpPr>
        <p:spPr/>
        <p:txBody>
          <a:bodyPr/>
          <a:lstStyle/>
          <a:p>
            <a:fld id="{2FCBEFAE-A678-4A35-9133-EF8F2938B273}" type="slidenum">
              <a:rPr kumimoji="1" lang="ja-JP" altLang="en-US" smtClean="0"/>
              <a:t>6</a:t>
            </a:fld>
            <a:endParaRPr kumimoji="1" lang="ja-JP" altLang="en-US"/>
          </a:p>
        </p:txBody>
      </p:sp>
    </p:spTree>
    <p:extLst>
      <p:ext uri="{BB962C8B-B14F-4D97-AF65-F5344CB8AC3E}">
        <p14:creationId xmlns:p14="http://schemas.microsoft.com/office/powerpoint/2010/main" val="2392879140"/>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Century"/>
        <a:ea typeface="BIZ UDPゴシック"/>
        <a:cs typeface=""/>
      </a:majorFont>
      <a:minorFont>
        <a:latin typeface="Century"/>
        <a:ea typeface="BIZ UDPゴシック"/>
        <a:cs typeface=""/>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Century"/>
        <a:ea typeface="BIZ UDPゴシック"/>
        <a:cs typeface=""/>
      </a:majorFont>
      <a:minorFont>
        <a:latin typeface="Century"/>
        <a:ea typeface="BIZ UDP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1593</TotalTime>
  <Words>1410</Words>
  <Application>Microsoft Office PowerPoint</Application>
  <PresentationFormat>画面に合わせる (4:3)</PresentationFormat>
  <Paragraphs>56</Paragraphs>
  <Slides>6</Slides>
  <Notes>6</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BIZ UDPゴシック</vt:lpstr>
      <vt:lpstr>Arial</vt:lpstr>
      <vt:lpstr>Century</vt:lpstr>
      <vt:lpstr>Office 2013 - 2022 テーマ</vt:lpstr>
      <vt:lpstr>PowerPoint プレゼンテーション</vt:lpstr>
      <vt:lpstr>BCPとは何か</vt:lpstr>
      <vt:lpstr>介護事業所におけるBCP</vt:lpstr>
      <vt:lpstr>BCPに整理している主な内容</vt:lpstr>
      <vt:lpstr>災害が起きるとどうなるか</vt:lpstr>
      <vt:lpstr>○○事業所の優先業務と重要業務</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伊永 勉</dc:creator>
  <cp:lastModifiedBy>坂本</cp:lastModifiedBy>
  <cp:revision>236</cp:revision>
  <cp:lastPrinted>2026-03-20T22:37:28Z</cp:lastPrinted>
  <dcterms:created xsi:type="dcterms:W3CDTF">2020-08-06T05:41:11Z</dcterms:created>
  <dcterms:modified xsi:type="dcterms:W3CDTF">2026-05-01T00:53:03Z</dcterms:modified>
</cp:coreProperties>
</file>