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8" r:id="rId3"/>
  </p:sldIdLst>
  <p:sldSz cx="9906000" cy="6858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F09FF"/>
    <a:srgbClr val="9900CC"/>
    <a:srgbClr val="CC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3" d="100"/>
          <a:sy n="73" d="100"/>
        </p:scale>
        <p:origin x="928"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74A7BD7B-46CC-440A-84D9-23FE17C365E9}" type="datetimeFigureOut">
              <a:rPr kumimoji="1" lang="ja-JP" altLang="en-US" smtClean="0"/>
              <a:t>2026/7/3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E6C8B92-7E98-4F3B-B76A-E1A75ECD814A}" type="slidenum">
              <a:rPr kumimoji="1" lang="ja-JP" altLang="en-US" smtClean="0"/>
              <a:t>‹#›</a:t>
            </a:fld>
            <a:endParaRPr kumimoji="1" lang="ja-JP" altLang="en-US"/>
          </a:p>
        </p:txBody>
      </p:sp>
    </p:spTree>
    <p:extLst>
      <p:ext uri="{BB962C8B-B14F-4D97-AF65-F5344CB8AC3E}">
        <p14:creationId xmlns:p14="http://schemas.microsoft.com/office/powerpoint/2010/main" val="5112955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4A7BD7B-46CC-440A-84D9-23FE17C365E9}" type="datetimeFigureOut">
              <a:rPr kumimoji="1" lang="ja-JP" altLang="en-US" smtClean="0"/>
              <a:t>2026/7/3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E6C8B92-7E98-4F3B-B76A-E1A75ECD814A}" type="slidenum">
              <a:rPr kumimoji="1" lang="ja-JP" altLang="en-US" smtClean="0"/>
              <a:t>‹#›</a:t>
            </a:fld>
            <a:endParaRPr kumimoji="1" lang="ja-JP" altLang="en-US"/>
          </a:p>
        </p:txBody>
      </p:sp>
    </p:spTree>
    <p:extLst>
      <p:ext uri="{BB962C8B-B14F-4D97-AF65-F5344CB8AC3E}">
        <p14:creationId xmlns:p14="http://schemas.microsoft.com/office/powerpoint/2010/main" val="21382131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4A7BD7B-46CC-440A-84D9-23FE17C365E9}" type="datetimeFigureOut">
              <a:rPr kumimoji="1" lang="ja-JP" altLang="en-US" smtClean="0"/>
              <a:t>2026/7/3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E6C8B92-7E98-4F3B-B76A-E1A75ECD814A}" type="slidenum">
              <a:rPr kumimoji="1" lang="ja-JP" altLang="en-US" smtClean="0"/>
              <a:t>‹#›</a:t>
            </a:fld>
            <a:endParaRPr kumimoji="1" lang="ja-JP" altLang="en-US"/>
          </a:p>
        </p:txBody>
      </p:sp>
    </p:spTree>
    <p:extLst>
      <p:ext uri="{BB962C8B-B14F-4D97-AF65-F5344CB8AC3E}">
        <p14:creationId xmlns:p14="http://schemas.microsoft.com/office/powerpoint/2010/main" val="37548270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4A7BD7B-46CC-440A-84D9-23FE17C365E9}" type="datetimeFigureOut">
              <a:rPr kumimoji="1" lang="ja-JP" altLang="en-US" smtClean="0"/>
              <a:t>2026/7/3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E6C8B92-7E98-4F3B-B76A-E1A75ECD814A}" type="slidenum">
              <a:rPr kumimoji="1" lang="ja-JP" altLang="en-US" smtClean="0"/>
              <a:t>‹#›</a:t>
            </a:fld>
            <a:endParaRPr kumimoji="1" lang="ja-JP" altLang="en-US"/>
          </a:p>
        </p:txBody>
      </p:sp>
    </p:spTree>
    <p:extLst>
      <p:ext uri="{BB962C8B-B14F-4D97-AF65-F5344CB8AC3E}">
        <p14:creationId xmlns:p14="http://schemas.microsoft.com/office/powerpoint/2010/main" val="14205030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4A7BD7B-46CC-440A-84D9-23FE17C365E9}" type="datetimeFigureOut">
              <a:rPr kumimoji="1" lang="ja-JP" altLang="en-US" smtClean="0"/>
              <a:t>2026/7/3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E6C8B92-7E98-4F3B-B76A-E1A75ECD814A}" type="slidenum">
              <a:rPr kumimoji="1" lang="ja-JP" altLang="en-US" smtClean="0"/>
              <a:t>‹#›</a:t>
            </a:fld>
            <a:endParaRPr kumimoji="1" lang="ja-JP" altLang="en-US"/>
          </a:p>
        </p:txBody>
      </p:sp>
    </p:spTree>
    <p:extLst>
      <p:ext uri="{BB962C8B-B14F-4D97-AF65-F5344CB8AC3E}">
        <p14:creationId xmlns:p14="http://schemas.microsoft.com/office/powerpoint/2010/main" val="3792263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74A7BD7B-46CC-440A-84D9-23FE17C365E9}" type="datetimeFigureOut">
              <a:rPr kumimoji="1" lang="ja-JP" altLang="en-US" smtClean="0"/>
              <a:t>2026/7/3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E6C8B92-7E98-4F3B-B76A-E1A75ECD814A}" type="slidenum">
              <a:rPr kumimoji="1" lang="ja-JP" altLang="en-US" smtClean="0"/>
              <a:t>‹#›</a:t>
            </a:fld>
            <a:endParaRPr kumimoji="1" lang="ja-JP" altLang="en-US"/>
          </a:p>
        </p:txBody>
      </p:sp>
    </p:spTree>
    <p:extLst>
      <p:ext uri="{BB962C8B-B14F-4D97-AF65-F5344CB8AC3E}">
        <p14:creationId xmlns:p14="http://schemas.microsoft.com/office/powerpoint/2010/main" val="24305946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74A7BD7B-46CC-440A-84D9-23FE17C365E9}" type="datetimeFigureOut">
              <a:rPr kumimoji="1" lang="ja-JP" altLang="en-US" smtClean="0"/>
              <a:t>2026/7/3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E6C8B92-7E98-4F3B-B76A-E1A75ECD814A}" type="slidenum">
              <a:rPr kumimoji="1" lang="ja-JP" altLang="en-US" smtClean="0"/>
              <a:t>‹#›</a:t>
            </a:fld>
            <a:endParaRPr kumimoji="1" lang="ja-JP" altLang="en-US"/>
          </a:p>
        </p:txBody>
      </p:sp>
    </p:spTree>
    <p:extLst>
      <p:ext uri="{BB962C8B-B14F-4D97-AF65-F5344CB8AC3E}">
        <p14:creationId xmlns:p14="http://schemas.microsoft.com/office/powerpoint/2010/main" val="15860435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4A7BD7B-46CC-440A-84D9-23FE17C365E9}" type="datetimeFigureOut">
              <a:rPr kumimoji="1" lang="ja-JP" altLang="en-US" smtClean="0"/>
              <a:t>2026/7/3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E6C8B92-7E98-4F3B-B76A-E1A75ECD814A}" type="slidenum">
              <a:rPr kumimoji="1" lang="ja-JP" altLang="en-US" smtClean="0"/>
              <a:t>‹#›</a:t>
            </a:fld>
            <a:endParaRPr kumimoji="1" lang="ja-JP" altLang="en-US"/>
          </a:p>
        </p:txBody>
      </p:sp>
    </p:spTree>
    <p:extLst>
      <p:ext uri="{BB962C8B-B14F-4D97-AF65-F5344CB8AC3E}">
        <p14:creationId xmlns:p14="http://schemas.microsoft.com/office/powerpoint/2010/main" val="36557190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A7BD7B-46CC-440A-84D9-23FE17C365E9}" type="datetimeFigureOut">
              <a:rPr kumimoji="1" lang="ja-JP" altLang="en-US" smtClean="0"/>
              <a:t>2026/7/3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E6C8B92-7E98-4F3B-B76A-E1A75ECD814A}" type="slidenum">
              <a:rPr kumimoji="1" lang="ja-JP" altLang="en-US" smtClean="0"/>
              <a:t>‹#›</a:t>
            </a:fld>
            <a:endParaRPr kumimoji="1" lang="ja-JP" altLang="en-US"/>
          </a:p>
        </p:txBody>
      </p:sp>
    </p:spTree>
    <p:extLst>
      <p:ext uri="{BB962C8B-B14F-4D97-AF65-F5344CB8AC3E}">
        <p14:creationId xmlns:p14="http://schemas.microsoft.com/office/powerpoint/2010/main" val="2257007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4A7BD7B-46CC-440A-84D9-23FE17C365E9}" type="datetimeFigureOut">
              <a:rPr kumimoji="1" lang="ja-JP" altLang="en-US" smtClean="0"/>
              <a:t>2026/7/3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E6C8B92-7E98-4F3B-B76A-E1A75ECD814A}" type="slidenum">
              <a:rPr kumimoji="1" lang="ja-JP" altLang="en-US" smtClean="0"/>
              <a:t>‹#›</a:t>
            </a:fld>
            <a:endParaRPr kumimoji="1" lang="ja-JP" altLang="en-US"/>
          </a:p>
        </p:txBody>
      </p:sp>
    </p:spTree>
    <p:extLst>
      <p:ext uri="{BB962C8B-B14F-4D97-AF65-F5344CB8AC3E}">
        <p14:creationId xmlns:p14="http://schemas.microsoft.com/office/powerpoint/2010/main" val="11711142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4A7BD7B-46CC-440A-84D9-23FE17C365E9}" type="datetimeFigureOut">
              <a:rPr kumimoji="1" lang="ja-JP" altLang="en-US" smtClean="0"/>
              <a:t>2026/7/3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E6C8B92-7E98-4F3B-B76A-E1A75ECD814A}" type="slidenum">
              <a:rPr kumimoji="1" lang="ja-JP" altLang="en-US" smtClean="0"/>
              <a:t>‹#›</a:t>
            </a:fld>
            <a:endParaRPr kumimoji="1" lang="ja-JP" altLang="en-US"/>
          </a:p>
        </p:txBody>
      </p:sp>
    </p:spTree>
    <p:extLst>
      <p:ext uri="{BB962C8B-B14F-4D97-AF65-F5344CB8AC3E}">
        <p14:creationId xmlns:p14="http://schemas.microsoft.com/office/powerpoint/2010/main" val="11962537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4A7BD7B-46CC-440A-84D9-23FE17C365E9}" type="datetimeFigureOut">
              <a:rPr kumimoji="1" lang="ja-JP" altLang="en-US" smtClean="0"/>
              <a:t>2026/7/3</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E6C8B92-7E98-4F3B-B76A-E1A75ECD814A}" type="slidenum">
              <a:rPr kumimoji="1" lang="ja-JP" altLang="en-US" smtClean="0"/>
              <a:t>‹#›</a:t>
            </a:fld>
            <a:endParaRPr kumimoji="1" lang="ja-JP" altLang="en-US"/>
          </a:p>
        </p:txBody>
      </p:sp>
    </p:spTree>
    <p:extLst>
      <p:ext uri="{BB962C8B-B14F-4D97-AF65-F5344CB8AC3E}">
        <p14:creationId xmlns:p14="http://schemas.microsoft.com/office/powerpoint/2010/main" val="331446639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9">
            <a:extLst>
              <a:ext uri="{FF2B5EF4-FFF2-40B4-BE49-F238E27FC236}">
                <a16:creationId xmlns:a16="http://schemas.microsoft.com/office/drawing/2014/main" id="{830DA64E-FCE9-9A95-90B9-6E1D1FDF228F}"/>
              </a:ext>
            </a:extLst>
          </p:cNvPr>
          <p:cNvSpPr txBox="1"/>
          <p:nvPr/>
        </p:nvSpPr>
        <p:spPr>
          <a:xfrm>
            <a:off x="237482" y="598412"/>
            <a:ext cx="1990717" cy="369332"/>
          </a:xfrm>
          <a:prstGeom prst="rect">
            <a:avLst/>
          </a:prstGeom>
          <a:noFill/>
        </p:spPr>
        <p:txBody>
          <a:bodyPr wrap="square" rtlCol="0">
            <a:spAutoFit/>
          </a:bodyPr>
          <a:lstStyle/>
          <a:p>
            <a:pPr algn="ctr"/>
            <a:r>
              <a:rPr kumimoji="1" lang="ja-JP" altLang="en-US" dirty="0"/>
              <a:t>職員用防災カード</a:t>
            </a:r>
          </a:p>
        </p:txBody>
      </p:sp>
      <p:sp>
        <p:nvSpPr>
          <p:cNvPr id="11" name="四角形: 角を丸くする 10">
            <a:extLst>
              <a:ext uri="{FF2B5EF4-FFF2-40B4-BE49-F238E27FC236}">
                <a16:creationId xmlns:a16="http://schemas.microsoft.com/office/drawing/2014/main" id="{AE3AB74D-C70B-F3C7-65DE-C571F8CEA207}"/>
              </a:ext>
            </a:extLst>
          </p:cNvPr>
          <p:cNvSpPr/>
          <p:nvPr/>
        </p:nvSpPr>
        <p:spPr>
          <a:xfrm>
            <a:off x="2568058" y="57667"/>
            <a:ext cx="2268000" cy="288000"/>
          </a:xfrm>
          <a:prstGeom prst="roundRect">
            <a:avLst>
              <a:gd name="adj" fmla="val 50000"/>
            </a:avLst>
          </a:prstGeom>
          <a:solidFill>
            <a:srgbClr val="00B050"/>
          </a:solid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400" b="1" dirty="0">
                <a:effectLst>
                  <a:outerShdw blurRad="38100" dist="38100" dir="2700000" algn="tl">
                    <a:srgbClr val="000000">
                      <a:alpha val="43137"/>
                    </a:srgbClr>
                  </a:outerShdw>
                </a:effectLst>
              </a:rPr>
              <a:t>BCP</a:t>
            </a:r>
            <a:r>
              <a:rPr kumimoji="1" lang="ja-JP" altLang="en-US" sz="1400" b="1" dirty="0">
                <a:effectLst>
                  <a:outerShdw blurRad="38100" dist="38100" dir="2700000" algn="tl">
                    <a:srgbClr val="000000">
                      <a:alpha val="43137"/>
                    </a:srgbClr>
                  </a:outerShdw>
                </a:effectLst>
              </a:rPr>
              <a:t>における体制</a:t>
            </a:r>
          </a:p>
        </p:txBody>
      </p:sp>
      <p:sp>
        <p:nvSpPr>
          <p:cNvPr id="12" name="四角形: 角を丸くする 11">
            <a:extLst>
              <a:ext uri="{FF2B5EF4-FFF2-40B4-BE49-F238E27FC236}">
                <a16:creationId xmlns:a16="http://schemas.microsoft.com/office/drawing/2014/main" id="{45579701-CDBE-6F10-1F35-3E44B11890B1}"/>
              </a:ext>
            </a:extLst>
          </p:cNvPr>
          <p:cNvSpPr/>
          <p:nvPr/>
        </p:nvSpPr>
        <p:spPr>
          <a:xfrm>
            <a:off x="2568058" y="2437821"/>
            <a:ext cx="2268000" cy="288000"/>
          </a:xfrm>
          <a:prstGeom prst="roundRect">
            <a:avLst>
              <a:gd name="adj" fmla="val 50000"/>
            </a:avLst>
          </a:prstGeom>
          <a:solidFill>
            <a:srgbClr val="00B050"/>
          </a:solid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400" b="1" dirty="0">
                <a:effectLst>
                  <a:outerShdw blurRad="38100" dist="38100" dir="2700000" algn="tl">
                    <a:srgbClr val="000000">
                      <a:alpha val="43137"/>
                    </a:srgbClr>
                  </a:outerShdw>
                </a:effectLst>
              </a:rPr>
              <a:t>BCP</a:t>
            </a:r>
            <a:r>
              <a:rPr kumimoji="1" lang="ja-JP" altLang="en-US" sz="1400" b="1" dirty="0">
                <a:effectLst>
                  <a:outerShdw blurRad="38100" dist="38100" dir="2700000" algn="tl">
                    <a:srgbClr val="000000">
                      <a:alpha val="43137"/>
                    </a:srgbClr>
                  </a:outerShdw>
                </a:effectLst>
              </a:rPr>
              <a:t>発動基準</a:t>
            </a:r>
          </a:p>
        </p:txBody>
      </p:sp>
      <p:sp>
        <p:nvSpPr>
          <p:cNvPr id="13" name="テキスト ボックス 12">
            <a:extLst>
              <a:ext uri="{FF2B5EF4-FFF2-40B4-BE49-F238E27FC236}">
                <a16:creationId xmlns:a16="http://schemas.microsoft.com/office/drawing/2014/main" id="{42C9BAAD-CBA3-4663-C0EA-502DB2234C29}"/>
              </a:ext>
            </a:extLst>
          </p:cNvPr>
          <p:cNvSpPr txBox="1"/>
          <p:nvPr/>
        </p:nvSpPr>
        <p:spPr>
          <a:xfrm>
            <a:off x="2694204" y="2836121"/>
            <a:ext cx="2105854" cy="477054"/>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defPPr>
              <a:defRPr lang="en-US"/>
            </a:defPPr>
            <a:lvl1pPr>
              <a:defRPr kumimoji="1" sz="700">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ja-JP" altLang="en-US" dirty="0"/>
              <a:t>イメージ</a:t>
            </a:r>
            <a:endParaRPr lang="en-US" altLang="ja-JP" dirty="0"/>
          </a:p>
          <a:p>
            <a:r>
              <a:rPr lang="ja-JP" altLang="en-US" sz="900" dirty="0"/>
              <a:t>震度</a:t>
            </a:r>
            <a:r>
              <a:rPr lang="en-US" altLang="ja-JP" sz="900" dirty="0"/>
              <a:t>6</a:t>
            </a:r>
            <a:r>
              <a:rPr lang="ja-JP" altLang="en-US" sz="900" dirty="0"/>
              <a:t>弱以上</a:t>
            </a:r>
            <a:endParaRPr lang="en-US" altLang="ja-JP" sz="900" dirty="0"/>
          </a:p>
          <a:p>
            <a:r>
              <a:rPr lang="ja-JP" altLang="en-US" sz="900" dirty="0"/>
              <a:t>警戒レベル</a:t>
            </a:r>
            <a:r>
              <a:rPr lang="en-US" altLang="ja-JP" sz="900" dirty="0"/>
              <a:t>4</a:t>
            </a:r>
            <a:r>
              <a:rPr lang="ja-JP" altLang="en-US" sz="900" dirty="0"/>
              <a:t>以上　になったとき</a:t>
            </a:r>
          </a:p>
        </p:txBody>
      </p:sp>
      <p:sp>
        <p:nvSpPr>
          <p:cNvPr id="14" name="四角形: 角を丸くする 13">
            <a:extLst>
              <a:ext uri="{FF2B5EF4-FFF2-40B4-BE49-F238E27FC236}">
                <a16:creationId xmlns:a16="http://schemas.microsoft.com/office/drawing/2014/main" id="{7A8DE589-4029-BF88-C166-9937CAB6BA4B}"/>
              </a:ext>
            </a:extLst>
          </p:cNvPr>
          <p:cNvSpPr/>
          <p:nvPr/>
        </p:nvSpPr>
        <p:spPr>
          <a:xfrm>
            <a:off x="5082673" y="57667"/>
            <a:ext cx="2268000" cy="288000"/>
          </a:xfrm>
          <a:prstGeom prst="roundRect">
            <a:avLst>
              <a:gd name="adj" fmla="val 50000"/>
            </a:avLst>
          </a:prstGeom>
          <a:solidFill>
            <a:srgbClr val="00B050"/>
          </a:solid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effectLst>
                  <a:outerShdw blurRad="38100" dist="38100" dir="2700000" algn="tl">
                    <a:srgbClr val="000000">
                      <a:alpha val="43137"/>
                    </a:srgbClr>
                  </a:outerShdw>
                </a:effectLst>
              </a:rPr>
              <a:t>参集基準</a:t>
            </a:r>
          </a:p>
        </p:txBody>
      </p:sp>
      <p:sp>
        <p:nvSpPr>
          <p:cNvPr id="21" name="四角形: 角を丸くする 20">
            <a:extLst>
              <a:ext uri="{FF2B5EF4-FFF2-40B4-BE49-F238E27FC236}">
                <a16:creationId xmlns:a16="http://schemas.microsoft.com/office/drawing/2014/main" id="{E8BCD4F9-927D-7B9B-938C-C4D301727428}"/>
              </a:ext>
            </a:extLst>
          </p:cNvPr>
          <p:cNvSpPr/>
          <p:nvPr/>
        </p:nvSpPr>
        <p:spPr>
          <a:xfrm>
            <a:off x="5082673" y="3539909"/>
            <a:ext cx="2268000" cy="288000"/>
          </a:xfrm>
          <a:prstGeom prst="roundRect">
            <a:avLst>
              <a:gd name="adj" fmla="val 50000"/>
            </a:avLst>
          </a:prstGeom>
          <a:solidFill>
            <a:schemeClr val="accent4"/>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effectLst>
                  <a:outerShdw blurRad="38100" dist="38100" dir="2700000" algn="tl">
                    <a:srgbClr val="000000">
                      <a:alpha val="43137"/>
                    </a:srgbClr>
                  </a:outerShdw>
                </a:effectLst>
              </a:rPr>
              <a:t>気象情報と警戒レベル</a:t>
            </a:r>
          </a:p>
        </p:txBody>
      </p:sp>
      <p:sp>
        <p:nvSpPr>
          <p:cNvPr id="23" name="四角形: 角を丸くする 22">
            <a:extLst>
              <a:ext uri="{FF2B5EF4-FFF2-40B4-BE49-F238E27FC236}">
                <a16:creationId xmlns:a16="http://schemas.microsoft.com/office/drawing/2014/main" id="{E2151BD9-8C9E-1570-0BD1-F3E4AE721718}"/>
              </a:ext>
            </a:extLst>
          </p:cNvPr>
          <p:cNvSpPr/>
          <p:nvPr/>
        </p:nvSpPr>
        <p:spPr>
          <a:xfrm>
            <a:off x="7662685" y="3539909"/>
            <a:ext cx="2196000" cy="304800"/>
          </a:xfrm>
          <a:prstGeom prst="roundRect">
            <a:avLst>
              <a:gd name="adj" fmla="val 50000"/>
            </a:avLst>
          </a:prstGeom>
          <a:solidFill>
            <a:schemeClr val="accent4"/>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effectLst>
                  <a:outerShdw blurRad="38100" dist="38100" dir="2700000" algn="tl">
                    <a:srgbClr val="000000">
                      <a:alpha val="43137"/>
                    </a:srgbClr>
                  </a:outerShdw>
                </a:effectLst>
              </a:rPr>
              <a:t>土砂災害</a:t>
            </a:r>
          </a:p>
        </p:txBody>
      </p:sp>
      <p:sp>
        <p:nvSpPr>
          <p:cNvPr id="2" name="テキスト ボックス 1">
            <a:extLst>
              <a:ext uri="{FF2B5EF4-FFF2-40B4-BE49-F238E27FC236}">
                <a16:creationId xmlns:a16="http://schemas.microsoft.com/office/drawing/2014/main" id="{3C9ADDDF-20F3-BA53-272C-BE1A18586C64}"/>
              </a:ext>
            </a:extLst>
          </p:cNvPr>
          <p:cNvSpPr txBox="1"/>
          <p:nvPr/>
        </p:nvSpPr>
        <p:spPr>
          <a:xfrm>
            <a:off x="2604058" y="438468"/>
            <a:ext cx="1152808" cy="20005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defPPr>
              <a:defRPr lang="en-US"/>
            </a:defPPr>
            <a:lvl1pPr>
              <a:defRPr kumimoji="1" sz="700">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ja-JP" altLang="en-US" dirty="0"/>
              <a:t>イメージ　班　担当などを</a:t>
            </a:r>
          </a:p>
        </p:txBody>
      </p:sp>
      <p:sp>
        <p:nvSpPr>
          <p:cNvPr id="4" name="テキスト ボックス 3">
            <a:extLst>
              <a:ext uri="{FF2B5EF4-FFF2-40B4-BE49-F238E27FC236}">
                <a16:creationId xmlns:a16="http://schemas.microsoft.com/office/drawing/2014/main" id="{3F6E6079-6273-DFFC-8FAF-9454DA62ABCE}"/>
              </a:ext>
            </a:extLst>
          </p:cNvPr>
          <p:cNvSpPr txBox="1"/>
          <p:nvPr/>
        </p:nvSpPr>
        <p:spPr>
          <a:xfrm>
            <a:off x="5106492" y="400051"/>
            <a:ext cx="550220" cy="20005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defPPr>
              <a:defRPr lang="en-US"/>
            </a:defPPr>
            <a:lvl1pPr>
              <a:defRPr kumimoji="1" sz="700">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ja-JP" altLang="en-US" dirty="0"/>
              <a:t>イメージ</a:t>
            </a:r>
            <a:endParaRPr lang="en-US" altLang="ja-JP" dirty="0"/>
          </a:p>
        </p:txBody>
      </p:sp>
      <p:graphicFrame>
        <p:nvGraphicFramePr>
          <p:cNvPr id="6" name="表 5">
            <a:extLst>
              <a:ext uri="{FF2B5EF4-FFF2-40B4-BE49-F238E27FC236}">
                <a16:creationId xmlns:a16="http://schemas.microsoft.com/office/drawing/2014/main" id="{9DA8B362-C6B1-5EB7-9204-229F72B5BC76}"/>
              </a:ext>
            </a:extLst>
          </p:cNvPr>
          <p:cNvGraphicFramePr>
            <a:graphicFrameLocks noGrp="1"/>
          </p:cNvGraphicFramePr>
          <p:nvPr>
            <p:extLst>
              <p:ext uri="{D42A27DB-BD31-4B8C-83A1-F6EECF244321}">
                <p14:modId xmlns:p14="http://schemas.microsoft.com/office/powerpoint/2010/main" val="2206588678"/>
              </p:ext>
            </p:extLst>
          </p:nvPr>
        </p:nvGraphicFramePr>
        <p:xfrm>
          <a:off x="2604058" y="673505"/>
          <a:ext cx="2196000" cy="1654016"/>
        </p:xfrm>
        <a:graphic>
          <a:graphicData uri="http://schemas.openxmlformats.org/drawingml/2006/table">
            <a:tbl>
              <a:tblPr firstRow="1" firstCol="1" bandRow="1">
                <a:tableStyleId>{5940675A-B579-460E-94D1-54222C63F5DA}</a:tableStyleId>
              </a:tblPr>
              <a:tblGrid>
                <a:gridCol w="1080000">
                  <a:extLst>
                    <a:ext uri="{9D8B030D-6E8A-4147-A177-3AD203B41FA5}">
                      <a16:colId xmlns:a16="http://schemas.microsoft.com/office/drawing/2014/main" val="2843427152"/>
                    </a:ext>
                  </a:extLst>
                </a:gridCol>
                <a:gridCol w="612000">
                  <a:extLst>
                    <a:ext uri="{9D8B030D-6E8A-4147-A177-3AD203B41FA5}">
                      <a16:colId xmlns:a16="http://schemas.microsoft.com/office/drawing/2014/main" val="1298526802"/>
                    </a:ext>
                  </a:extLst>
                </a:gridCol>
                <a:gridCol w="504000">
                  <a:extLst>
                    <a:ext uri="{9D8B030D-6E8A-4147-A177-3AD203B41FA5}">
                      <a16:colId xmlns:a16="http://schemas.microsoft.com/office/drawing/2014/main" val="1526993700"/>
                    </a:ext>
                  </a:extLst>
                </a:gridCol>
              </a:tblGrid>
              <a:tr h="197401">
                <a:tc>
                  <a:txBody>
                    <a:bodyPr/>
                    <a:lstStyle/>
                    <a:p>
                      <a:pPr algn="ctr">
                        <a:lnSpc>
                          <a:spcPct val="150000"/>
                        </a:lnSpc>
                        <a:buNone/>
                      </a:pPr>
                      <a:r>
                        <a:rPr lang="ja-JP" sz="900" kern="100" spc="0" dirty="0">
                          <a:effectLst/>
                          <a:latin typeface="+mn-ea"/>
                          <a:ea typeface="+mn-ea"/>
                        </a:rPr>
                        <a:t>主な役割</a:t>
                      </a:r>
                      <a:endParaRPr lang="ja-JP" sz="900" kern="100" spc="-100" dirty="0">
                        <a:effectLst/>
                        <a:latin typeface="+mn-ea"/>
                        <a:ea typeface="+mn-ea"/>
                        <a:cs typeface="Times New Roman" panose="02020603050405020304" pitchFamily="18" charset="0"/>
                      </a:endParaRPr>
                    </a:p>
                  </a:txBody>
                  <a:tcPr marL="68580" marR="68580" marT="0" marB="36000" anchor="ctr"/>
                </a:tc>
                <a:tc>
                  <a:txBody>
                    <a:bodyPr/>
                    <a:lstStyle/>
                    <a:p>
                      <a:pPr algn="ctr">
                        <a:lnSpc>
                          <a:spcPct val="150000"/>
                        </a:lnSpc>
                        <a:buNone/>
                      </a:pPr>
                      <a:r>
                        <a:rPr lang="ja-JP" sz="900" kern="100" spc="0" dirty="0">
                          <a:effectLst/>
                          <a:latin typeface="+mn-ea"/>
                          <a:ea typeface="+mn-ea"/>
                        </a:rPr>
                        <a:t>担当者</a:t>
                      </a:r>
                      <a:endParaRPr lang="ja-JP" sz="900" kern="100" spc="-100" dirty="0">
                        <a:effectLst/>
                        <a:latin typeface="+mn-ea"/>
                        <a:ea typeface="+mn-ea"/>
                        <a:cs typeface="Times New Roman" panose="02020603050405020304" pitchFamily="18" charset="0"/>
                      </a:endParaRPr>
                    </a:p>
                  </a:txBody>
                  <a:tcPr marL="68580" marR="68580" marT="0" marB="36000" anchor="ctr"/>
                </a:tc>
                <a:tc>
                  <a:txBody>
                    <a:bodyPr/>
                    <a:lstStyle/>
                    <a:p>
                      <a:pPr algn="ctr">
                        <a:lnSpc>
                          <a:spcPct val="150000"/>
                        </a:lnSpc>
                        <a:buNone/>
                      </a:pPr>
                      <a:r>
                        <a:rPr lang="ja-JP" sz="900" kern="100" spc="0" dirty="0">
                          <a:effectLst/>
                          <a:latin typeface="+mn-ea"/>
                          <a:ea typeface="+mn-ea"/>
                        </a:rPr>
                        <a:t>代行者</a:t>
                      </a:r>
                      <a:endParaRPr lang="ja-JP" sz="900" kern="100" spc="-100" dirty="0">
                        <a:effectLst/>
                        <a:latin typeface="+mn-ea"/>
                        <a:ea typeface="+mn-ea"/>
                        <a:cs typeface="Times New Roman" panose="02020603050405020304" pitchFamily="18" charset="0"/>
                      </a:endParaRPr>
                    </a:p>
                  </a:txBody>
                  <a:tcPr marL="68580" marR="68580" marT="0" marB="36000" anchor="ctr"/>
                </a:tc>
                <a:extLst>
                  <a:ext uri="{0D108BD9-81ED-4DB2-BD59-A6C34878D82A}">
                    <a16:rowId xmlns:a16="http://schemas.microsoft.com/office/drawing/2014/main" val="1780172613"/>
                  </a:ext>
                </a:extLst>
              </a:tr>
              <a:tr h="197401">
                <a:tc>
                  <a:txBody>
                    <a:bodyPr/>
                    <a:lstStyle/>
                    <a:p>
                      <a:pPr marL="0" lvl="1" indent="0" algn="l">
                        <a:lnSpc>
                          <a:spcPct val="150000"/>
                        </a:lnSpc>
                        <a:buFont typeface="+mj-ea"/>
                        <a:buNone/>
                      </a:pPr>
                      <a:r>
                        <a:rPr lang="ja-JP" sz="900" kern="100" spc="0" dirty="0">
                          <a:effectLst/>
                          <a:latin typeface="+mn-ea"/>
                          <a:ea typeface="+mn-ea"/>
                        </a:rPr>
                        <a:t>災害対策責任者</a:t>
                      </a:r>
                      <a:endParaRPr lang="ja-JP" sz="900" kern="100" spc="-100" dirty="0">
                        <a:effectLst/>
                        <a:latin typeface="+mn-ea"/>
                        <a:ea typeface="+mn-ea"/>
                        <a:cs typeface="Times New Roman" panose="02020603050405020304" pitchFamily="18" charset="0"/>
                      </a:endParaRPr>
                    </a:p>
                  </a:txBody>
                  <a:tcPr marL="68580" marR="68580" marT="0" marB="36000" anchor="ctr"/>
                </a:tc>
                <a:tc>
                  <a:txBody>
                    <a:bodyPr/>
                    <a:lstStyle/>
                    <a:p>
                      <a:pPr algn="l">
                        <a:lnSpc>
                          <a:spcPct val="150000"/>
                        </a:lnSpc>
                        <a:buNone/>
                      </a:pPr>
                      <a:r>
                        <a:rPr lang="ja-JP" sz="900" kern="100" spc="0" dirty="0">
                          <a:effectLst/>
                          <a:latin typeface="+mn-ea"/>
                          <a:ea typeface="+mn-ea"/>
                        </a:rPr>
                        <a:t>施設長</a:t>
                      </a:r>
                      <a:endParaRPr lang="ja-JP" sz="900" kern="100" spc="-100" dirty="0">
                        <a:effectLst/>
                        <a:latin typeface="+mn-ea"/>
                        <a:ea typeface="+mn-ea"/>
                        <a:cs typeface="Times New Roman" panose="02020603050405020304" pitchFamily="18" charset="0"/>
                      </a:endParaRPr>
                    </a:p>
                  </a:txBody>
                  <a:tcPr marL="68580" marR="68580" marT="0" marB="36000" anchor="ctr"/>
                </a:tc>
                <a:tc>
                  <a:txBody>
                    <a:bodyPr/>
                    <a:lstStyle/>
                    <a:p>
                      <a:pPr algn="l">
                        <a:lnSpc>
                          <a:spcPct val="150000"/>
                        </a:lnSpc>
                        <a:buNone/>
                      </a:pPr>
                      <a:endParaRPr lang="ja-JP" sz="900" kern="100" spc="-100" dirty="0">
                        <a:effectLst/>
                        <a:latin typeface="+mn-ea"/>
                        <a:ea typeface="+mn-ea"/>
                        <a:cs typeface="Times New Roman" panose="02020603050405020304" pitchFamily="18" charset="0"/>
                      </a:endParaRPr>
                    </a:p>
                  </a:txBody>
                  <a:tcPr marL="68580" marR="68580" marT="0" marB="36000" anchor="ctr"/>
                </a:tc>
                <a:extLst>
                  <a:ext uri="{0D108BD9-81ED-4DB2-BD59-A6C34878D82A}">
                    <a16:rowId xmlns:a16="http://schemas.microsoft.com/office/drawing/2014/main" val="2227164096"/>
                  </a:ext>
                </a:extLst>
              </a:tr>
              <a:tr h="197401">
                <a:tc>
                  <a:txBody>
                    <a:bodyPr/>
                    <a:lstStyle/>
                    <a:p>
                      <a:pPr marL="0" lvl="1" indent="0" algn="l" defTabSz="914400" rtl="0" eaLnBrk="1" latinLnBrk="0" hangingPunct="1">
                        <a:lnSpc>
                          <a:spcPct val="150000"/>
                        </a:lnSpc>
                        <a:buFont typeface="+mj-ea"/>
                        <a:buNone/>
                      </a:pPr>
                      <a:r>
                        <a:rPr kumimoji="1" lang="ja-JP" altLang="en-US" sz="900" kern="100" spc="0" dirty="0">
                          <a:solidFill>
                            <a:schemeClr val="tx1"/>
                          </a:solidFill>
                          <a:effectLst/>
                          <a:latin typeface="+mn-ea"/>
                          <a:ea typeface="+mn-ea"/>
                          <a:cs typeface="+mn-cs"/>
                        </a:rPr>
                        <a:t>連絡調整担当班</a:t>
                      </a:r>
                    </a:p>
                  </a:txBody>
                  <a:tcPr marL="68580" marR="68580" marT="0" marB="36000" anchor="ctr"/>
                </a:tc>
                <a:tc>
                  <a:txBody>
                    <a:bodyPr/>
                    <a:lstStyle/>
                    <a:p>
                      <a:pPr algn="l">
                        <a:lnSpc>
                          <a:spcPct val="150000"/>
                        </a:lnSpc>
                        <a:buNone/>
                      </a:pPr>
                      <a:r>
                        <a:rPr lang="ja-JP" altLang="en-US" sz="900" kern="100" spc="-100" dirty="0">
                          <a:effectLst/>
                          <a:latin typeface="+mn-ea"/>
                          <a:ea typeface="+mn-ea"/>
                          <a:cs typeface="Times New Roman" panose="02020603050405020304" pitchFamily="18" charset="0"/>
                        </a:rPr>
                        <a:t>事務長</a:t>
                      </a:r>
                      <a:endParaRPr lang="ja-JP" sz="900" kern="100" spc="-100" dirty="0">
                        <a:effectLst/>
                        <a:latin typeface="+mn-ea"/>
                        <a:ea typeface="+mn-ea"/>
                        <a:cs typeface="Times New Roman" panose="02020603050405020304" pitchFamily="18" charset="0"/>
                      </a:endParaRPr>
                    </a:p>
                  </a:txBody>
                  <a:tcPr marL="68580" marR="68580" marT="0" marB="36000" anchor="ctr"/>
                </a:tc>
                <a:tc>
                  <a:txBody>
                    <a:bodyPr/>
                    <a:lstStyle/>
                    <a:p>
                      <a:pPr algn="l">
                        <a:lnSpc>
                          <a:spcPct val="150000"/>
                        </a:lnSpc>
                        <a:buNone/>
                      </a:pPr>
                      <a:endParaRPr lang="ja-JP" sz="900" kern="100" spc="-100" dirty="0">
                        <a:effectLst/>
                        <a:latin typeface="+mn-ea"/>
                        <a:ea typeface="+mn-ea"/>
                        <a:cs typeface="Times New Roman" panose="02020603050405020304" pitchFamily="18" charset="0"/>
                      </a:endParaRPr>
                    </a:p>
                  </a:txBody>
                  <a:tcPr marL="68580" marR="68580" marT="0" marB="36000" anchor="ctr"/>
                </a:tc>
                <a:extLst>
                  <a:ext uri="{0D108BD9-81ED-4DB2-BD59-A6C34878D82A}">
                    <a16:rowId xmlns:a16="http://schemas.microsoft.com/office/drawing/2014/main" val="1003634329"/>
                  </a:ext>
                </a:extLst>
              </a:tr>
              <a:tr h="197401">
                <a:tc>
                  <a:txBody>
                    <a:bodyPr/>
                    <a:lstStyle/>
                    <a:p>
                      <a:pPr marL="0" lvl="1" indent="0" algn="l" defTabSz="914400" rtl="0" eaLnBrk="1" latinLnBrk="0" hangingPunct="1">
                        <a:lnSpc>
                          <a:spcPct val="150000"/>
                        </a:lnSpc>
                        <a:buFont typeface="+mj-ea"/>
                        <a:buNone/>
                      </a:pPr>
                      <a:r>
                        <a:rPr kumimoji="1" lang="ja-JP" altLang="en-US" sz="900" kern="100" spc="0" dirty="0">
                          <a:solidFill>
                            <a:schemeClr val="tx1"/>
                          </a:solidFill>
                          <a:effectLst/>
                          <a:latin typeface="+mn-ea"/>
                          <a:ea typeface="+mn-ea"/>
                          <a:cs typeface="+mn-cs"/>
                        </a:rPr>
                        <a:t>利用者対応班</a:t>
                      </a:r>
                    </a:p>
                  </a:txBody>
                  <a:tcPr marL="68580" marR="68580" marT="0" marB="36000" anchor="ctr"/>
                </a:tc>
                <a:tc>
                  <a:txBody>
                    <a:bodyPr/>
                    <a:lstStyle/>
                    <a:p>
                      <a:pPr algn="l">
                        <a:lnSpc>
                          <a:spcPct val="150000"/>
                        </a:lnSpc>
                        <a:buNone/>
                      </a:pPr>
                      <a:r>
                        <a:rPr lang="ja-JP" altLang="en-US" sz="900" kern="100" spc="0" dirty="0">
                          <a:effectLst/>
                          <a:latin typeface="+mn-ea"/>
                          <a:ea typeface="+mn-ea"/>
                        </a:rPr>
                        <a:t>介護課長</a:t>
                      </a:r>
                      <a:endParaRPr lang="ja-JP" sz="900" kern="100" spc="-100" dirty="0">
                        <a:effectLst/>
                        <a:latin typeface="+mn-ea"/>
                        <a:ea typeface="+mn-ea"/>
                        <a:cs typeface="Times New Roman" panose="02020603050405020304" pitchFamily="18" charset="0"/>
                      </a:endParaRPr>
                    </a:p>
                  </a:txBody>
                  <a:tcPr marL="68580" marR="68580" marT="0" marB="36000" anchor="ctr"/>
                </a:tc>
                <a:tc>
                  <a:txBody>
                    <a:bodyPr/>
                    <a:lstStyle/>
                    <a:p>
                      <a:pPr algn="l">
                        <a:lnSpc>
                          <a:spcPct val="150000"/>
                        </a:lnSpc>
                        <a:buNone/>
                      </a:pPr>
                      <a:endParaRPr lang="ja-JP" sz="900" kern="100" spc="-100" dirty="0">
                        <a:effectLst/>
                        <a:latin typeface="+mn-ea"/>
                        <a:ea typeface="+mn-ea"/>
                        <a:cs typeface="Times New Roman" panose="02020603050405020304" pitchFamily="18" charset="0"/>
                      </a:endParaRPr>
                    </a:p>
                  </a:txBody>
                  <a:tcPr marL="68580" marR="68580" marT="0" marB="36000" anchor="ctr"/>
                </a:tc>
                <a:extLst>
                  <a:ext uri="{0D108BD9-81ED-4DB2-BD59-A6C34878D82A}">
                    <a16:rowId xmlns:a16="http://schemas.microsoft.com/office/drawing/2014/main" val="2297368128"/>
                  </a:ext>
                </a:extLst>
              </a:tr>
              <a:tr h="197401">
                <a:tc>
                  <a:txBody>
                    <a:bodyPr/>
                    <a:lstStyle/>
                    <a:p>
                      <a:pPr marL="0" lvl="1" indent="0" algn="l" defTabSz="914400" rtl="0" eaLnBrk="1" latinLnBrk="0" hangingPunct="1">
                        <a:lnSpc>
                          <a:spcPct val="150000"/>
                        </a:lnSpc>
                        <a:buFont typeface="+mj-ea"/>
                        <a:buNone/>
                      </a:pPr>
                      <a:r>
                        <a:rPr kumimoji="1" lang="ja-JP" altLang="en-US" sz="900" kern="100" spc="0" dirty="0">
                          <a:solidFill>
                            <a:schemeClr val="tx1"/>
                          </a:solidFill>
                          <a:effectLst/>
                          <a:latin typeface="+mn-ea"/>
                          <a:ea typeface="+mn-ea"/>
                          <a:cs typeface="+mn-cs"/>
                        </a:rPr>
                        <a:t>救護・医療支援班</a:t>
                      </a:r>
                    </a:p>
                  </a:txBody>
                  <a:tcPr marL="68580" marR="68580" marT="0" marB="36000" anchor="ctr"/>
                </a:tc>
                <a:tc>
                  <a:txBody>
                    <a:bodyPr/>
                    <a:lstStyle/>
                    <a:p>
                      <a:pPr algn="l">
                        <a:lnSpc>
                          <a:spcPct val="150000"/>
                        </a:lnSpc>
                        <a:buNone/>
                      </a:pPr>
                      <a:r>
                        <a:rPr lang="ja-JP" sz="900" kern="100" spc="0" dirty="0">
                          <a:effectLst/>
                          <a:latin typeface="+mn-ea"/>
                          <a:ea typeface="+mn-ea"/>
                        </a:rPr>
                        <a:t>看護主任</a:t>
                      </a:r>
                      <a:endParaRPr lang="ja-JP" sz="900" kern="100" spc="-100" dirty="0">
                        <a:effectLst/>
                        <a:latin typeface="+mn-ea"/>
                        <a:ea typeface="+mn-ea"/>
                        <a:cs typeface="Times New Roman" panose="02020603050405020304" pitchFamily="18" charset="0"/>
                      </a:endParaRPr>
                    </a:p>
                  </a:txBody>
                  <a:tcPr marL="68580" marR="68580" marT="0" marB="36000" anchor="ctr"/>
                </a:tc>
                <a:tc>
                  <a:txBody>
                    <a:bodyPr/>
                    <a:lstStyle/>
                    <a:p>
                      <a:pPr algn="l">
                        <a:lnSpc>
                          <a:spcPct val="150000"/>
                        </a:lnSpc>
                        <a:buNone/>
                      </a:pPr>
                      <a:endParaRPr lang="ja-JP" sz="900" kern="100" spc="-100" dirty="0">
                        <a:effectLst/>
                        <a:latin typeface="+mn-ea"/>
                        <a:ea typeface="+mn-ea"/>
                        <a:cs typeface="Times New Roman" panose="02020603050405020304" pitchFamily="18" charset="0"/>
                      </a:endParaRPr>
                    </a:p>
                  </a:txBody>
                  <a:tcPr marL="68580" marR="68580" marT="0" marB="36000" anchor="ctr"/>
                </a:tc>
                <a:extLst>
                  <a:ext uri="{0D108BD9-81ED-4DB2-BD59-A6C34878D82A}">
                    <a16:rowId xmlns:a16="http://schemas.microsoft.com/office/drawing/2014/main" val="3062746201"/>
                  </a:ext>
                </a:extLst>
              </a:tr>
              <a:tr h="197401">
                <a:tc>
                  <a:txBody>
                    <a:bodyPr/>
                    <a:lstStyle/>
                    <a:p>
                      <a:pPr marL="0" lvl="1" indent="0" algn="l" defTabSz="914400" rtl="0" eaLnBrk="1" latinLnBrk="0" hangingPunct="1">
                        <a:lnSpc>
                          <a:spcPct val="150000"/>
                        </a:lnSpc>
                        <a:buFont typeface="+mj-ea"/>
                        <a:buNone/>
                      </a:pPr>
                      <a:r>
                        <a:rPr kumimoji="1" lang="ja-JP" altLang="en-US" sz="900" kern="100" spc="0" dirty="0">
                          <a:solidFill>
                            <a:schemeClr val="tx1"/>
                          </a:solidFill>
                          <a:effectLst/>
                          <a:latin typeface="+mn-ea"/>
                          <a:ea typeface="+mn-ea"/>
                          <a:cs typeface="+mn-cs"/>
                        </a:rPr>
                        <a:t>栄養・調理班</a:t>
                      </a:r>
                    </a:p>
                  </a:txBody>
                  <a:tcPr marL="68580" marR="68580" marT="0" marB="36000" anchor="ctr"/>
                </a:tc>
                <a:tc>
                  <a:txBody>
                    <a:bodyPr/>
                    <a:lstStyle/>
                    <a:p>
                      <a:pPr algn="l">
                        <a:lnSpc>
                          <a:spcPct val="150000"/>
                        </a:lnSpc>
                        <a:buNone/>
                      </a:pPr>
                      <a:r>
                        <a:rPr lang="ja-JP" sz="900" kern="100" spc="0" dirty="0">
                          <a:effectLst/>
                          <a:latin typeface="+mn-ea"/>
                          <a:ea typeface="+mn-ea"/>
                        </a:rPr>
                        <a:t>栄養</a:t>
                      </a:r>
                      <a:r>
                        <a:rPr lang="ja-JP" altLang="en-US" sz="900" kern="100" spc="0" dirty="0">
                          <a:effectLst/>
                          <a:latin typeface="+mn-ea"/>
                          <a:ea typeface="+mn-ea"/>
                        </a:rPr>
                        <a:t>課長</a:t>
                      </a:r>
                      <a:endParaRPr lang="en-US" altLang="ja-JP" sz="900" kern="100" spc="0" dirty="0">
                        <a:effectLst/>
                        <a:latin typeface="+mn-ea"/>
                        <a:ea typeface="+mn-ea"/>
                      </a:endParaRPr>
                    </a:p>
                  </a:txBody>
                  <a:tcPr marL="68580" marR="68580" marT="0" marB="36000" anchor="ctr"/>
                </a:tc>
                <a:tc>
                  <a:txBody>
                    <a:bodyPr/>
                    <a:lstStyle/>
                    <a:p>
                      <a:pPr algn="l">
                        <a:lnSpc>
                          <a:spcPct val="150000"/>
                        </a:lnSpc>
                        <a:buNone/>
                      </a:pPr>
                      <a:endParaRPr lang="ja-JP" sz="900" kern="100" spc="-100" dirty="0">
                        <a:effectLst/>
                        <a:latin typeface="+mn-ea"/>
                        <a:ea typeface="+mn-ea"/>
                        <a:cs typeface="Times New Roman" panose="02020603050405020304" pitchFamily="18" charset="0"/>
                      </a:endParaRPr>
                    </a:p>
                  </a:txBody>
                  <a:tcPr marL="68580" marR="68580" marT="0" marB="36000" anchor="ctr"/>
                </a:tc>
                <a:extLst>
                  <a:ext uri="{0D108BD9-81ED-4DB2-BD59-A6C34878D82A}">
                    <a16:rowId xmlns:a16="http://schemas.microsoft.com/office/drawing/2014/main" val="808167100"/>
                  </a:ext>
                </a:extLst>
              </a:tr>
              <a:tr h="197401">
                <a:tc>
                  <a:txBody>
                    <a:bodyPr/>
                    <a:lstStyle/>
                    <a:p>
                      <a:pPr marL="0" lvl="1" indent="0" algn="l" defTabSz="914400" rtl="0" eaLnBrk="1" latinLnBrk="0" hangingPunct="1">
                        <a:lnSpc>
                          <a:spcPct val="150000"/>
                        </a:lnSpc>
                        <a:buFont typeface="+mj-ea"/>
                        <a:buNone/>
                      </a:pPr>
                      <a:r>
                        <a:rPr kumimoji="1" lang="ja-JP" altLang="en-US" sz="900" kern="100" spc="0" dirty="0">
                          <a:solidFill>
                            <a:schemeClr val="tx1"/>
                          </a:solidFill>
                          <a:effectLst/>
                          <a:latin typeface="+mn-ea"/>
                          <a:ea typeface="+mn-ea"/>
                          <a:cs typeface="+mn-cs"/>
                        </a:rPr>
                        <a:t>調達班</a:t>
                      </a:r>
                    </a:p>
                  </a:txBody>
                  <a:tcPr marL="68580" marR="68580" marT="0" marB="36000" anchor="ctr"/>
                </a:tc>
                <a:tc>
                  <a:txBody>
                    <a:bodyPr/>
                    <a:lstStyle/>
                    <a:p>
                      <a:pPr algn="l">
                        <a:lnSpc>
                          <a:spcPct val="150000"/>
                        </a:lnSpc>
                        <a:buNone/>
                      </a:pPr>
                      <a:r>
                        <a:rPr lang="ja-JP" sz="900" kern="100" spc="0" dirty="0">
                          <a:effectLst/>
                          <a:latin typeface="+mn-ea"/>
                          <a:ea typeface="+mn-ea"/>
                        </a:rPr>
                        <a:t>介護主任</a:t>
                      </a:r>
                      <a:endParaRPr lang="ja-JP" sz="900" kern="100" spc="-100" dirty="0">
                        <a:effectLst/>
                        <a:latin typeface="+mn-ea"/>
                        <a:ea typeface="+mn-ea"/>
                        <a:cs typeface="Times New Roman" panose="02020603050405020304" pitchFamily="18" charset="0"/>
                      </a:endParaRPr>
                    </a:p>
                  </a:txBody>
                  <a:tcPr marL="68580" marR="68580" marT="0" marB="36000" anchor="ctr"/>
                </a:tc>
                <a:tc>
                  <a:txBody>
                    <a:bodyPr/>
                    <a:lstStyle/>
                    <a:p>
                      <a:pPr algn="l">
                        <a:lnSpc>
                          <a:spcPct val="150000"/>
                        </a:lnSpc>
                        <a:buNone/>
                      </a:pPr>
                      <a:endParaRPr lang="ja-JP" sz="900" kern="100" spc="-100" dirty="0">
                        <a:effectLst/>
                        <a:latin typeface="+mn-ea"/>
                        <a:ea typeface="+mn-ea"/>
                        <a:cs typeface="Times New Roman" panose="02020603050405020304" pitchFamily="18" charset="0"/>
                      </a:endParaRPr>
                    </a:p>
                  </a:txBody>
                  <a:tcPr marL="68580" marR="68580" marT="0" marB="36000" anchor="ctr"/>
                </a:tc>
                <a:extLst>
                  <a:ext uri="{0D108BD9-81ED-4DB2-BD59-A6C34878D82A}">
                    <a16:rowId xmlns:a16="http://schemas.microsoft.com/office/drawing/2014/main" val="3767768367"/>
                  </a:ext>
                </a:extLst>
              </a:tr>
              <a:tr h="197401">
                <a:tc>
                  <a:txBody>
                    <a:bodyPr/>
                    <a:lstStyle/>
                    <a:p>
                      <a:pPr marL="0" lvl="1" indent="0" algn="l" defTabSz="914400" rtl="0" eaLnBrk="1" latinLnBrk="0" hangingPunct="1">
                        <a:lnSpc>
                          <a:spcPct val="150000"/>
                        </a:lnSpc>
                        <a:buFont typeface="+mj-ea"/>
                        <a:buNone/>
                      </a:pPr>
                      <a:r>
                        <a:rPr kumimoji="1" lang="ja-JP" altLang="en-US" sz="900" kern="100" spc="0" dirty="0">
                          <a:solidFill>
                            <a:schemeClr val="tx1"/>
                          </a:solidFill>
                          <a:effectLst/>
                          <a:latin typeface="+mn-ea"/>
                          <a:ea typeface="+mn-ea"/>
                          <a:cs typeface="+mn-cs"/>
                        </a:rPr>
                        <a:t>施設管理班</a:t>
                      </a:r>
                    </a:p>
                  </a:txBody>
                  <a:tcPr marL="68580" marR="68580" marT="0" marB="36000" anchor="ctr"/>
                </a:tc>
                <a:tc>
                  <a:txBody>
                    <a:bodyPr/>
                    <a:lstStyle/>
                    <a:p>
                      <a:pPr algn="l">
                        <a:lnSpc>
                          <a:spcPct val="150000"/>
                        </a:lnSpc>
                        <a:buNone/>
                      </a:pPr>
                      <a:r>
                        <a:rPr lang="ja-JP" sz="900" kern="100" spc="0" dirty="0">
                          <a:effectLst/>
                          <a:latin typeface="+mn-ea"/>
                          <a:ea typeface="+mn-ea"/>
                        </a:rPr>
                        <a:t>介護主任</a:t>
                      </a:r>
                      <a:endParaRPr lang="ja-JP" sz="900" kern="100" spc="-100" dirty="0">
                        <a:effectLst/>
                        <a:latin typeface="+mn-ea"/>
                        <a:ea typeface="+mn-ea"/>
                        <a:cs typeface="Times New Roman" panose="02020603050405020304" pitchFamily="18" charset="0"/>
                      </a:endParaRPr>
                    </a:p>
                  </a:txBody>
                  <a:tcPr marL="68580" marR="68580" marT="0" marB="36000" anchor="ctr"/>
                </a:tc>
                <a:tc>
                  <a:txBody>
                    <a:bodyPr/>
                    <a:lstStyle/>
                    <a:p>
                      <a:pPr algn="l">
                        <a:lnSpc>
                          <a:spcPct val="150000"/>
                        </a:lnSpc>
                        <a:buNone/>
                      </a:pPr>
                      <a:endParaRPr lang="ja-JP" sz="900" kern="100" spc="-100" dirty="0">
                        <a:effectLst/>
                        <a:latin typeface="+mn-ea"/>
                        <a:ea typeface="+mn-ea"/>
                        <a:cs typeface="Times New Roman" panose="02020603050405020304" pitchFamily="18" charset="0"/>
                      </a:endParaRPr>
                    </a:p>
                  </a:txBody>
                  <a:tcPr marL="68580" marR="68580" marT="0" marB="36000" anchor="ctr"/>
                </a:tc>
                <a:extLst>
                  <a:ext uri="{0D108BD9-81ED-4DB2-BD59-A6C34878D82A}">
                    <a16:rowId xmlns:a16="http://schemas.microsoft.com/office/drawing/2014/main" val="4213056403"/>
                  </a:ext>
                </a:extLst>
              </a:tr>
            </a:tbl>
          </a:graphicData>
        </a:graphic>
      </p:graphicFrame>
      <p:sp>
        <p:nvSpPr>
          <p:cNvPr id="28" name="テキスト ボックス 27">
            <a:extLst>
              <a:ext uri="{FF2B5EF4-FFF2-40B4-BE49-F238E27FC236}">
                <a16:creationId xmlns:a16="http://schemas.microsoft.com/office/drawing/2014/main" id="{AC1BC3F7-4D1C-E699-123B-B0092427C491}"/>
              </a:ext>
            </a:extLst>
          </p:cNvPr>
          <p:cNvSpPr txBox="1"/>
          <p:nvPr/>
        </p:nvSpPr>
        <p:spPr>
          <a:xfrm>
            <a:off x="7753465" y="3917617"/>
            <a:ext cx="2030901" cy="2365199"/>
          </a:xfrm>
          <a:prstGeom prst="rect">
            <a:avLst/>
          </a:prstGeom>
          <a:noFill/>
        </p:spPr>
        <p:txBody>
          <a:bodyPr wrap="square">
            <a:spAutoFit/>
          </a:bodyPr>
          <a:lstStyle>
            <a:defPPr>
              <a:defRPr lang="en-US"/>
            </a:defPPr>
            <a:lvl1pPr marL="171450" indent="-171450">
              <a:lnSpc>
                <a:spcPct val="120000"/>
              </a:lnSpc>
              <a:buFont typeface="Wingdings" panose="05000000000000000000" pitchFamily="2" charset="2"/>
              <a:buChar char="n"/>
              <a:defRPr sz="1050"/>
            </a:lvl1pPr>
          </a:lstStyle>
          <a:p>
            <a:pPr>
              <a:spcAft>
                <a:spcPts val="600"/>
              </a:spcAft>
            </a:pPr>
            <a:r>
              <a:rPr lang="ja-JP" altLang="en-US" sz="1000" dirty="0"/>
              <a:t>土砂災害は、台風、集中豪雨、地震などで地盤がゆるんだり、亀裂が発生することによって起きる自然災害</a:t>
            </a:r>
          </a:p>
          <a:p>
            <a:pPr>
              <a:spcAft>
                <a:spcPts val="600"/>
              </a:spcAft>
            </a:pPr>
            <a:r>
              <a:rPr lang="ja-JP" altLang="en-US" sz="1000" dirty="0"/>
              <a:t>土砂災害には、主なものとして</a:t>
            </a:r>
            <a:r>
              <a:rPr lang="ja-JP" altLang="en-US" sz="1000" b="1" dirty="0"/>
              <a:t>「がけ崩れ」「土石流」「地すべり」</a:t>
            </a:r>
            <a:r>
              <a:rPr lang="ja-JP" altLang="en-US" sz="1000" dirty="0"/>
              <a:t>があり、特に地質のぜい弱な山間部、山崩れによる土石流が直撃しやすい扇状地、地質や地形が不安定なため地盤がゆるみやすい造成地などは要注意</a:t>
            </a:r>
            <a:endParaRPr lang="en-US" altLang="ja-JP" sz="1000" dirty="0"/>
          </a:p>
        </p:txBody>
      </p:sp>
      <p:graphicFrame>
        <p:nvGraphicFramePr>
          <p:cNvPr id="3" name="表 2">
            <a:extLst>
              <a:ext uri="{FF2B5EF4-FFF2-40B4-BE49-F238E27FC236}">
                <a16:creationId xmlns:a16="http://schemas.microsoft.com/office/drawing/2014/main" id="{E7667C29-2B73-96B2-8518-7CFF70FCFF0B}"/>
              </a:ext>
            </a:extLst>
          </p:cNvPr>
          <p:cNvGraphicFramePr>
            <a:graphicFrameLocks noGrp="1"/>
          </p:cNvGraphicFramePr>
          <p:nvPr>
            <p:extLst>
              <p:ext uri="{D42A27DB-BD31-4B8C-83A1-F6EECF244321}">
                <p14:modId xmlns:p14="http://schemas.microsoft.com/office/powerpoint/2010/main" val="1590000697"/>
              </p:ext>
            </p:extLst>
          </p:nvPr>
        </p:nvGraphicFramePr>
        <p:xfrm>
          <a:off x="5127074" y="677985"/>
          <a:ext cx="2225166" cy="2688258"/>
        </p:xfrm>
        <a:graphic>
          <a:graphicData uri="http://schemas.openxmlformats.org/drawingml/2006/table">
            <a:tbl>
              <a:tblPr>
                <a:tableStyleId>{5940675A-B579-460E-94D1-54222C63F5DA}</a:tableStyleId>
              </a:tblPr>
              <a:tblGrid>
                <a:gridCol w="288000">
                  <a:extLst>
                    <a:ext uri="{9D8B030D-6E8A-4147-A177-3AD203B41FA5}">
                      <a16:colId xmlns:a16="http://schemas.microsoft.com/office/drawing/2014/main" val="1050297336"/>
                    </a:ext>
                  </a:extLst>
                </a:gridCol>
                <a:gridCol w="1440000">
                  <a:extLst>
                    <a:ext uri="{9D8B030D-6E8A-4147-A177-3AD203B41FA5}">
                      <a16:colId xmlns:a16="http://schemas.microsoft.com/office/drawing/2014/main" val="1758232035"/>
                    </a:ext>
                  </a:extLst>
                </a:gridCol>
                <a:gridCol w="497166">
                  <a:extLst>
                    <a:ext uri="{9D8B030D-6E8A-4147-A177-3AD203B41FA5}">
                      <a16:colId xmlns:a16="http://schemas.microsoft.com/office/drawing/2014/main" val="800707326"/>
                    </a:ext>
                  </a:extLst>
                </a:gridCol>
              </a:tblGrid>
              <a:tr h="247040">
                <a:tc>
                  <a:txBody>
                    <a:bodyPr/>
                    <a:lstStyle/>
                    <a:p>
                      <a:pPr algn="ctr" rtl="0" fontAlgn="ctr">
                        <a:buNone/>
                      </a:pPr>
                      <a:r>
                        <a:rPr lang="ja-JP" altLang="en-US" sz="800" u="none" strike="noStrike">
                          <a:effectLst/>
                        </a:rPr>
                        <a:t>動員</a:t>
                      </a:r>
                      <a:endParaRPr lang="ja-JP" altLang="en-US" sz="8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9525" marR="9525" marT="9525" marB="0" anchor="ctr"/>
                </a:tc>
                <a:tc>
                  <a:txBody>
                    <a:bodyPr/>
                    <a:lstStyle/>
                    <a:p>
                      <a:pPr algn="ctr" rtl="0" fontAlgn="ctr">
                        <a:buNone/>
                      </a:pPr>
                      <a:r>
                        <a:rPr lang="ja-JP" altLang="en-US" sz="800" u="none" strike="noStrike" dirty="0">
                          <a:effectLst/>
                        </a:rPr>
                        <a:t>発動の基準</a:t>
                      </a:r>
                      <a:endPar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9525" marR="9525" marT="9525" marB="0" anchor="ctr"/>
                </a:tc>
                <a:tc>
                  <a:txBody>
                    <a:bodyPr/>
                    <a:lstStyle/>
                    <a:p>
                      <a:pPr algn="ctr" rtl="0" fontAlgn="ctr">
                        <a:buNone/>
                      </a:pPr>
                      <a:r>
                        <a:rPr lang="ja-JP" altLang="en-US" sz="800" u="none" strike="noStrike">
                          <a:effectLst/>
                        </a:rPr>
                        <a:t>対象</a:t>
                      </a:r>
                      <a:endParaRPr lang="ja-JP" altLang="en-US" sz="8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9525" marR="9525" marT="9525" marB="0" anchor="ctr"/>
                </a:tc>
                <a:extLst>
                  <a:ext uri="{0D108BD9-81ED-4DB2-BD59-A6C34878D82A}">
                    <a16:rowId xmlns:a16="http://schemas.microsoft.com/office/drawing/2014/main" val="2100957597"/>
                  </a:ext>
                </a:extLst>
              </a:tr>
              <a:tr h="1037567">
                <a:tc>
                  <a:txBody>
                    <a:bodyPr/>
                    <a:lstStyle/>
                    <a:p>
                      <a:pPr algn="ctr" fontAlgn="ctr">
                        <a:buNone/>
                      </a:pPr>
                      <a:r>
                        <a:rPr lang="ja-JP" altLang="en-US" sz="800" u="none" strike="noStrike" dirty="0">
                          <a:effectLst/>
                        </a:rPr>
                        <a:t>１号</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algn="l" fontAlgn="ctr">
                        <a:buNone/>
                      </a:pPr>
                      <a:r>
                        <a:rPr lang="en-US" altLang="ja-JP" sz="800" u="none" strike="noStrike" dirty="0">
                          <a:effectLst/>
                        </a:rPr>
                        <a:t>【</a:t>
                      </a:r>
                      <a:r>
                        <a:rPr lang="ja-JP" altLang="en-US" sz="800" u="none" strike="noStrike" dirty="0">
                          <a:effectLst/>
                        </a:rPr>
                        <a:t>気象庁</a:t>
                      </a:r>
                      <a:r>
                        <a:rPr lang="en-US" altLang="ja-JP" sz="800" u="none" strike="noStrike" dirty="0">
                          <a:effectLst/>
                        </a:rPr>
                        <a:t>】</a:t>
                      </a:r>
                      <a:r>
                        <a:rPr lang="ja-JP" altLang="en-US" sz="800" u="none" strike="noStrike" dirty="0">
                          <a:effectLst/>
                        </a:rPr>
                        <a:t>大雨警報・土砂災害警戒情報・大雪警報、河川はん濫危険水位情報の発表</a:t>
                      </a:r>
                      <a:endParaRPr lang="en-US" altLang="ja-JP" sz="800" u="none" strike="noStrike" dirty="0">
                        <a:effectLst/>
                      </a:endParaRPr>
                    </a:p>
                    <a:p>
                      <a:pPr algn="l" fontAlgn="ctr">
                        <a:buNone/>
                      </a:pPr>
                      <a:r>
                        <a:rPr lang="en-US" altLang="ja-JP" sz="800" u="none" strike="noStrike" dirty="0">
                          <a:effectLst/>
                        </a:rPr>
                        <a:t>【</a:t>
                      </a:r>
                      <a:r>
                        <a:rPr lang="ja-JP" altLang="en-US" sz="800" u="none" strike="noStrike" dirty="0">
                          <a:effectLst/>
                        </a:rPr>
                        <a:t>福岡市</a:t>
                      </a:r>
                      <a:r>
                        <a:rPr lang="en-US" altLang="ja-JP" sz="800" u="none" strike="noStrike" dirty="0">
                          <a:effectLst/>
                        </a:rPr>
                        <a:t>】</a:t>
                      </a:r>
                      <a:r>
                        <a:rPr lang="ja-JP" altLang="en-US" sz="800" u="none" strike="noStrike" dirty="0">
                          <a:effectLst/>
                        </a:rPr>
                        <a:t>避難指示の発令</a:t>
                      </a:r>
                      <a:endParaRPr lang="en-US" altLang="ja-JP" sz="800" u="none" strike="noStrike" dirty="0">
                        <a:effectLst/>
                      </a:endParaRPr>
                    </a:p>
                    <a:p>
                      <a:pPr algn="l" fontAlgn="ctr">
                        <a:buNone/>
                      </a:pPr>
                      <a:r>
                        <a:rPr lang="en-US" altLang="ja-JP" sz="800" u="none" strike="noStrike" dirty="0">
                          <a:effectLst/>
                        </a:rPr>
                        <a:t>※</a:t>
                      </a:r>
                      <a:r>
                        <a:rPr lang="ja-JP" altLang="en-US" sz="800" u="none" strike="noStrike" dirty="0">
                          <a:effectLst/>
                        </a:rPr>
                        <a:t>浸水被害発生の危険性が高まる</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algn="l" fontAlgn="ctr">
                        <a:buNone/>
                      </a:pPr>
                      <a:r>
                        <a:rPr lang="ja-JP" altLang="en-US" sz="800" u="none" strike="noStrike" dirty="0">
                          <a:effectLst/>
                        </a:rPr>
                        <a:t>全職員及び嘱託職員</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extLst>
                  <a:ext uri="{0D108BD9-81ED-4DB2-BD59-A6C34878D82A}">
                    <a16:rowId xmlns:a16="http://schemas.microsoft.com/office/drawing/2014/main" val="1005427693"/>
                  </a:ext>
                </a:extLst>
              </a:tr>
              <a:tr h="863651">
                <a:tc>
                  <a:txBody>
                    <a:bodyPr/>
                    <a:lstStyle/>
                    <a:p>
                      <a:pPr algn="ctr" fontAlgn="ctr">
                        <a:buNone/>
                      </a:pPr>
                      <a:r>
                        <a:rPr lang="ja-JP" altLang="en-US" sz="800" u="none" strike="noStrike">
                          <a:effectLst/>
                        </a:rPr>
                        <a:t>２号</a:t>
                      </a:r>
                      <a:endParaRPr lang="ja-JP" altLang="en-US" sz="8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algn="l" fontAlgn="ctr">
                        <a:buNone/>
                      </a:pPr>
                      <a:r>
                        <a:rPr lang="en-US" altLang="ja-JP" sz="800" u="none" strike="noStrike" dirty="0">
                          <a:effectLst/>
                        </a:rPr>
                        <a:t>【</a:t>
                      </a:r>
                      <a:r>
                        <a:rPr lang="ja-JP" altLang="en-US" sz="800" u="none" strike="noStrike" dirty="0">
                          <a:effectLst/>
                        </a:rPr>
                        <a:t>気象庁</a:t>
                      </a:r>
                      <a:r>
                        <a:rPr lang="en-US" altLang="ja-JP" sz="800" u="none" strike="noStrike" dirty="0">
                          <a:effectLst/>
                        </a:rPr>
                        <a:t>】</a:t>
                      </a:r>
                      <a:r>
                        <a:rPr lang="ja-JP" altLang="en-US" sz="800" u="none" strike="noStrike" dirty="0">
                          <a:effectLst/>
                        </a:rPr>
                        <a:t>大雨警報・大雪警報、河川避難判断水位情報の発表、</a:t>
                      </a:r>
                      <a:r>
                        <a:rPr lang="en-US" altLang="ja-JP" sz="800" u="none" strike="noStrike" dirty="0">
                          <a:effectLst/>
                        </a:rPr>
                        <a:t>【</a:t>
                      </a:r>
                      <a:r>
                        <a:rPr lang="ja-JP" altLang="en-US" sz="800" u="none" strike="noStrike" dirty="0">
                          <a:effectLst/>
                        </a:rPr>
                        <a:t>福岡市</a:t>
                      </a:r>
                      <a:r>
                        <a:rPr lang="en-US" altLang="ja-JP" sz="800" u="none" strike="noStrike" dirty="0">
                          <a:effectLst/>
                        </a:rPr>
                        <a:t>】</a:t>
                      </a:r>
                      <a:r>
                        <a:rPr lang="ja-JP" altLang="en-US" sz="800" u="none" strike="noStrike" dirty="0">
                          <a:effectLst/>
                        </a:rPr>
                        <a:t>　高齢者等避難の発令</a:t>
                      </a:r>
                      <a:endParaRPr lang="en-US" altLang="ja-JP" sz="800" u="none" strike="noStrike" dirty="0">
                        <a:effectLst/>
                      </a:endParaRPr>
                    </a:p>
                    <a:p>
                      <a:pPr algn="l" fontAlgn="ctr">
                        <a:buNone/>
                      </a:pPr>
                      <a:r>
                        <a:rPr lang="en-US" altLang="ja-JP" sz="800" u="none" strike="noStrike" dirty="0">
                          <a:effectLst/>
                        </a:rPr>
                        <a:t>※</a:t>
                      </a:r>
                      <a:r>
                        <a:rPr lang="ja-JP" altLang="en-US" sz="800" u="none" strike="noStrike" dirty="0">
                          <a:effectLst/>
                        </a:rPr>
                        <a:t>公共交通機関等の運休予想等発表</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algn="l" fontAlgn="ctr">
                        <a:buNone/>
                      </a:pPr>
                      <a:r>
                        <a:rPr lang="ja-JP" altLang="en-US" sz="800" u="none" strike="noStrike">
                          <a:effectLst/>
                        </a:rPr>
                        <a:t>施設長の指定職員、職員の</a:t>
                      </a:r>
                      <a:r>
                        <a:rPr lang="en-US" altLang="ja-JP" sz="800" u="none" strike="noStrike">
                          <a:effectLst/>
                        </a:rPr>
                        <a:t>1/2</a:t>
                      </a:r>
                      <a:r>
                        <a:rPr lang="ja-JP" altLang="en-US" sz="800" u="none" strike="noStrike">
                          <a:effectLst/>
                        </a:rPr>
                        <a:t>以内</a:t>
                      </a:r>
                      <a:endParaRPr lang="ja-JP" altLang="en-US" sz="8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extLst>
                  <a:ext uri="{0D108BD9-81ED-4DB2-BD59-A6C34878D82A}">
                    <a16:rowId xmlns:a16="http://schemas.microsoft.com/office/drawing/2014/main" val="138004675"/>
                  </a:ext>
                </a:extLst>
              </a:tr>
              <a:tr h="540000">
                <a:tc>
                  <a:txBody>
                    <a:bodyPr/>
                    <a:lstStyle/>
                    <a:p>
                      <a:pPr algn="ctr" fontAlgn="ctr">
                        <a:buNone/>
                      </a:pPr>
                      <a:r>
                        <a:rPr lang="ja-JP" altLang="en-US" sz="800" u="none" strike="noStrike">
                          <a:effectLst/>
                        </a:rPr>
                        <a:t>３号</a:t>
                      </a:r>
                      <a:endParaRPr lang="ja-JP" altLang="en-US" sz="8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algn="l" fontAlgn="ctr">
                        <a:buNone/>
                      </a:pPr>
                      <a:r>
                        <a:rPr lang="en-US" altLang="ja-JP" sz="800" u="none" strike="noStrike" dirty="0">
                          <a:effectLst/>
                        </a:rPr>
                        <a:t>【</a:t>
                      </a:r>
                      <a:r>
                        <a:rPr lang="ja-JP" altLang="en-US" sz="800" u="none" strike="noStrike" dirty="0">
                          <a:effectLst/>
                        </a:rPr>
                        <a:t>気象庁</a:t>
                      </a:r>
                      <a:r>
                        <a:rPr lang="en-US" altLang="ja-JP" sz="800" u="none" strike="noStrike" dirty="0">
                          <a:effectLst/>
                        </a:rPr>
                        <a:t>】</a:t>
                      </a:r>
                      <a:r>
                        <a:rPr lang="ja-JP" altLang="en-US" sz="800" u="none" strike="noStrike" dirty="0">
                          <a:effectLst/>
                        </a:rPr>
                        <a:t>大雨注意報、河川氾濫注意水位情報の発表（今後大雨が予想されるなど）</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algn="l" fontAlgn="ctr">
                        <a:buNone/>
                      </a:pPr>
                      <a:r>
                        <a:rPr lang="ja-JP" altLang="en-US" sz="800" u="none" strike="noStrike" dirty="0">
                          <a:effectLst/>
                        </a:rPr>
                        <a:t>幹部職員</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extLst>
                  <a:ext uri="{0D108BD9-81ED-4DB2-BD59-A6C34878D82A}">
                    <a16:rowId xmlns:a16="http://schemas.microsoft.com/office/drawing/2014/main" val="1284740057"/>
                  </a:ext>
                </a:extLst>
              </a:tr>
            </a:tbl>
          </a:graphicData>
        </a:graphic>
      </p:graphicFrame>
      <p:sp>
        <p:nvSpPr>
          <p:cNvPr id="24" name="テキスト ボックス 23">
            <a:extLst>
              <a:ext uri="{FF2B5EF4-FFF2-40B4-BE49-F238E27FC236}">
                <a16:creationId xmlns:a16="http://schemas.microsoft.com/office/drawing/2014/main" id="{A94828E1-A39B-714D-94F9-5926703758FF}"/>
              </a:ext>
            </a:extLst>
          </p:cNvPr>
          <p:cNvSpPr txBox="1"/>
          <p:nvPr/>
        </p:nvSpPr>
        <p:spPr>
          <a:xfrm>
            <a:off x="5131799" y="5806224"/>
            <a:ext cx="881027" cy="265137"/>
          </a:xfrm>
          <a:prstGeom prst="rect">
            <a:avLst/>
          </a:prstGeom>
          <a:noFill/>
        </p:spPr>
        <p:txBody>
          <a:bodyPr wrap="square">
            <a:spAutoFit/>
          </a:bodyPr>
          <a:lstStyle>
            <a:defPPr>
              <a:defRPr lang="en-US"/>
            </a:defPPr>
            <a:lvl1pPr marL="171450" indent="-171450">
              <a:lnSpc>
                <a:spcPct val="120000"/>
              </a:lnSpc>
              <a:buFont typeface="Wingdings" panose="05000000000000000000" pitchFamily="2" charset="2"/>
              <a:buChar char="n"/>
              <a:defRPr sz="1050"/>
            </a:lvl1pPr>
          </a:lstStyle>
          <a:p>
            <a:pPr marL="0" indent="0" algn="ctr">
              <a:buNone/>
            </a:pPr>
            <a:r>
              <a:rPr lang="ja-JP" altLang="en-US" dirty="0"/>
              <a:t>気象庁</a:t>
            </a:r>
            <a:endParaRPr lang="en-US" altLang="ja-JP" dirty="0"/>
          </a:p>
        </p:txBody>
      </p:sp>
      <p:pic>
        <p:nvPicPr>
          <p:cNvPr id="27" name="図 26">
            <a:extLst>
              <a:ext uri="{FF2B5EF4-FFF2-40B4-BE49-F238E27FC236}">
                <a16:creationId xmlns:a16="http://schemas.microsoft.com/office/drawing/2014/main" id="{79D2828E-2F49-0503-B787-19EDA4FE38C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30121" y="6053174"/>
            <a:ext cx="752400" cy="752400"/>
          </a:xfrm>
          <a:prstGeom prst="rect">
            <a:avLst/>
          </a:prstGeom>
        </p:spPr>
      </p:pic>
      <p:sp>
        <p:nvSpPr>
          <p:cNvPr id="40" name="四角形: 角を丸くする 39">
            <a:extLst>
              <a:ext uri="{FF2B5EF4-FFF2-40B4-BE49-F238E27FC236}">
                <a16:creationId xmlns:a16="http://schemas.microsoft.com/office/drawing/2014/main" id="{72E0C2EC-576C-E596-3661-34640DDBAC7F}"/>
              </a:ext>
            </a:extLst>
          </p:cNvPr>
          <p:cNvSpPr/>
          <p:nvPr/>
        </p:nvSpPr>
        <p:spPr>
          <a:xfrm>
            <a:off x="111682" y="3539909"/>
            <a:ext cx="4680000" cy="304800"/>
          </a:xfrm>
          <a:prstGeom prst="roundRect">
            <a:avLst>
              <a:gd name="adj" fmla="val 50000"/>
            </a:avLst>
          </a:prstGeom>
          <a:solidFill>
            <a:schemeClr val="accent4"/>
          </a:solidFill>
          <a:ln>
            <a:solidFill>
              <a:schemeClr val="accent3">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effectLst>
                  <a:outerShdw blurRad="38100" dist="38100" dir="2700000" algn="tl">
                    <a:srgbClr val="000000">
                      <a:alpha val="43137"/>
                    </a:srgbClr>
                  </a:outerShdw>
                </a:effectLst>
              </a:rPr>
              <a:t>タイムラインによる避難行動と優先業務等</a:t>
            </a:r>
          </a:p>
        </p:txBody>
      </p:sp>
      <p:graphicFrame>
        <p:nvGraphicFramePr>
          <p:cNvPr id="41" name="表 40">
            <a:extLst>
              <a:ext uri="{FF2B5EF4-FFF2-40B4-BE49-F238E27FC236}">
                <a16:creationId xmlns:a16="http://schemas.microsoft.com/office/drawing/2014/main" id="{37BE5CF3-5950-345E-636E-695F79CA9950}"/>
              </a:ext>
            </a:extLst>
          </p:cNvPr>
          <p:cNvGraphicFramePr>
            <a:graphicFrameLocks noGrp="1"/>
          </p:cNvGraphicFramePr>
          <p:nvPr>
            <p:extLst>
              <p:ext uri="{D42A27DB-BD31-4B8C-83A1-F6EECF244321}">
                <p14:modId xmlns:p14="http://schemas.microsoft.com/office/powerpoint/2010/main" val="3998997874"/>
              </p:ext>
            </p:extLst>
          </p:nvPr>
        </p:nvGraphicFramePr>
        <p:xfrm>
          <a:off x="47937" y="3914673"/>
          <a:ext cx="4606885" cy="2808000"/>
        </p:xfrm>
        <a:graphic>
          <a:graphicData uri="http://schemas.openxmlformats.org/drawingml/2006/table">
            <a:tbl>
              <a:tblPr firstRow="1" firstCol="1" bandRow="1">
                <a:tableStyleId>{5940675A-B579-460E-94D1-54222C63F5DA}</a:tableStyleId>
              </a:tblPr>
              <a:tblGrid>
                <a:gridCol w="538885">
                  <a:extLst>
                    <a:ext uri="{9D8B030D-6E8A-4147-A177-3AD203B41FA5}">
                      <a16:colId xmlns:a16="http://schemas.microsoft.com/office/drawing/2014/main" val="1838536695"/>
                    </a:ext>
                  </a:extLst>
                </a:gridCol>
                <a:gridCol w="792000">
                  <a:extLst>
                    <a:ext uri="{9D8B030D-6E8A-4147-A177-3AD203B41FA5}">
                      <a16:colId xmlns:a16="http://schemas.microsoft.com/office/drawing/2014/main" val="2937340198"/>
                    </a:ext>
                  </a:extLst>
                </a:gridCol>
                <a:gridCol w="612000">
                  <a:extLst>
                    <a:ext uri="{9D8B030D-6E8A-4147-A177-3AD203B41FA5}">
                      <a16:colId xmlns:a16="http://schemas.microsoft.com/office/drawing/2014/main" val="1096668353"/>
                    </a:ext>
                  </a:extLst>
                </a:gridCol>
                <a:gridCol w="504000">
                  <a:extLst>
                    <a:ext uri="{9D8B030D-6E8A-4147-A177-3AD203B41FA5}">
                      <a16:colId xmlns:a16="http://schemas.microsoft.com/office/drawing/2014/main" val="799660347"/>
                    </a:ext>
                  </a:extLst>
                </a:gridCol>
                <a:gridCol w="576000">
                  <a:extLst>
                    <a:ext uri="{9D8B030D-6E8A-4147-A177-3AD203B41FA5}">
                      <a16:colId xmlns:a16="http://schemas.microsoft.com/office/drawing/2014/main" val="3895359005"/>
                    </a:ext>
                  </a:extLst>
                </a:gridCol>
                <a:gridCol w="540000">
                  <a:extLst>
                    <a:ext uri="{9D8B030D-6E8A-4147-A177-3AD203B41FA5}">
                      <a16:colId xmlns:a16="http://schemas.microsoft.com/office/drawing/2014/main" val="1161587201"/>
                    </a:ext>
                  </a:extLst>
                </a:gridCol>
                <a:gridCol w="540000">
                  <a:extLst>
                    <a:ext uri="{9D8B030D-6E8A-4147-A177-3AD203B41FA5}">
                      <a16:colId xmlns:a16="http://schemas.microsoft.com/office/drawing/2014/main" val="3674625217"/>
                    </a:ext>
                  </a:extLst>
                </a:gridCol>
                <a:gridCol w="504000">
                  <a:extLst>
                    <a:ext uri="{9D8B030D-6E8A-4147-A177-3AD203B41FA5}">
                      <a16:colId xmlns:a16="http://schemas.microsoft.com/office/drawing/2014/main" val="2795262224"/>
                    </a:ext>
                  </a:extLst>
                </a:gridCol>
              </a:tblGrid>
              <a:tr h="252000">
                <a:tc>
                  <a:txBody>
                    <a:bodyPr/>
                    <a:lstStyle/>
                    <a:p>
                      <a:pPr algn="ctr">
                        <a:buNone/>
                      </a:pPr>
                      <a:r>
                        <a:rPr lang="ja-JP" sz="700" kern="0" dirty="0">
                          <a:effectLst/>
                          <a:latin typeface="+mn-ea"/>
                          <a:ea typeface="+mn-ea"/>
                        </a:rPr>
                        <a:t>レベル</a:t>
                      </a:r>
                      <a:endParaRPr lang="ja-JP" sz="700" kern="100" dirty="0">
                        <a:effectLst/>
                        <a:latin typeface="+mn-ea"/>
                        <a:ea typeface="+mn-ea"/>
                        <a:cs typeface="Times New Roman" panose="02020603050405020304" pitchFamily="18" charset="0"/>
                      </a:endParaRPr>
                    </a:p>
                  </a:txBody>
                  <a:tcPr marL="40069" marR="40069"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buNone/>
                      </a:pPr>
                      <a:r>
                        <a:rPr lang="ja-JP" sz="700" kern="0" dirty="0">
                          <a:effectLst/>
                          <a:latin typeface="+mn-ea"/>
                          <a:ea typeface="+mn-ea"/>
                        </a:rPr>
                        <a:t>気象情報</a:t>
                      </a:r>
                      <a:r>
                        <a:rPr lang="ja-JP" altLang="en-US" sz="700" kern="0" dirty="0">
                          <a:effectLst/>
                          <a:latin typeface="+mn-ea"/>
                          <a:ea typeface="+mn-ea"/>
                        </a:rPr>
                        <a:t>等</a:t>
                      </a:r>
                      <a:endParaRPr lang="ja-JP" sz="700" kern="100" dirty="0">
                        <a:effectLst/>
                        <a:latin typeface="+mn-ea"/>
                        <a:ea typeface="+mn-ea"/>
                        <a:cs typeface="Times New Roman" panose="02020603050405020304" pitchFamily="18" charset="0"/>
                      </a:endParaRPr>
                    </a:p>
                  </a:txBody>
                  <a:tcPr marL="40069" marR="40069"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buNone/>
                      </a:pPr>
                      <a:r>
                        <a:rPr lang="ja-JP" sz="700" kern="0">
                          <a:effectLst/>
                          <a:latin typeface="+mn-ea"/>
                          <a:ea typeface="+mn-ea"/>
                        </a:rPr>
                        <a:t>福岡市</a:t>
                      </a:r>
                      <a:endParaRPr lang="ja-JP" sz="700" kern="100">
                        <a:effectLst/>
                        <a:latin typeface="+mn-ea"/>
                        <a:ea typeface="+mn-ea"/>
                      </a:endParaRPr>
                    </a:p>
                    <a:p>
                      <a:pPr algn="ctr">
                        <a:buNone/>
                      </a:pPr>
                      <a:r>
                        <a:rPr lang="ja-JP" sz="700" kern="0">
                          <a:effectLst/>
                          <a:latin typeface="+mn-ea"/>
                          <a:ea typeface="+mn-ea"/>
                        </a:rPr>
                        <a:t>避難情報</a:t>
                      </a:r>
                      <a:endParaRPr lang="ja-JP" sz="700" kern="100">
                        <a:effectLst/>
                        <a:latin typeface="+mn-ea"/>
                        <a:ea typeface="+mn-ea"/>
                        <a:cs typeface="Times New Roman" panose="02020603050405020304" pitchFamily="18" charset="0"/>
                      </a:endParaRPr>
                    </a:p>
                  </a:txBody>
                  <a:tcPr marL="40069" marR="40069"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buNone/>
                      </a:pPr>
                      <a:r>
                        <a:rPr lang="ja-JP" sz="700" kern="0">
                          <a:effectLst/>
                          <a:latin typeface="+mn-ea"/>
                          <a:ea typeface="+mn-ea"/>
                        </a:rPr>
                        <a:t>施設体制</a:t>
                      </a:r>
                      <a:endParaRPr lang="ja-JP" sz="700" kern="100">
                        <a:effectLst/>
                        <a:latin typeface="+mn-ea"/>
                        <a:ea typeface="+mn-ea"/>
                        <a:cs typeface="Times New Roman" panose="02020603050405020304" pitchFamily="18" charset="0"/>
                      </a:endParaRPr>
                    </a:p>
                  </a:txBody>
                  <a:tcPr marL="40069" marR="40069"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buNone/>
                      </a:pPr>
                      <a:r>
                        <a:rPr lang="ja-JP" sz="700" kern="0" dirty="0">
                          <a:effectLst/>
                          <a:latin typeface="+mn-ea"/>
                          <a:ea typeface="+mn-ea"/>
                        </a:rPr>
                        <a:t>避難行動</a:t>
                      </a:r>
                      <a:endParaRPr lang="ja-JP" sz="700" kern="100" dirty="0">
                        <a:effectLst/>
                        <a:latin typeface="+mn-ea"/>
                        <a:ea typeface="+mn-ea"/>
                        <a:cs typeface="Times New Roman" panose="02020603050405020304" pitchFamily="18" charset="0"/>
                      </a:endParaRPr>
                    </a:p>
                  </a:txBody>
                  <a:tcPr marL="40069" marR="40069"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buNone/>
                      </a:pPr>
                      <a:r>
                        <a:rPr lang="ja-JP" sz="700" kern="0" dirty="0">
                          <a:effectLst/>
                          <a:latin typeface="+mn-ea"/>
                          <a:ea typeface="+mn-ea"/>
                        </a:rPr>
                        <a:t>各班の役割</a:t>
                      </a:r>
                      <a:endParaRPr lang="ja-JP" sz="700" kern="100" dirty="0">
                        <a:effectLst/>
                        <a:latin typeface="+mn-ea"/>
                        <a:ea typeface="+mn-ea"/>
                        <a:cs typeface="Times New Roman" panose="02020603050405020304" pitchFamily="18" charset="0"/>
                      </a:endParaRPr>
                    </a:p>
                  </a:txBody>
                  <a:tcPr marL="40069" marR="40069"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buNone/>
                      </a:pPr>
                      <a:r>
                        <a:rPr lang="ja-JP" sz="700" kern="0">
                          <a:effectLst/>
                          <a:latin typeface="+mn-ea"/>
                          <a:ea typeface="+mn-ea"/>
                        </a:rPr>
                        <a:t>優先業務</a:t>
                      </a:r>
                      <a:endParaRPr lang="ja-JP" sz="700" kern="100">
                        <a:effectLst/>
                        <a:latin typeface="+mn-ea"/>
                        <a:ea typeface="+mn-ea"/>
                        <a:cs typeface="Times New Roman" panose="02020603050405020304" pitchFamily="18" charset="0"/>
                      </a:endParaRPr>
                    </a:p>
                  </a:txBody>
                  <a:tcPr marL="40069" marR="40069"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buNone/>
                      </a:pPr>
                      <a:r>
                        <a:rPr lang="ja-JP" sz="700" kern="0" dirty="0">
                          <a:effectLst/>
                          <a:latin typeface="+mn-ea"/>
                          <a:ea typeface="+mn-ea"/>
                        </a:rPr>
                        <a:t>停止業務</a:t>
                      </a:r>
                      <a:endParaRPr lang="ja-JP" sz="700" kern="100" dirty="0">
                        <a:effectLst/>
                        <a:latin typeface="+mn-ea"/>
                        <a:ea typeface="+mn-ea"/>
                        <a:cs typeface="Times New Roman" panose="02020603050405020304" pitchFamily="18" charset="0"/>
                      </a:endParaRPr>
                    </a:p>
                  </a:txBody>
                  <a:tcPr marL="40069" marR="40069"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35743947"/>
                  </a:ext>
                </a:extLst>
              </a:tr>
              <a:tr h="252000">
                <a:tc>
                  <a:txBody>
                    <a:bodyPr/>
                    <a:lstStyle/>
                    <a:p>
                      <a:pPr algn="ctr">
                        <a:buNone/>
                      </a:pPr>
                      <a:r>
                        <a:rPr lang="ja-JP" sz="700" kern="0" dirty="0">
                          <a:effectLst/>
                          <a:latin typeface="+mn-ea"/>
                          <a:ea typeface="+mn-ea"/>
                        </a:rPr>
                        <a:t>レベル</a:t>
                      </a:r>
                      <a:r>
                        <a:rPr lang="en-US" sz="700" kern="0" dirty="0">
                          <a:effectLst/>
                          <a:latin typeface="+mn-ea"/>
                          <a:ea typeface="+mn-ea"/>
                        </a:rPr>
                        <a:t>1</a:t>
                      </a:r>
                      <a:endParaRPr lang="ja-JP" sz="700" kern="100" dirty="0">
                        <a:effectLst/>
                        <a:latin typeface="+mn-ea"/>
                        <a:ea typeface="+mn-ea"/>
                        <a:cs typeface="Times New Roman" panose="02020603050405020304" pitchFamily="18" charset="0"/>
                      </a:endParaRPr>
                    </a:p>
                  </a:txBody>
                  <a:tcPr marL="40069" marR="40069"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buNone/>
                      </a:pPr>
                      <a:r>
                        <a:rPr lang="ja-JP" sz="700" kern="0" dirty="0">
                          <a:effectLst/>
                          <a:latin typeface="+mn-ea"/>
                          <a:ea typeface="+mn-ea"/>
                        </a:rPr>
                        <a:t>早期注意情報</a:t>
                      </a:r>
                      <a:endParaRPr lang="ja-JP" sz="700" kern="100" dirty="0">
                        <a:effectLst/>
                        <a:latin typeface="+mn-ea"/>
                        <a:ea typeface="+mn-ea"/>
                        <a:cs typeface="Times New Roman" panose="02020603050405020304" pitchFamily="18" charset="0"/>
                      </a:endParaRPr>
                    </a:p>
                  </a:txBody>
                  <a:tcPr marL="40069" marR="40069"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buNone/>
                      </a:pPr>
                      <a:r>
                        <a:rPr lang="ja-JP" sz="700" kern="0">
                          <a:effectLst/>
                          <a:latin typeface="+mn-ea"/>
                          <a:ea typeface="+mn-ea"/>
                        </a:rPr>
                        <a:t>注意喚起</a:t>
                      </a:r>
                      <a:endParaRPr lang="ja-JP" sz="700" kern="100">
                        <a:effectLst/>
                        <a:latin typeface="+mn-ea"/>
                        <a:ea typeface="+mn-ea"/>
                        <a:cs typeface="Times New Roman" panose="02020603050405020304" pitchFamily="18" charset="0"/>
                      </a:endParaRPr>
                    </a:p>
                  </a:txBody>
                  <a:tcPr marL="40069" marR="40069"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buNone/>
                      </a:pPr>
                      <a:r>
                        <a:rPr lang="ja-JP" sz="700" kern="0" dirty="0">
                          <a:effectLst/>
                          <a:latin typeface="+mn-ea"/>
                          <a:ea typeface="+mn-ea"/>
                        </a:rPr>
                        <a:t>　</a:t>
                      </a:r>
                      <a:endParaRPr lang="ja-JP" sz="700" kern="100" dirty="0">
                        <a:effectLst/>
                        <a:latin typeface="+mn-ea"/>
                        <a:ea typeface="+mn-ea"/>
                        <a:cs typeface="Times New Roman" panose="02020603050405020304" pitchFamily="18" charset="0"/>
                      </a:endParaRPr>
                    </a:p>
                  </a:txBody>
                  <a:tcPr marL="40069" marR="40069"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buNone/>
                      </a:pPr>
                      <a:r>
                        <a:rPr lang="ja-JP" sz="700" kern="0">
                          <a:effectLst/>
                          <a:latin typeface="+mn-ea"/>
                          <a:ea typeface="+mn-ea"/>
                        </a:rPr>
                        <a:t>　</a:t>
                      </a:r>
                      <a:endParaRPr lang="ja-JP" sz="700" kern="100">
                        <a:effectLst/>
                        <a:latin typeface="+mn-ea"/>
                        <a:ea typeface="+mn-ea"/>
                        <a:cs typeface="Times New Roman" panose="02020603050405020304" pitchFamily="18" charset="0"/>
                      </a:endParaRPr>
                    </a:p>
                  </a:txBody>
                  <a:tcPr marL="40069" marR="40069"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buNone/>
                      </a:pPr>
                      <a:r>
                        <a:rPr lang="ja-JP" sz="700" kern="0" dirty="0">
                          <a:effectLst/>
                          <a:latin typeface="+mn-ea"/>
                          <a:ea typeface="+mn-ea"/>
                        </a:rPr>
                        <a:t>　</a:t>
                      </a:r>
                      <a:endParaRPr lang="ja-JP" sz="700" kern="100" dirty="0">
                        <a:effectLst/>
                        <a:latin typeface="+mn-ea"/>
                        <a:ea typeface="+mn-ea"/>
                        <a:cs typeface="Times New Roman" panose="02020603050405020304" pitchFamily="18" charset="0"/>
                      </a:endParaRPr>
                    </a:p>
                  </a:txBody>
                  <a:tcPr marL="40069" marR="40069"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buNone/>
                      </a:pPr>
                      <a:r>
                        <a:rPr lang="ja-JP" sz="700" kern="0" dirty="0">
                          <a:effectLst/>
                          <a:latin typeface="+mn-ea"/>
                          <a:ea typeface="+mn-ea"/>
                        </a:rPr>
                        <a:t>　</a:t>
                      </a:r>
                      <a:endParaRPr lang="ja-JP" sz="700" kern="100" dirty="0">
                        <a:effectLst/>
                        <a:latin typeface="+mn-ea"/>
                        <a:ea typeface="+mn-ea"/>
                        <a:cs typeface="Times New Roman" panose="02020603050405020304" pitchFamily="18" charset="0"/>
                      </a:endParaRPr>
                    </a:p>
                  </a:txBody>
                  <a:tcPr marL="40069" marR="40069"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buNone/>
                      </a:pPr>
                      <a:r>
                        <a:rPr lang="ja-JP" sz="700" kern="0">
                          <a:effectLst/>
                          <a:latin typeface="+mn-ea"/>
                          <a:ea typeface="+mn-ea"/>
                        </a:rPr>
                        <a:t>　</a:t>
                      </a:r>
                      <a:endParaRPr lang="ja-JP" sz="700" kern="100">
                        <a:effectLst/>
                        <a:latin typeface="+mn-ea"/>
                        <a:ea typeface="+mn-ea"/>
                        <a:cs typeface="Times New Roman" panose="02020603050405020304" pitchFamily="18" charset="0"/>
                      </a:endParaRPr>
                    </a:p>
                  </a:txBody>
                  <a:tcPr marL="40069" marR="40069"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182644892"/>
                  </a:ext>
                </a:extLst>
              </a:tr>
              <a:tr h="576000">
                <a:tc>
                  <a:txBody>
                    <a:bodyPr/>
                    <a:lstStyle/>
                    <a:p>
                      <a:pPr algn="ctr">
                        <a:buNone/>
                      </a:pPr>
                      <a:r>
                        <a:rPr lang="ja-JP" sz="700" kern="0" dirty="0">
                          <a:effectLst/>
                          <a:latin typeface="+mn-ea"/>
                          <a:ea typeface="+mn-ea"/>
                        </a:rPr>
                        <a:t>レベル２</a:t>
                      </a:r>
                      <a:endParaRPr lang="ja-JP" sz="700" kern="100" dirty="0">
                        <a:effectLst/>
                        <a:latin typeface="+mn-ea"/>
                        <a:ea typeface="+mn-ea"/>
                        <a:cs typeface="Times New Roman" panose="02020603050405020304" pitchFamily="18" charset="0"/>
                      </a:endParaRPr>
                    </a:p>
                  </a:txBody>
                  <a:tcPr marL="40069" marR="40069"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just">
                        <a:buNone/>
                      </a:pPr>
                      <a:r>
                        <a:rPr lang="ja-JP" sz="700" kern="0" dirty="0">
                          <a:effectLst/>
                          <a:latin typeface="+mn-ea"/>
                          <a:ea typeface="+mn-ea"/>
                        </a:rPr>
                        <a:t>大雨注意報</a:t>
                      </a:r>
                    </a:p>
                    <a:p>
                      <a:pPr algn="just">
                        <a:buNone/>
                      </a:pPr>
                      <a:r>
                        <a:rPr lang="ja-JP" altLang="en-US" sz="700" kern="0" dirty="0">
                          <a:effectLst/>
                          <a:latin typeface="+mn-ea"/>
                          <a:ea typeface="+mn-ea"/>
                        </a:rPr>
                        <a:t>氾濫注意報</a:t>
                      </a:r>
                    </a:p>
                    <a:p>
                      <a:pPr algn="just">
                        <a:buNone/>
                      </a:pPr>
                      <a:r>
                        <a:rPr lang="ja-JP" altLang="en-US" sz="700" kern="0" dirty="0">
                          <a:effectLst/>
                          <a:latin typeface="+mn-ea"/>
                          <a:ea typeface="+mn-ea"/>
                        </a:rPr>
                        <a:t>土砂災害注意報</a:t>
                      </a:r>
                    </a:p>
                    <a:p>
                      <a:pPr algn="just">
                        <a:buNone/>
                      </a:pPr>
                      <a:r>
                        <a:rPr lang="ja-JP" altLang="en-US" sz="700" kern="0" dirty="0">
                          <a:effectLst/>
                          <a:latin typeface="+mn-ea"/>
                          <a:ea typeface="+mn-ea"/>
                        </a:rPr>
                        <a:t>高潮注意報</a:t>
                      </a:r>
                      <a:endParaRPr lang="ja-JP" altLang="en-US" sz="700" kern="100" dirty="0">
                        <a:effectLst/>
                        <a:latin typeface="+mn-ea"/>
                        <a:ea typeface="+mn-ea"/>
                        <a:cs typeface="Times New Roman" panose="02020603050405020304" pitchFamily="18" charset="0"/>
                      </a:endParaRPr>
                    </a:p>
                  </a:txBody>
                  <a:tcPr marL="40069" marR="40069"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buNone/>
                      </a:pPr>
                      <a:r>
                        <a:rPr lang="ja-JP" sz="700" kern="0" dirty="0">
                          <a:effectLst/>
                          <a:latin typeface="+mn-ea"/>
                          <a:ea typeface="+mn-ea"/>
                        </a:rPr>
                        <a:t>　</a:t>
                      </a:r>
                      <a:endParaRPr lang="ja-JP" sz="700" kern="100" dirty="0">
                        <a:effectLst/>
                        <a:latin typeface="+mn-ea"/>
                        <a:ea typeface="+mn-ea"/>
                        <a:cs typeface="Times New Roman" panose="02020603050405020304" pitchFamily="18" charset="0"/>
                      </a:endParaRPr>
                    </a:p>
                  </a:txBody>
                  <a:tcPr marL="40069" marR="40069"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buNone/>
                      </a:pPr>
                      <a:r>
                        <a:rPr lang="ja-JP" sz="700" kern="0" dirty="0">
                          <a:effectLst/>
                          <a:latin typeface="+mn-ea"/>
                          <a:ea typeface="+mn-ea"/>
                        </a:rPr>
                        <a:t>注意体制</a:t>
                      </a:r>
                      <a:endParaRPr lang="ja-JP" sz="700" kern="100" dirty="0">
                        <a:effectLst/>
                        <a:latin typeface="+mn-ea"/>
                        <a:ea typeface="+mn-ea"/>
                        <a:cs typeface="Times New Roman" panose="02020603050405020304" pitchFamily="18" charset="0"/>
                      </a:endParaRPr>
                    </a:p>
                  </a:txBody>
                  <a:tcPr marL="40069" marR="40069"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buNone/>
                      </a:pPr>
                      <a:r>
                        <a:rPr lang="ja-JP" sz="700" kern="0" dirty="0">
                          <a:effectLst/>
                          <a:latin typeface="+mn-ea"/>
                          <a:ea typeface="+mn-ea"/>
                        </a:rPr>
                        <a:t>　</a:t>
                      </a:r>
                      <a:endParaRPr lang="ja-JP" sz="700" kern="100" dirty="0">
                        <a:effectLst/>
                        <a:latin typeface="+mn-ea"/>
                        <a:ea typeface="+mn-ea"/>
                        <a:cs typeface="Times New Roman" panose="02020603050405020304" pitchFamily="18" charset="0"/>
                      </a:endParaRPr>
                    </a:p>
                  </a:txBody>
                  <a:tcPr marL="40069" marR="40069"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buNone/>
                      </a:pPr>
                      <a:r>
                        <a:rPr lang="ja-JP" sz="700" kern="0" dirty="0">
                          <a:effectLst/>
                          <a:latin typeface="+mn-ea"/>
                          <a:ea typeface="+mn-ea"/>
                        </a:rPr>
                        <a:t>　</a:t>
                      </a:r>
                      <a:endParaRPr lang="ja-JP" sz="700" kern="100" dirty="0">
                        <a:effectLst/>
                        <a:latin typeface="+mn-ea"/>
                        <a:ea typeface="+mn-ea"/>
                        <a:cs typeface="Times New Roman" panose="02020603050405020304" pitchFamily="18" charset="0"/>
                      </a:endParaRPr>
                    </a:p>
                  </a:txBody>
                  <a:tcPr marL="40069" marR="40069"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buNone/>
                      </a:pPr>
                      <a:r>
                        <a:rPr lang="ja-JP" sz="700" kern="0" dirty="0">
                          <a:effectLst/>
                          <a:latin typeface="+mn-ea"/>
                          <a:ea typeface="+mn-ea"/>
                        </a:rPr>
                        <a:t>　</a:t>
                      </a:r>
                      <a:endParaRPr lang="ja-JP" sz="700" kern="100" dirty="0">
                        <a:effectLst/>
                        <a:latin typeface="+mn-ea"/>
                        <a:ea typeface="+mn-ea"/>
                        <a:cs typeface="Times New Roman" panose="02020603050405020304" pitchFamily="18" charset="0"/>
                      </a:endParaRPr>
                    </a:p>
                  </a:txBody>
                  <a:tcPr marL="40069" marR="40069"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buNone/>
                      </a:pPr>
                      <a:r>
                        <a:rPr lang="ja-JP" sz="700" kern="0" dirty="0">
                          <a:effectLst/>
                          <a:latin typeface="+mn-ea"/>
                          <a:ea typeface="+mn-ea"/>
                        </a:rPr>
                        <a:t>　</a:t>
                      </a:r>
                      <a:endParaRPr lang="ja-JP" sz="700" kern="100" dirty="0">
                        <a:effectLst/>
                        <a:latin typeface="+mn-ea"/>
                        <a:ea typeface="+mn-ea"/>
                        <a:cs typeface="Times New Roman" panose="02020603050405020304" pitchFamily="18" charset="0"/>
                      </a:endParaRPr>
                    </a:p>
                  </a:txBody>
                  <a:tcPr marL="40069" marR="40069"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7332700"/>
                  </a:ext>
                </a:extLst>
              </a:tr>
              <a:tr h="576000">
                <a:tc>
                  <a:txBody>
                    <a:bodyPr/>
                    <a:lstStyle/>
                    <a:p>
                      <a:pPr algn="ctr">
                        <a:buNone/>
                      </a:pPr>
                      <a:r>
                        <a:rPr lang="ja-JP" sz="700" kern="0" dirty="0">
                          <a:effectLst/>
                          <a:latin typeface="+mn-ea"/>
                          <a:ea typeface="+mn-ea"/>
                        </a:rPr>
                        <a:t>レベル３</a:t>
                      </a:r>
                      <a:endParaRPr lang="ja-JP" sz="700" kern="100" dirty="0">
                        <a:effectLst/>
                        <a:latin typeface="+mn-ea"/>
                        <a:ea typeface="+mn-ea"/>
                        <a:cs typeface="Times New Roman" panose="02020603050405020304" pitchFamily="18" charset="0"/>
                      </a:endParaRPr>
                    </a:p>
                  </a:txBody>
                  <a:tcPr marL="40069" marR="40069"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pPr algn="just">
                        <a:buNone/>
                      </a:pPr>
                      <a:r>
                        <a:rPr lang="ja-JP" sz="700" kern="0" dirty="0">
                          <a:effectLst/>
                          <a:latin typeface="+mn-ea"/>
                          <a:ea typeface="+mn-ea"/>
                        </a:rPr>
                        <a:t>大雨警報</a:t>
                      </a:r>
                    </a:p>
                    <a:p>
                      <a:pPr algn="just">
                        <a:buNone/>
                      </a:pPr>
                      <a:r>
                        <a:rPr lang="ja-JP" altLang="en-US" sz="700" kern="0" dirty="0">
                          <a:effectLst/>
                          <a:latin typeface="+mn-ea"/>
                          <a:ea typeface="+mn-ea"/>
                        </a:rPr>
                        <a:t>氾濫警報</a:t>
                      </a:r>
                    </a:p>
                    <a:p>
                      <a:pPr algn="just">
                        <a:buNone/>
                      </a:pPr>
                      <a:r>
                        <a:rPr lang="ja-JP" altLang="en-US" sz="700" kern="0" dirty="0">
                          <a:effectLst/>
                          <a:latin typeface="+mn-ea"/>
                          <a:ea typeface="+mn-ea"/>
                        </a:rPr>
                        <a:t>土砂災害警報</a:t>
                      </a:r>
                    </a:p>
                    <a:p>
                      <a:pPr algn="just">
                        <a:buNone/>
                      </a:pPr>
                      <a:r>
                        <a:rPr lang="ja-JP" altLang="en-US" sz="700" kern="0" dirty="0">
                          <a:effectLst/>
                          <a:latin typeface="+mn-ea"/>
                          <a:ea typeface="+mn-ea"/>
                        </a:rPr>
                        <a:t>高潮警報</a:t>
                      </a:r>
                      <a:endParaRPr lang="ja-JP" altLang="en-US" sz="700" kern="100" dirty="0">
                        <a:effectLst/>
                        <a:latin typeface="+mn-ea"/>
                        <a:ea typeface="+mn-ea"/>
                        <a:cs typeface="Times New Roman" panose="02020603050405020304" pitchFamily="18" charset="0"/>
                      </a:endParaRPr>
                    </a:p>
                  </a:txBody>
                  <a:tcPr marL="40069" marR="40069"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buNone/>
                      </a:pPr>
                      <a:r>
                        <a:rPr lang="ja-JP" altLang="en-US" sz="700" kern="0" dirty="0">
                          <a:effectLst/>
                          <a:latin typeface="+mn-ea"/>
                          <a:ea typeface="+mn-ea"/>
                        </a:rPr>
                        <a:t>警戒レベル３</a:t>
                      </a:r>
                      <a:endParaRPr lang="en-US" altLang="ja-JP" sz="700" kern="0" dirty="0">
                        <a:effectLst/>
                        <a:latin typeface="+mn-ea"/>
                        <a:ea typeface="+mn-ea"/>
                      </a:endParaRPr>
                    </a:p>
                    <a:p>
                      <a:pPr algn="just">
                        <a:buNone/>
                      </a:pPr>
                      <a:r>
                        <a:rPr lang="ja-JP" sz="700" kern="0" dirty="0">
                          <a:effectLst/>
                          <a:latin typeface="+mn-ea"/>
                          <a:ea typeface="+mn-ea"/>
                        </a:rPr>
                        <a:t>高齢者等避難</a:t>
                      </a:r>
                      <a:endParaRPr lang="ja-JP" sz="700" kern="100" dirty="0">
                        <a:effectLst/>
                        <a:latin typeface="+mn-ea"/>
                        <a:ea typeface="+mn-ea"/>
                        <a:cs typeface="Times New Roman" panose="02020603050405020304" pitchFamily="18" charset="0"/>
                      </a:endParaRPr>
                    </a:p>
                  </a:txBody>
                  <a:tcPr marL="40069" marR="40069"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buNone/>
                      </a:pPr>
                      <a:r>
                        <a:rPr lang="ja-JP" sz="700" kern="0" dirty="0">
                          <a:effectLst/>
                          <a:latin typeface="+mn-ea"/>
                          <a:ea typeface="+mn-ea"/>
                        </a:rPr>
                        <a:t>警戒体制</a:t>
                      </a:r>
                      <a:endParaRPr lang="ja-JP" sz="700" kern="100" dirty="0">
                        <a:effectLst/>
                        <a:latin typeface="+mn-ea"/>
                        <a:ea typeface="+mn-ea"/>
                        <a:cs typeface="Times New Roman" panose="02020603050405020304" pitchFamily="18" charset="0"/>
                      </a:endParaRPr>
                    </a:p>
                  </a:txBody>
                  <a:tcPr marL="40069" marR="40069"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buNone/>
                      </a:pPr>
                      <a:r>
                        <a:rPr lang="ja-JP" sz="700" kern="0">
                          <a:effectLst/>
                          <a:latin typeface="+mn-ea"/>
                          <a:ea typeface="+mn-ea"/>
                        </a:rPr>
                        <a:t>　</a:t>
                      </a:r>
                      <a:endParaRPr lang="ja-JP" sz="700" kern="100">
                        <a:effectLst/>
                        <a:latin typeface="+mn-ea"/>
                        <a:ea typeface="+mn-ea"/>
                        <a:cs typeface="Times New Roman" panose="02020603050405020304" pitchFamily="18" charset="0"/>
                      </a:endParaRPr>
                    </a:p>
                  </a:txBody>
                  <a:tcPr marL="40069" marR="40069"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buNone/>
                      </a:pPr>
                      <a:r>
                        <a:rPr lang="ja-JP" sz="700" kern="0" dirty="0">
                          <a:effectLst/>
                          <a:latin typeface="+mn-ea"/>
                          <a:ea typeface="+mn-ea"/>
                        </a:rPr>
                        <a:t>　</a:t>
                      </a:r>
                      <a:endParaRPr lang="ja-JP" sz="700" kern="100" dirty="0">
                        <a:effectLst/>
                        <a:latin typeface="+mn-ea"/>
                        <a:ea typeface="+mn-ea"/>
                        <a:cs typeface="Times New Roman" panose="02020603050405020304" pitchFamily="18" charset="0"/>
                      </a:endParaRPr>
                    </a:p>
                  </a:txBody>
                  <a:tcPr marL="40069" marR="40069"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buNone/>
                      </a:pPr>
                      <a:r>
                        <a:rPr lang="ja-JP" sz="700" kern="0">
                          <a:effectLst/>
                          <a:latin typeface="+mn-ea"/>
                          <a:ea typeface="+mn-ea"/>
                        </a:rPr>
                        <a:t>　</a:t>
                      </a:r>
                      <a:endParaRPr lang="ja-JP" sz="700" kern="100">
                        <a:effectLst/>
                        <a:latin typeface="+mn-ea"/>
                        <a:ea typeface="+mn-ea"/>
                        <a:cs typeface="Times New Roman" panose="02020603050405020304" pitchFamily="18" charset="0"/>
                      </a:endParaRPr>
                    </a:p>
                  </a:txBody>
                  <a:tcPr marL="40069" marR="40069"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buNone/>
                      </a:pPr>
                      <a:r>
                        <a:rPr lang="ja-JP" sz="700" kern="0" dirty="0">
                          <a:effectLst/>
                          <a:latin typeface="+mn-ea"/>
                          <a:ea typeface="+mn-ea"/>
                        </a:rPr>
                        <a:t>　</a:t>
                      </a:r>
                      <a:endParaRPr lang="ja-JP" sz="700" kern="100" dirty="0">
                        <a:effectLst/>
                        <a:latin typeface="+mn-ea"/>
                        <a:ea typeface="+mn-ea"/>
                        <a:cs typeface="Times New Roman" panose="02020603050405020304" pitchFamily="18" charset="0"/>
                      </a:endParaRPr>
                    </a:p>
                  </a:txBody>
                  <a:tcPr marL="40069" marR="40069"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475259212"/>
                  </a:ext>
                </a:extLst>
              </a:tr>
              <a:tr h="576000">
                <a:tc>
                  <a:txBody>
                    <a:bodyPr/>
                    <a:lstStyle/>
                    <a:p>
                      <a:pPr algn="ctr">
                        <a:buNone/>
                      </a:pPr>
                      <a:r>
                        <a:rPr lang="ja-JP" sz="700" kern="0" dirty="0">
                          <a:effectLst/>
                          <a:latin typeface="+mn-ea"/>
                          <a:ea typeface="+mn-ea"/>
                        </a:rPr>
                        <a:t>レベル４</a:t>
                      </a:r>
                      <a:endParaRPr lang="ja-JP" sz="700" kern="100" dirty="0">
                        <a:effectLst/>
                        <a:latin typeface="+mn-ea"/>
                        <a:ea typeface="+mn-ea"/>
                        <a:cs typeface="Times New Roman" panose="02020603050405020304" pitchFamily="18" charset="0"/>
                      </a:endParaRPr>
                    </a:p>
                  </a:txBody>
                  <a:tcPr marL="40069" marR="40069"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BF09FF"/>
                    </a:solidFill>
                  </a:tcPr>
                </a:tc>
                <a:tc>
                  <a:txBody>
                    <a:bodyPr/>
                    <a:lstStyle/>
                    <a:p>
                      <a:pPr algn="just">
                        <a:buNone/>
                      </a:pPr>
                      <a:r>
                        <a:rPr lang="ja-JP" sz="700" kern="0" dirty="0">
                          <a:effectLst/>
                          <a:latin typeface="+mn-ea"/>
                          <a:ea typeface="+mn-ea"/>
                        </a:rPr>
                        <a:t>大雨危険警報</a:t>
                      </a:r>
                    </a:p>
                    <a:p>
                      <a:pPr algn="just">
                        <a:buNone/>
                      </a:pPr>
                      <a:r>
                        <a:rPr lang="ja-JP" altLang="en-US" sz="700" kern="0" dirty="0">
                          <a:effectLst/>
                          <a:latin typeface="+mn-ea"/>
                          <a:ea typeface="+mn-ea"/>
                        </a:rPr>
                        <a:t>氾濫危険警報</a:t>
                      </a:r>
                    </a:p>
                    <a:p>
                      <a:pPr algn="just">
                        <a:buNone/>
                      </a:pPr>
                      <a:r>
                        <a:rPr lang="ja-JP" altLang="en-US" sz="700" kern="0" dirty="0">
                          <a:effectLst/>
                          <a:latin typeface="+mn-ea"/>
                          <a:ea typeface="+mn-ea"/>
                        </a:rPr>
                        <a:t>土砂災害危険警報</a:t>
                      </a:r>
                    </a:p>
                    <a:p>
                      <a:pPr algn="just">
                        <a:buNone/>
                      </a:pPr>
                      <a:r>
                        <a:rPr lang="ja-JP" altLang="en-US" sz="700" kern="0" dirty="0">
                          <a:effectLst/>
                          <a:latin typeface="+mn-ea"/>
                          <a:ea typeface="+mn-ea"/>
                        </a:rPr>
                        <a:t>高潮危険警報</a:t>
                      </a:r>
                      <a:endParaRPr lang="ja-JP" altLang="en-US" sz="700" kern="100" dirty="0">
                        <a:effectLst/>
                        <a:latin typeface="+mn-ea"/>
                        <a:ea typeface="+mn-ea"/>
                        <a:cs typeface="Times New Roman" panose="02020603050405020304" pitchFamily="18" charset="0"/>
                      </a:endParaRPr>
                    </a:p>
                  </a:txBody>
                  <a:tcPr marL="40069" marR="40069"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buNone/>
                      </a:pPr>
                      <a:r>
                        <a:rPr lang="ja-JP" altLang="en-US" sz="700" kern="0" dirty="0">
                          <a:effectLst/>
                          <a:latin typeface="+mn-ea"/>
                          <a:ea typeface="+mn-ea"/>
                        </a:rPr>
                        <a:t>警戒レベル４</a:t>
                      </a:r>
                      <a:endParaRPr lang="en-US" altLang="ja-JP" sz="700" kern="0" dirty="0">
                        <a:effectLst/>
                        <a:latin typeface="+mn-ea"/>
                        <a:ea typeface="+mn-ea"/>
                      </a:endParaRPr>
                    </a:p>
                    <a:p>
                      <a:pPr algn="just">
                        <a:buNone/>
                      </a:pPr>
                      <a:r>
                        <a:rPr lang="ja-JP" sz="700" kern="0" dirty="0">
                          <a:effectLst/>
                          <a:latin typeface="+mn-ea"/>
                          <a:ea typeface="+mn-ea"/>
                        </a:rPr>
                        <a:t>避難指示</a:t>
                      </a:r>
                      <a:endParaRPr lang="ja-JP" sz="700" kern="100" dirty="0">
                        <a:effectLst/>
                        <a:latin typeface="+mn-ea"/>
                        <a:ea typeface="+mn-ea"/>
                        <a:cs typeface="Times New Roman" panose="02020603050405020304" pitchFamily="18" charset="0"/>
                      </a:endParaRPr>
                    </a:p>
                  </a:txBody>
                  <a:tcPr marL="40069" marR="40069"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buNone/>
                      </a:pPr>
                      <a:r>
                        <a:rPr lang="ja-JP" sz="700" kern="0" dirty="0">
                          <a:effectLst/>
                          <a:latin typeface="+mn-ea"/>
                          <a:ea typeface="+mn-ea"/>
                        </a:rPr>
                        <a:t>非常体制</a:t>
                      </a:r>
                      <a:endParaRPr lang="ja-JP" sz="700" kern="100" dirty="0">
                        <a:effectLst/>
                        <a:latin typeface="+mn-ea"/>
                        <a:ea typeface="+mn-ea"/>
                        <a:cs typeface="Times New Roman" panose="02020603050405020304" pitchFamily="18" charset="0"/>
                      </a:endParaRPr>
                    </a:p>
                  </a:txBody>
                  <a:tcPr marL="40069" marR="40069"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buNone/>
                      </a:pPr>
                      <a:r>
                        <a:rPr lang="ja-JP" sz="700" kern="0">
                          <a:effectLst/>
                          <a:latin typeface="+mn-ea"/>
                          <a:ea typeface="+mn-ea"/>
                        </a:rPr>
                        <a:t>　</a:t>
                      </a:r>
                      <a:endParaRPr lang="ja-JP" sz="700" kern="100">
                        <a:effectLst/>
                        <a:latin typeface="+mn-ea"/>
                        <a:ea typeface="+mn-ea"/>
                        <a:cs typeface="Times New Roman" panose="02020603050405020304" pitchFamily="18" charset="0"/>
                      </a:endParaRPr>
                    </a:p>
                  </a:txBody>
                  <a:tcPr marL="40069" marR="40069"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buNone/>
                      </a:pPr>
                      <a:r>
                        <a:rPr lang="ja-JP" sz="700" kern="0" dirty="0">
                          <a:effectLst/>
                          <a:latin typeface="+mn-ea"/>
                          <a:ea typeface="+mn-ea"/>
                        </a:rPr>
                        <a:t>　</a:t>
                      </a:r>
                      <a:endParaRPr lang="ja-JP" sz="700" kern="100" dirty="0">
                        <a:effectLst/>
                        <a:latin typeface="+mn-ea"/>
                        <a:ea typeface="+mn-ea"/>
                        <a:cs typeface="Times New Roman" panose="02020603050405020304" pitchFamily="18" charset="0"/>
                      </a:endParaRPr>
                    </a:p>
                  </a:txBody>
                  <a:tcPr marL="40069" marR="40069"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buNone/>
                      </a:pPr>
                      <a:r>
                        <a:rPr lang="ja-JP" sz="700" kern="0" dirty="0">
                          <a:effectLst/>
                          <a:latin typeface="+mn-ea"/>
                          <a:ea typeface="+mn-ea"/>
                        </a:rPr>
                        <a:t>　</a:t>
                      </a:r>
                      <a:endParaRPr lang="ja-JP" sz="700" kern="100" dirty="0">
                        <a:effectLst/>
                        <a:latin typeface="+mn-ea"/>
                        <a:ea typeface="+mn-ea"/>
                        <a:cs typeface="Times New Roman" panose="02020603050405020304" pitchFamily="18" charset="0"/>
                      </a:endParaRPr>
                    </a:p>
                  </a:txBody>
                  <a:tcPr marL="40069" marR="40069"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buNone/>
                      </a:pPr>
                      <a:r>
                        <a:rPr lang="ja-JP" sz="700" kern="0" dirty="0">
                          <a:effectLst/>
                          <a:latin typeface="+mn-ea"/>
                          <a:ea typeface="+mn-ea"/>
                        </a:rPr>
                        <a:t>　</a:t>
                      </a:r>
                      <a:endParaRPr lang="ja-JP" sz="700" kern="100" dirty="0">
                        <a:effectLst/>
                        <a:latin typeface="+mn-ea"/>
                        <a:ea typeface="+mn-ea"/>
                        <a:cs typeface="Times New Roman" panose="02020603050405020304" pitchFamily="18" charset="0"/>
                      </a:endParaRPr>
                    </a:p>
                  </a:txBody>
                  <a:tcPr marL="40069" marR="40069"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140880910"/>
                  </a:ext>
                </a:extLst>
              </a:tr>
              <a:tr h="576000">
                <a:tc>
                  <a:txBody>
                    <a:bodyPr/>
                    <a:lstStyle/>
                    <a:p>
                      <a:pPr algn="ctr">
                        <a:buNone/>
                      </a:pPr>
                      <a:r>
                        <a:rPr lang="ja-JP" sz="700" kern="0" dirty="0">
                          <a:solidFill>
                            <a:schemeClr val="bg1"/>
                          </a:solidFill>
                          <a:effectLst/>
                          <a:latin typeface="+mn-ea"/>
                          <a:ea typeface="+mn-ea"/>
                        </a:rPr>
                        <a:t>レベル５</a:t>
                      </a:r>
                      <a:endParaRPr lang="ja-JP" sz="700" kern="100" dirty="0">
                        <a:solidFill>
                          <a:schemeClr val="bg1"/>
                        </a:solidFill>
                        <a:effectLst/>
                        <a:latin typeface="+mn-ea"/>
                        <a:ea typeface="+mn-ea"/>
                        <a:cs typeface="Times New Roman" panose="02020603050405020304" pitchFamily="18" charset="0"/>
                      </a:endParaRPr>
                    </a:p>
                  </a:txBody>
                  <a:tcPr marL="40069" marR="40069"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algn="just">
                        <a:buNone/>
                      </a:pPr>
                      <a:r>
                        <a:rPr lang="ja-JP" sz="700" kern="0" dirty="0">
                          <a:effectLst/>
                          <a:latin typeface="+mn-ea"/>
                          <a:ea typeface="+mn-ea"/>
                        </a:rPr>
                        <a:t>大雨特別警報</a:t>
                      </a:r>
                      <a:endParaRPr lang="en-US" altLang="ja-JP" sz="700" kern="0" dirty="0">
                        <a:effectLst/>
                        <a:latin typeface="+mn-ea"/>
                        <a:ea typeface="+mn-ea"/>
                      </a:endParaRPr>
                    </a:p>
                    <a:p>
                      <a:r>
                        <a:rPr kumimoji="1" lang="ja-JP" altLang="ja-JP" sz="700" kern="1200" dirty="0">
                          <a:solidFill>
                            <a:schemeClr val="tx1"/>
                          </a:solidFill>
                          <a:effectLst/>
                          <a:latin typeface="+mn-ea"/>
                          <a:ea typeface="+mn-ea"/>
                          <a:cs typeface="+mn-cs"/>
                        </a:rPr>
                        <a:t>氾濫特別警報</a:t>
                      </a:r>
                    </a:p>
                    <a:p>
                      <a:r>
                        <a:rPr kumimoji="1" lang="ja-JP" altLang="ja-JP" sz="700" kern="1200" dirty="0">
                          <a:solidFill>
                            <a:schemeClr val="tx1"/>
                          </a:solidFill>
                          <a:effectLst/>
                          <a:latin typeface="+mn-ea"/>
                          <a:ea typeface="+mn-ea"/>
                          <a:cs typeface="+mn-cs"/>
                        </a:rPr>
                        <a:t>土砂災害特別警報</a:t>
                      </a:r>
                    </a:p>
                    <a:p>
                      <a:r>
                        <a:rPr kumimoji="1" lang="ja-JP" altLang="ja-JP" sz="700" kern="1200" dirty="0">
                          <a:solidFill>
                            <a:schemeClr val="tx1"/>
                          </a:solidFill>
                          <a:effectLst/>
                          <a:latin typeface="+mn-ea"/>
                          <a:ea typeface="+mn-ea"/>
                          <a:cs typeface="+mn-cs"/>
                        </a:rPr>
                        <a:t>高潮特別警報</a:t>
                      </a:r>
                    </a:p>
                    <a:p>
                      <a:pPr algn="just">
                        <a:buNone/>
                      </a:pPr>
                      <a:endParaRPr lang="ja-JP" sz="700" kern="100" dirty="0">
                        <a:effectLst/>
                        <a:latin typeface="+mn-ea"/>
                        <a:ea typeface="+mn-ea"/>
                        <a:cs typeface="Times New Roman" panose="02020603050405020304" pitchFamily="18" charset="0"/>
                      </a:endParaRPr>
                    </a:p>
                  </a:txBody>
                  <a:tcPr marL="40069" marR="40069"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buNone/>
                      </a:pPr>
                      <a:r>
                        <a:rPr lang="ja-JP" sz="700" kern="0">
                          <a:effectLst/>
                          <a:latin typeface="+mn-ea"/>
                          <a:ea typeface="+mn-ea"/>
                        </a:rPr>
                        <a:t>　</a:t>
                      </a:r>
                      <a:endParaRPr lang="ja-JP" sz="700" kern="100">
                        <a:effectLst/>
                        <a:latin typeface="+mn-ea"/>
                        <a:ea typeface="+mn-ea"/>
                        <a:cs typeface="Times New Roman" panose="02020603050405020304" pitchFamily="18" charset="0"/>
                      </a:endParaRPr>
                    </a:p>
                  </a:txBody>
                  <a:tcPr marL="40069" marR="40069"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buNone/>
                      </a:pPr>
                      <a:r>
                        <a:rPr lang="ja-JP" sz="700" kern="0">
                          <a:effectLst/>
                          <a:latin typeface="+mn-ea"/>
                          <a:ea typeface="+mn-ea"/>
                        </a:rPr>
                        <a:t>　</a:t>
                      </a:r>
                      <a:endParaRPr lang="ja-JP" sz="700" kern="100">
                        <a:effectLst/>
                        <a:latin typeface="+mn-ea"/>
                        <a:ea typeface="+mn-ea"/>
                        <a:cs typeface="Times New Roman" panose="02020603050405020304" pitchFamily="18" charset="0"/>
                      </a:endParaRPr>
                    </a:p>
                  </a:txBody>
                  <a:tcPr marL="40069" marR="40069"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buNone/>
                      </a:pPr>
                      <a:r>
                        <a:rPr lang="ja-JP" sz="700" kern="0">
                          <a:effectLst/>
                          <a:latin typeface="+mn-ea"/>
                          <a:ea typeface="+mn-ea"/>
                        </a:rPr>
                        <a:t>　</a:t>
                      </a:r>
                      <a:endParaRPr lang="ja-JP" sz="700" kern="100">
                        <a:effectLst/>
                        <a:latin typeface="+mn-ea"/>
                        <a:ea typeface="+mn-ea"/>
                        <a:cs typeface="Times New Roman" panose="02020603050405020304" pitchFamily="18" charset="0"/>
                      </a:endParaRPr>
                    </a:p>
                  </a:txBody>
                  <a:tcPr marL="40069" marR="40069"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buNone/>
                      </a:pPr>
                      <a:r>
                        <a:rPr lang="ja-JP" sz="700" kern="0" dirty="0">
                          <a:effectLst/>
                          <a:latin typeface="+mn-ea"/>
                          <a:ea typeface="+mn-ea"/>
                        </a:rPr>
                        <a:t>　</a:t>
                      </a:r>
                      <a:endParaRPr lang="ja-JP" sz="700" kern="100" dirty="0">
                        <a:effectLst/>
                        <a:latin typeface="+mn-ea"/>
                        <a:ea typeface="+mn-ea"/>
                        <a:cs typeface="Times New Roman" panose="02020603050405020304" pitchFamily="18" charset="0"/>
                      </a:endParaRPr>
                    </a:p>
                  </a:txBody>
                  <a:tcPr marL="40069" marR="40069"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buNone/>
                      </a:pPr>
                      <a:r>
                        <a:rPr lang="ja-JP" sz="700" kern="0">
                          <a:effectLst/>
                          <a:latin typeface="+mn-ea"/>
                          <a:ea typeface="+mn-ea"/>
                        </a:rPr>
                        <a:t>　</a:t>
                      </a:r>
                      <a:endParaRPr lang="ja-JP" sz="700" kern="100">
                        <a:effectLst/>
                        <a:latin typeface="+mn-ea"/>
                        <a:ea typeface="+mn-ea"/>
                        <a:cs typeface="Times New Roman" panose="02020603050405020304" pitchFamily="18" charset="0"/>
                      </a:endParaRPr>
                    </a:p>
                  </a:txBody>
                  <a:tcPr marL="40069" marR="40069"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buNone/>
                      </a:pPr>
                      <a:r>
                        <a:rPr lang="ja-JP" sz="700" kern="0" dirty="0">
                          <a:effectLst/>
                          <a:latin typeface="+mn-ea"/>
                          <a:ea typeface="+mn-ea"/>
                        </a:rPr>
                        <a:t>　</a:t>
                      </a:r>
                      <a:endParaRPr lang="ja-JP" sz="700" kern="100" dirty="0">
                        <a:effectLst/>
                        <a:latin typeface="+mn-ea"/>
                        <a:ea typeface="+mn-ea"/>
                        <a:cs typeface="Times New Roman" panose="02020603050405020304" pitchFamily="18" charset="0"/>
                      </a:endParaRPr>
                    </a:p>
                  </a:txBody>
                  <a:tcPr marL="40069" marR="40069"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204967973"/>
                  </a:ext>
                </a:extLst>
              </a:tr>
            </a:tbl>
          </a:graphicData>
        </a:graphic>
      </p:graphicFrame>
      <p:graphicFrame>
        <p:nvGraphicFramePr>
          <p:cNvPr id="45" name="表 44">
            <a:extLst>
              <a:ext uri="{FF2B5EF4-FFF2-40B4-BE49-F238E27FC236}">
                <a16:creationId xmlns:a16="http://schemas.microsoft.com/office/drawing/2014/main" id="{E4D6BB3B-2233-2136-4E00-229C3DF72962}"/>
              </a:ext>
            </a:extLst>
          </p:cNvPr>
          <p:cNvGraphicFramePr>
            <a:graphicFrameLocks noGrp="1"/>
          </p:cNvGraphicFramePr>
          <p:nvPr>
            <p:extLst>
              <p:ext uri="{D42A27DB-BD31-4B8C-83A1-F6EECF244321}">
                <p14:modId xmlns:p14="http://schemas.microsoft.com/office/powerpoint/2010/main" val="1395465919"/>
              </p:ext>
            </p:extLst>
          </p:nvPr>
        </p:nvGraphicFramePr>
        <p:xfrm>
          <a:off x="5082673" y="4074859"/>
          <a:ext cx="2412000" cy="1596600"/>
        </p:xfrm>
        <a:graphic>
          <a:graphicData uri="http://schemas.openxmlformats.org/drawingml/2006/table">
            <a:tbl>
              <a:tblPr firstRow="1" bandRow="1">
                <a:tableStyleId>{5940675A-B579-460E-94D1-54222C63F5DA}</a:tableStyleId>
              </a:tblPr>
              <a:tblGrid>
                <a:gridCol w="396000">
                  <a:extLst>
                    <a:ext uri="{9D8B030D-6E8A-4147-A177-3AD203B41FA5}">
                      <a16:colId xmlns:a16="http://schemas.microsoft.com/office/drawing/2014/main" val="832733994"/>
                    </a:ext>
                  </a:extLst>
                </a:gridCol>
                <a:gridCol w="468000">
                  <a:extLst>
                    <a:ext uri="{9D8B030D-6E8A-4147-A177-3AD203B41FA5}">
                      <a16:colId xmlns:a16="http://schemas.microsoft.com/office/drawing/2014/main" val="113584439"/>
                    </a:ext>
                  </a:extLst>
                </a:gridCol>
                <a:gridCol w="468000">
                  <a:extLst>
                    <a:ext uri="{9D8B030D-6E8A-4147-A177-3AD203B41FA5}">
                      <a16:colId xmlns:a16="http://schemas.microsoft.com/office/drawing/2014/main" val="3899449689"/>
                    </a:ext>
                  </a:extLst>
                </a:gridCol>
                <a:gridCol w="612000">
                  <a:extLst>
                    <a:ext uri="{9D8B030D-6E8A-4147-A177-3AD203B41FA5}">
                      <a16:colId xmlns:a16="http://schemas.microsoft.com/office/drawing/2014/main" val="2357260657"/>
                    </a:ext>
                  </a:extLst>
                </a:gridCol>
                <a:gridCol w="468000">
                  <a:extLst>
                    <a:ext uri="{9D8B030D-6E8A-4147-A177-3AD203B41FA5}">
                      <a16:colId xmlns:a16="http://schemas.microsoft.com/office/drawing/2014/main" val="2485471485"/>
                    </a:ext>
                  </a:extLst>
                </a:gridCol>
              </a:tblGrid>
              <a:tr h="180000">
                <a:tc>
                  <a:txBody>
                    <a:bodyPr/>
                    <a:lstStyle/>
                    <a:p>
                      <a:endParaRPr kumimoji="1" lang="ja-JP" altLang="en-US" sz="500" dirty="0"/>
                    </a:p>
                  </a:txBody>
                  <a:tcPr marL="36000" marR="36000"/>
                </a:tc>
                <a:tc>
                  <a:txBody>
                    <a:bodyPr/>
                    <a:lstStyle/>
                    <a:p>
                      <a:pPr algn="ctr"/>
                      <a:r>
                        <a:rPr kumimoji="1" lang="ja-JP" altLang="en-US" sz="500" dirty="0"/>
                        <a:t>河川氾濫</a:t>
                      </a:r>
                    </a:p>
                  </a:txBody>
                  <a:tcPr marL="36000" marR="36000" anchor="ctr"/>
                </a:tc>
                <a:tc>
                  <a:txBody>
                    <a:bodyPr/>
                    <a:lstStyle/>
                    <a:p>
                      <a:pPr algn="ctr"/>
                      <a:r>
                        <a:rPr kumimoji="1" lang="ja-JP" altLang="en-US" sz="500" dirty="0"/>
                        <a:t>大雨</a:t>
                      </a:r>
                    </a:p>
                  </a:txBody>
                  <a:tcPr marL="36000" marR="36000" anchor="ctr"/>
                </a:tc>
                <a:tc>
                  <a:txBody>
                    <a:bodyPr/>
                    <a:lstStyle/>
                    <a:p>
                      <a:pPr algn="ctr"/>
                      <a:r>
                        <a:rPr kumimoji="1" lang="ja-JP" altLang="en-US" sz="500" dirty="0"/>
                        <a:t>土砂災害</a:t>
                      </a:r>
                    </a:p>
                  </a:txBody>
                  <a:tcPr marL="36000" marR="36000" anchor="ctr"/>
                </a:tc>
                <a:tc>
                  <a:txBody>
                    <a:bodyPr/>
                    <a:lstStyle/>
                    <a:p>
                      <a:pPr algn="ctr"/>
                      <a:r>
                        <a:rPr kumimoji="1" lang="ja-JP" altLang="en-US" sz="500" dirty="0"/>
                        <a:t>高潮</a:t>
                      </a:r>
                    </a:p>
                  </a:txBody>
                  <a:tcPr marL="36000" marR="36000" anchor="ctr"/>
                </a:tc>
                <a:extLst>
                  <a:ext uri="{0D108BD9-81ED-4DB2-BD59-A6C34878D82A}">
                    <a16:rowId xmlns:a16="http://schemas.microsoft.com/office/drawing/2014/main" val="2793495383"/>
                  </a:ext>
                </a:extLst>
              </a:tr>
              <a:tr h="288000">
                <a:tc>
                  <a:txBody>
                    <a:bodyPr/>
                    <a:lstStyle/>
                    <a:p>
                      <a:pPr algn="l"/>
                      <a:r>
                        <a:rPr kumimoji="1" lang="ja-JP" altLang="en-US" sz="500" dirty="0">
                          <a:solidFill>
                            <a:schemeClr val="bg1"/>
                          </a:solidFill>
                        </a:rPr>
                        <a:t>警戒レベル５相当</a:t>
                      </a:r>
                    </a:p>
                  </a:txBody>
                  <a:tcPr marL="36000" marR="36000" anchor="ctr">
                    <a:solidFill>
                      <a:schemeClr val="tx1"/>
                    </a:solidFill>
                  </a:tcPr>
                </a:tc>
                <a:tc>
                  <a:txBody>
                    <a:bodyPr/>
                    <a:lstStyle/>
                    <a:p>
                      <a:pPr marL="0" indent="0" algn="ctr"/>
                      <a:r>
                        <a:rPr kumimoji="1" lang="ja-JP" altLang="en-US" sz="500" dirty="0">
                          <a:solidFill>
                            <a:schemeClr val="bg1"/>
                          </a:solidFill>
                        </a:rPr>
                        <a:t>レベル５</a:t>
                      </a:r>
                      <a:endParaRPr kumimoji="1" lang="en-US" altLang="ja-JP" sz="500" dirty="0">
                        <a:solidFill>
                          <a:schemeClr val="bg1"/>
                        </a:solidFill>
                      </a:endParaRPr>
                    </a:p>
                    <a:p>
                      <a:pPr marL="0" indent="0" algn="ctr"/>
                      <a:r>
                        <a:rPr kumimoji="1" lang="ja-JP" altLang="en-US" sz="500" dirty="0">
                          <a:solidFill>
                            <a:schemeClr val="bg1"/>
                          </a:solidFill>
                        </a:rPr>
                        <a:t>氾濫特別警報</a:t>
                      </a:r>
                    </a:p>
                  </a:txBody>
                  <a:tcPr marL="36000" marR="36000" anchor="ctr">
                    <a:solidFill>
                      <a:schemeClr val="tx1"/>
                    </a:solidFill>
                  </a:tcPr>
                </a:tc>
                <a:tc>
                  <a:txBody>
                    <a:bodyPr/>
                    <a:lstStyle/>
                    <a:p>
                      <a:pPr marL="0" indent="0" algn="ctr"/>
                      <a:r>
                        <a:rPr kumimoji="1" lang="ja-JP" altLang="en-US" sz="500" dirty="0">
                          <a:solidFill>
                            <a:schemeClr val="bg1"/>
                          </a:solidFill>
                        </a:rPr>
                        <a:t>レベル５</a:t>
                      </a:r>
                      <a:endParaRPr kumimoji="1" lang="en-US" altLang="ja-JP" sz="500" dirty="0">
                        <a:solidFill>
                          <a:schemeClr val="bg1"/>
                        </a:solidFill>
                      </a:endParaRPr>
                    </a:p>
                    <a:p>
                      <a:pPr marL="0" indent="0" algn="ctr"/>
                      <a:r>
                        <a:rPr kumimoji="1" lang="ja-JP" altLang="en-US" sz="500" dirty="0">
                          <a:solidFill>
                            <a:schemeClr val="bg1"/>
                          </a:solidFill>
                        </a:rPr>
                        <a:t>大雨特別警報</a:t>
                      </a:r>
                    </a:p>
                  </a:txBody>
                  <a:tcPr marL="36000" marR="36000" anchor="ctr">
                    <a:solidFill>
                      <a:schemeClr val="tx1"/>
                    </a:solidFill>
                  </a:tcPr>
                </a:tc>
                <a:tc>
                  <a:txBody>
                    <a:bodyPr/>
                    <a:lstStyle/>
                    <a:p>
                      <a:pPr marL="0" indent="0" algn="ctr"/>
                      <a:r>
                        <a:rPr kumimoji="1" lang="ja-JP" altLang="en-US" sz="500" dirty="0">
                          <a:solidFill>
                            <a:schemeClr val="bg1"/>
                          </a:solidFill>
                        </a:rPr>
                        <a:t>レベル５</a:t>
                      </a:r>
                      <a:endParaRPr kumimoji="1" lang="en-US" altLang="ja-JP" sz="500" dirty="0">
                        <a:solidFill>
                          <a:schemeClr val="bg1"/>
                        </a:solidFill>
                      </a:endParaRPr>
                    </a:p>
                    <a:p>
                      <a:pPr marL="0" indent="0" algn="ctr"/>
                      <a:r>
                        <a:rPr kumimoji="1" lang="ja-JP" altLang="en-US" sz="500" dirty="0">
                          <a:solidFill>
                            <a:schemeClr val="bg1"/>
                          </a:solidFill>
                        </a:rPr>
                        <a:t>土砂災害特別警報</a:t>
                      </a:r>
                    </a:p>
                  </a:txBody>
                  <a:tcPr marL="36000" marR="36000" marT="36000" marB="36000" anchor="ctr">
                    <a:solidFill>
                      <a:schemeClr val="tx1"/>
                    </a:solidFill>
                  </a:tcPr>
                </a:tc>
                <a:tc>
                  <a:txBody>
                    <a:bodyPr/>
                    <a:lstStyle/>
                    <a:p>
                      <a:pPr marL="0" indent="0" algn="ctr"/>
                      <a:r>
                        <a:rPr kumimoji="1" lang="ja-JP" altLang="en-US" sz="500" dirty="0">
                          <a:solidFill>
                            <a:schemeClr val="bg1"/>
                          </a:solidFill>
                        </a:rPr>
                        <a:t>レベル５</a:t>
                      </a:r>
                      <a:endParaRPr kumimoji="1" lang="en-US" altLang="ja-JP" sz="500" dirty="0">
                        <a:solidFill>
                          <a:schemeClr val="bg1"/>
                        </a:solidFill>
                      </a:endParaRPr>
                    </a:p>
                    <a:p>
                      <a:pPr marL="0" indent="0" algn="ctr"/>
                      <a:r>
                        <a:rPr kumimoji="1" lang="ja-JP" altLang="en-US" sz="500" dirty="0">
                          <a:solidFill>
                            <a:schemeClr val="bg1"/>
                          </a:solidFill>
                        </a:rPr>
                        <a:t>高潮特別警報</a:t>
                      </a:r>
                    </a:p>
                  </a:txBody>
                  <a:tcPr marL="36000" marR="36000" anchor="ctr">
                    <a:solidFill>
                      <a:schemeClr val="tx1"/>
                    </a:solidFill>
                  </a:tcPr>
                </a:tc>
                <a:extLst>
                  <a:ext uri="{0D108BD9-81ED-4DB2-BD59-A6C34878D82A}">
                    <a16:rowId xmlns:a16="http://schemas.microsoft.com/office/drawing/2014/main" val="141066668"/>
                  </a:ext>
                </a:extLst>
              </a:tr>
              <a:tr h="108000">
                <a:tc gridSpan="5">
                  <a:txBody>
                    <a:bodyPr/>
                    <a:lstStyle/>
                    <a:p>
                      <a:endParaRPr kumimoji="1" lang="ja-JP" altLang="en-US" sz="500" dirty="0"/>
                    </a:p>
                  </a:txBody>
                  <a:tcPr marL="36000" marR="36000" marT="36000" marB="36000"/>
                </a:tc>
                <a:tc hMerge="1">
                  <a:txBody>
                    <a:bodyPr/>
                    <a:lstStyle/>
                    <a:p>
                      <a:endParaRPr kumimoji="1" lang="ja-JP" altLang="en-US" sz="600" dirty="0"/>
                    </a:p>
                  </a:txBody>
                  <a:tcPr marL="36000" marR="36000"/>
                </a:tc>
                <a:tc hMerge="1">
                  <a:txBody>
                    <a:bodyPr/>
                    <a:lstStyle/>
                    <a:p>
                      <a:endParaRPr kumimoji="1" lang="ja-JP" altLang="en-US" sz="600" dirty="0"/>
                    </a:p>
                  </a:txBody>
                  <a:tcPr marL="36000" marR="36000"/>
                </a:tc>
                <a:tc hMerge="1">
                  <a:txBody>
                    <a:bodyPr/>
                    <a:lstStyle/>
                    <a:p>
                      <a:endParaRPr kumimoji="1" lang="ja-JP" altLang="en-US" sz="600" dirty="0"/>
                    </a:p>
                  </a:txBody>
                  <a:tcPr marL="36000" marR="36000"/>
                </a:tc>
                <a:tc hMerge="1">
                  <a:txBody>
                    <a:bodyPr/>
                    <a:lstStyle/>
                    <a:p>
                      <a:endParaRPr kumimoji="1" lang="ja-JP" altLang="en-US" sz="600" dirty="0"/>
                    </a:p>
                  </a:txBody>
                  <a:tcPr marL="36000" marR="36000"/>
                </a:tc>
                <a:extLst>
                  <a:ext uri="{0D108BD9-81ED-4DB2-BD59-A6C34878D82A}">
                    <a16:rowId xmlns:a16="http://schemas.microsoft.com/office/drawing/2014/main" val="72033891"/>
                  </a:ext>
                </a:extLst>
              </a:tr>
              <a:tr h="252000">
                <a:tc>
                  <a:txBody>
                    <a:bodyPr/>
                    <a:lstStyle/>
                    <a:p>
                      <a:pPr algn="l"/>
                      <a:r>
                        <a:rPr kumimoji="1" lang="ja-JP" altLang="en-US" sz="500" dirty="0"/>
                        <a:t>警戒レベル４相当</a:t>
                      </a:r>
                    </a:p>
                  </a:txBody>
                  <a:tcPr marL="36000" marR="36000" marT="36000" marB="36000" anchor="ctr">
                    <a:solidFill>
                      <a:srgbClr val="BF09FF"/>
                    </a:solidFill>
                  </a:tcPr>
                </a:tc>
                <a:tc>
                  <a:txBody>
                    <a:bodyPr/>
                    <a:lstStyle/>
                    <a:p>
                      <a:pPr marL="0" indent="0" algn="ctr"/>
                      <a:r>
                        <a:rPr kumimoji="1" lang="ja-JP" altLang="en-US" sz="500" dirty="0"/>
                        <a:t>レベル４</a:t>
                      </a:r>
                      <a:endParaRPr kumimoji="1" lang="en-US" altLang="ja-JP" sz="500" dirty="0"/>
                    </a:p>
                    <a:p>
                      <a:pPr marL="0" indent="0" algn="ctr"/>
                      <a:r>
                        <a:rPr kumimoji="1" lang="ja-JP" altLang="en-US" sz="500" dirty="0"/>
                        <a:t>氾濫危険警報</a:t>
                      </a:r>
                    </a:p>
                  </a:txBody>
                  <a:tcPr marL="36000" marR="36000" marT="36000" marB="36000" anchor="ctr">
                    <a:solidFill>
                      <a:srgbClr val="BF09FF"/>
                    </a:solidFill>
                  </a:tcPr>
                </a:tc>
                <a:tc>
                  <a:txBody>
                    <a:bodyPr/>
                    <a:lstStyle/>
                    <a:p>
                      <a:pPr marL="0" indent="0" algn="ctr"/>
                      <a:r>
                        <a:rPr kumimoji="1" lang="ja-JP" altLang="en-US" sz="500" dirty="0"/>
                        <a:t>レベル４</a:t>
                      </a:r>
                      <a:endParaRPr kumimoji="1" lang="en-US" altLang="ja-JP" sz="500" dirty="0"/>
                    </a:p>
                    <a:p>
                      <a:pPr marL="0" indent="0" algn="ctr"/>
                      <a:r>
                        <a:rPr kumimoji="1" lang="ja-JP" altLang="en-US" sz="500" dirty="0"/>
                        <a:t>大雨危険警報</a:t>
                      </a:r>
                    </a:p>
                  </a:txBody>
                  <a:tcPr marL="36000" marR="36000" marT="36000" marB="36000" anchor="ctr">
                    <a:solidFill>
                      <a:srgbClr val="BF09FF"/>
                    </a:solidFill>
                  </a:tcPr>
                </a:tc>
                <a:tc>
                  <a:txBody>
                    <a:bodyPr/>
                    <a:lstStyle/>
                    <a:p>
                      <a:pPr marL="0" indent="0" algn="ctr"/>
                      <a:r>
                        <a:rPr kumimoji="1" lang="ja-JP" altLang="en-US" sz="500" dirty="0"/>
                        <a:t>レベル４</a:t>
                      </a:r>
                      <a:endParaRPr kumimoji="1" lang="en-US" altLang="ja-JP" sz="500" dirty="0"/>
                    </a:p>
                    <a:p>
                      <a:pPr marL="0" indent="0" algn="ctr"/>
                      <a:r>
                        <a:rPr kumimoji="1" lang="ja-JP" altLang="en-US" sz="500" dirty="0"/>
                        <a:t>土砂災害危険警報</a:t>
                      </a:r>
                    </a:p>
                  </a:txBody>
                  <a:tcPr marL="36000" marR="36000" marT="36000" marB="36000" anchor="ctr">
                    <a:solidFill>
                      <a:srgbClr val="BF09FF"/>
                    </a:solidFill>
                  </a:tcPr>
                </a:tc>
                <a:tc>
                  <a:txBody>
                    <a:bodyPr/>
                    <a:lstStyle/>
                    <a:p>
                      <a:pPr marL="0" indent="0" algn="ctr"/>
                      <a:r>
                        <a:rPr kumimoji="1" lang="ja-JP" altLang="en-US" sz="500" dirty="0"/>
                        <a:t>レベル４</a:t>
                      </a:r>
                      <a:endParaRPr kumimoji="1" lang="en-US" altLang="ja-JP" sz="500" dirty="0"/>
                    </a:p>
                    <a:p>
                      <a:pPr marL="0" indent="0" algn="ctr"/>
                      <a:r>
                        <a:rPr kumimoji="1" lang="ja-JP" altLang="en-US" sz="500" dirty="0"/>
                        <a:t>高潮危険警報</a:t>
                      </a:r>
                    </a:p>
                  </a:txBody>
                  <a:tcPr marL="36000" marR="36000" marT="36000" marB="36000" anchor="ctr">
                    <a:solidFill>
                      <a:srgbClr val="BF09FF"/>
                    </a:solidFill>
                  </a:tcPr>
                </a:tc>
                <a:extLst>
                  <a:ext uri="{0D108BD9-81ED-4DB2-BD59-A6C34878D82A}">
                    <a16:rowId xmlns:a16="http://schemas.microsoft.com/office/drawing/2014/main" val="1588355280"/>
                  </a:ext>
                </a:extLst>
              </a:tr>
              <a:tr h="252000">
                <a:tc>
                  <a:txBody>
                    <a:bodyPr/>
                    <a:lstStyle/>
                    <a:p>
                      <a:pPr algn="l"/>
                      <a:r>
                        <a:rPr kumimoji="1" lang="ja-JP" altLang="en-US" sz="500" dirty="0"/>
                        <a:t>警戒レベル３相当</a:t>
                      </a:r>
                    </a:p>
                  </a:txBody>
                  <a:tcPr marL="36000" marR="36000" marT="36000" marB="36000" anchor="ctr">
                    <a:solidFill>
                      <a:srgbClr val="FF0000"/>
                    </a:solidFill>
                  </a:tcPr>
                </a:tc>
                <a:tc>
                  <a:txBody>
                    <a:bodyPr/>
                    <a:lstStyle/>
                    <a:p>
                      <a:pPr marL="0" indent="0" algn="ctr"/>
                      <a:r>
                        <a:rPr kumimoji="1" lang="ja-JP" altLang="en-US" sz="500" dirty="0"/>
                        <a:t>レベル３</a:t>
                      </a:r>
                      <a:endParaRPr kumimoji="1" lang="en-US" altLang="ja-JP" sz="500" dirty="0"/>
                    </a:p>
                    <a:p>
                      <a:pPr marL="0" indent="0" algn="ctr"/>
                      <a:r>
                        <a:rPr kumimoji="1" lang="ja-JP" altLang="en-US" sz="500" dirty="0"/>
                        <a:t>氾濫警報</a:t>
                      </a:r>
                    </a:p>
                  </a:txBody>
                  <a:tcPr marL="36000" marR="36000" marT="36000" marB="36000" anchor="ctr">
                    <a:solidFill>
                      <a:srgbClr val="FF0000"/>
                    </a:solidFill>
                  </a:tcPr>
                </a:tc>
                <a:tc>
                  <a:txBody>
                    <a:bodyPr/>
                    <a:lstStyle/>
                    <a:p>
                      <a:pPr marL="0" indent="0" algn="ctr"/>
                      <a:r>
                        <a:rPr kumimoji="1" lang="ja-JP" altLang="en-US" sz="500" dirty="0"/>
                        <a:t>レベル３</a:t>
                      </a:r>
                      <a:endParaRPr kumimoji="1" lang="en-US" altLang="ja-JP" sz="500" dirty="0"/>
                    </a:p>
                    <a:p>
                      <a:pPr marL="0" indent="0" algn="ctr"/>
                      <a:r>
                        <a:rPr kumimoji="1" lang="ja-JP" altLang="en-US" sz="500" dirty="0"/>
                        <a:t>大雨警報</a:t>
                      </a:r>
                    </a:p>
                  </a:txBody>
                  <a:tcPr marL="36000" marR="36000" marT="36000" marB="36000" anchor="ctr">
                    <a:solidFill>
                      <a:srgbClr val="FF0000"/>
                    </a:solidFill>
                  </a:tcPr>
                </a:tc>
                <a:tc>
                  <a:txBody>
                    <a:bodyPr/>
                    <a:lstStyle/>
                    <a:p>
                      <a:pPr marL="0" indent="0" algn="ctr"/>
                      <a:r>
                        <a:rPr kumimoji="1" lang="ja-JP" altLang="en-US" sz="500" dirty="0"/>
                        <a:t>レベル３</a:t>
                      </a:r>
                      <a:endParaRPr kumimoji="1" lang="en-US" altLang="ja-JP" sz="500" dirty="0"/>
                    </a:p>
                    <a:p>
                      <a:pPr marL="0" indent="0" algn="ctr"/>
                      <a:r>
                        <a:rPr kumimoji="1" lang="ja-JP" altLang="en-US" sz="500" dirty="0"/>
                        <a:t>土砂災害警報</a:t>
                      </a:r>
                    </a:p>
                  </a:txBody>
                  <a:tcPr marL="36000" marR="36000" marT="36000" marB="36000" anchor="ctr">
                    <a:solidFill>
                      <a:srgbClr val="FF0000"/>
                    </a:solidFill>
                  </a:tcPr>
                </a:tc>
                <a:tc>
                  <a:txBody>
                    <a:bodyPr/>
                    <a:lstStyle/>
                    <a:p>
                      <a:pPr marL="0" indent="0" algn="ctr"/>
                      <a:r>
                        <a:rPr kumimoji="1" lang="ja-JP" altLang="en-US" sz="500" dirty="0"/>
                        <a:t>レベル３</a:t>
                      </a:r>
                      <a:endParaRPr kumimoji="1" lang="en-US" altLang="ja-JP" sz="500" dirty="0"/>
                    </a:p>
                    <a:p>
                      <a:pPr marL="0" indent="0" algn="ctr"/>
                      <a:r>
                        <a:rPr kumimoji="1" lang="ja-JP" altLang="en-US" sz="500" dirty="0"/>
                        <a:t>高潮警報</a:t>
                      </a:r>
                    </a:p>
                  </a:txBody>
                  <a:tcPr marL="36000" marR="36000" marT="36000" marB="36000" anchor="ctr">
                    <a:solidFill>
                      <a:srgbClr val="FF0000"/>
                    </a:solidFill>
                  </a:tcPr>
                </a:tc>
                <a:extLst>
                  <a:ext uri="{0D108BD9-81ED-4DB2-BD59-A6C34878D82A}">
                    <a16:rowId xmlns:a16="http://schemas.microsoft.com/office/drawing/2014/main" val="2236781200"/>
                  </a:ext>
                </a:extLst>
              </a:tr>
              <a:tr h="252000">
                <a:tc>
                  <a:txBody>
                    <a:bodyPr/>
                    <a:lstStyle/>
                    <a:p>
                      <a:pPr algn="l"/>
                      <a:r>
                        <a:rPr kumimoji="1" lang="ja-JP" altLang="en-US" sz="500" dirty="0"/>
                        <a:t>警戒レベル２</a:t>
                      </a:r>
                    </a:p>
                  </a:txBody>
                  <a:tcPr marL="36000" marR="36000" marT="36000" marB="36000" anchor="ctr">
                    <a:solidFill>
                      <a:srgbClr val="FFFF00"/>
                    </a:solidFill>
                  </a:tcPr>
                </a:tc>
                <a:tc>
                  <a:txBody>
                    <a:bodyPr/>
                    <a:lstStyle/>
                    <a:p>
                      <a:pPr marL="0" indent="0" algn="ctr"/>
                      <a:r>
                        <a:rPr kumimoji="1" lang="ja-JP" altLang="en-US" sz="500" dirty="0"/>
                        <a:t>レベル２</a:t>
                      </a:r>
                      <a:endParaRPr kumimoji="1" lang="en-US" altLang="ja-JP" sz="500" dirty="0"/>
                    </a:p>
                    <a:p>
                      <a:pPr marL="0" indent="0" algn="ctr"/>
                      <a:r>
                        <a:rPr kumimoji="1" lang="ja-JP" altLang="en-US" sz="500" dirty="0"/>
                        <a:t>氾濫注意報</a:t>
                      </a:r>
                    </a:p>
                  </a:txBody>
                  <a:tcPr marL="36000" marR="36000" marT="36000" marB="36000" anchor="ctr">
                    <a:solidFill>
                      <a:srgbClr val="FFFF00"/>
                    </a:solidFill>
                  </a:tcPr>
                </a:tc>
                <a:tc>
                  <a:txBody>
                    <a:bodyPr/>
                    <a:lstStyle/>
                    <a:p>
                      <a:pPr marL="0" indent="0" algn="ctr"/>
                      <a:r>
                        <a:rPr kumimoji="1" lang="ja-JP" altLang="en-US" sz="500" dirty="0"/>
                        <a:t>レベル２</a:t>
                      </a:r>
                      <a:endParaRPr kumimoji="1" lang="en-US" altLang="ja-JP" sz="500" dirty="0"/>
                    </a:p>
                    <a:p>
                      <a:pPr marL="0" indent="0" algn="ctr"/>
                      <a:r>
                        <a:rPr kumimoji="1" lang="ja-JP" altLang="en-US" sz="500" dirty="0"/>
                        <a:t>大雨注意報</a:t>
                      </a:r>
                    </a:p>
                  </a:txBody>
                  <a:tcPr marL="36000" marR="36000" marT="36000" marB="36000" anchor="ctr">
                    <a:solidFill>
                      <a:srgbClr val="FFFF00"/>
                    </a:solidFill>
                  </a:tcPr>
                </a:tc>
                <a:tc>
                  <a:txBody>
                    <a:bodyPr/>
                    <a:lstStyle/>
                    <a:p>
                      <a:pPr marL="0" indent="0" algn="ctr"/>
                      <a:r>
                        <a:rPr kumimoji="1" lang="ja-JP" altLang="en-US" sz="500" dirty="0"/>
                        <a:t>レベル２</a:t>
                      </a:r>
                      <a:endParaRPr kumimoji="1" lang="en-US" altLang="ja-JP" sz="500" dirty="0"/>
                    </a:p>
                    <a:p>
                      <a:pPr marL="0" indent="0" algn="ctr"/>
                      <a:r>
                        <a:rPr kumimoji="1" lang="ja-JP" altLang="en-US" sz="500" dirty="0"/>
                        <a:t>土砂災害注意報</a:t>
                      </a:r>
                    </a:p>
                  </a:txBody>
                  <a:tcPr marL="36000" marR="36000" marT="36000" marB="36000" anchor="ctr">
                    <a:solidFill>
                      <a:srgbClr val="FFFF00"/>
                    </a:solidFill>
                  </a:tcPr>
                </a:tc>
                <a:tc>
                  <a:txBody>
                    <a:bodyPr/>
                    <a:lstStyle/>
                    <a:p>
                      <a:pPr marL="0" indent="0" algn="ctr"/>
                      <a:r>
                        <a:rPr kumimoji="1" lang="ja-JP" altLang="en-US" sz="500" dirty="0"/>
                        <a:t>レベル２</a:t>
                      </a:r>
                      <a:endParaRPr kumimoji="1" lang="en-US" altLang="ja-JP" sz="500" dirty="0"/>
                    </a:p>
                    <a:p>
                      <a:pPr marL="0" indent="0" algn="ctr"/>
                      <a:r>
                        <a:rPr kumimoji="1" lang="ja-JP" altLang="en-US" sz="500" dirty="0"/>
                        <a:t>高潮注意報</a:t>
                      </a:r>
                    </a:p>
                  </a:txBody>
                  <a:tcPr marL="36000" marR="36000" marT="36000" marB="36000" anchor="ctr">
                    <a:solidFill>
                      <a:srgbClr val="FFFF00"/>
                    </a:solidFill>
                  </a:tcPr>
                </a:tc>
                <a:extLst>
                  <a:ext uri="{0D108BD9-81ED-4DB2-BD59-A6C34878D82A}">
                    <a16:rowId xmlns:a16="http://schemas.microsoft.com/office/drawing/2014/main" val="71134532"/>
                  </a:ext>
                </a:extLst>
              </a:tr>
              <a:tr h="216000">
                <a:tc>
                  <a:txBody>
                    <a:bodyPr/>
                    <a:lstStyle/>
                    <a:p>
                      <a:r>
                        <a:rPr kumimoji="1" lang="ja-JP" altLang="en-US" sz="500" dirty="0"/>
                        <a:t>警戒レベル１</a:t>
                      </a:r>
                    </a:p>
                  </a:txBody>
                  <a:tcPr marL="36000" marR="36000" marT="36000" marB="36000" anchor="ctr"/>
                </a:tc>
                <a:tc gridSpan="4">
                  <a:txBody>
                    <a:bodyPr/>
                    <a:lstStyle/>
                    <a:p>
                      <a:pPr marL="0" indent="0" algn="ctr"/>
                      <a:r>
                        <a:rPr kumimoji="1" lang="ja-JP" altLang="en-US" sz="500" dirty="0"/>
                        <a:t>早期注意情報</a:t>
                      </a:r>
                    </a:p>
                  </a:txBody>
                  <a:tcPr marL="36000" marR="36000" marT="36000" marB="36000" anchor="ctr"/>
                </a:tc>
                <a:tc hMerge="1">
                  <a:txBody>
                    <a:bodyPr/>
                    <a:lstStyle/>
                    <a:p>
                      <a:endParaRPr kumimoji="1" lang="ja-JP" altLang="en-US" sz="600" dirty="0"/>
                    </a:p>
                  </a:txBody>
                  <a:tcPr marL="36000" marR="36000"/>
                </a:tc>
                <a:tc hMerge="1">
                  <a:txBody>
                    <a:bodyPr/>
                    <a:lstStyle/>
                    <a:p>
                      <a:endParaRPr kumimoji="1" lang="ja-JP" altLang="en-US" sz="600" dirty="0"/>
                    </a:p>
                  </a:txBody>
                  <a:tcPr marL="36000" marR="36000"/>
                </a:tc>
                <a:tc hMerge="1">
                  <a:txBody>
                    <a:bodyPr/>
                    <a:lstStyle/>
                    <a:p>
                      <a:endParaRPr kumimoji="1" lang="ja-JP" altLang="en-US" sz="600" dirty="0"/>
                    </a:p>
                  </a:txBody>
                  <a:tcPr marL="36000" marR="36000"/>
                </a:tc>
                <a:extLst>
                  <a:ext uri="{0D108BD9-81ED-4DB2-BD59-A6C34878D82A}">
                    <a16:rowId xmlns:a16="http://schemas.microsoft.com/office/drawing/2014/main" val="119180187"/>
                  </a:ext>
                </a:extLst>
              </a:tr>
            </a:tbl>
          </a:graphicData>
        </a:graphic>
      </p:graphicFrame>
      <p:sp>
        <p:nvSpPr>
          <p:cNvPr id="51" name="四角形: 角を丸くする 50">
            <a:extLst>
              <a:ext uri="{FF2B5EF4-FFF2-40B4-BE49-F238E27FC236}">
                <a16:creationId xmlns:a16="http://schemas.microsoft.com/office/drawing/2014/main" id="{A4AC6296-16D6-6C28-5905-01FE23731B5F}"/>
              </a:ext>
            </a:extLst>
          </p:cNvPr>
          <p:cNvSpPr/>
          <p:nvPr/>
        </p:nvSpPr>
        <p:spPr>
          <a:xfrm>
            <a:off x="7590053" y="57667"/>
            <a:ext cx="2196000" cy="288000"/>
          </a:xfrm>
          <a:prstGeom prst="roundRect">
            <a:avLst>
              <a:gd name="adj" fmla="val 50000"/>
            </a:avLst>
          </a:prstGeom>
          <a:solidFill>
            <a:schemeClr val="accent4"/>
          </a:solidFill>
          <a:ln>
            <a:solidFill>
              <a:schemeClr val="accent3">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effectLst>
                  <a:outerShdw blurRad="38100" dist="38100" dir="2700000" algn="tl">
                    <a:srgbClr val="000000">
                      <a:alpha val="43137"/>
                    </a:srgbClr>
                  </a:outerShdw>
                </a:effectLst>
              </a:rPr>
              <a:t>収集する情報</a:t>
            </a:r>
          </a:p>
        </p:txBody>
      </p:sp>
      <p:graphicFrame>
        <p:nvGraphicFramePr>
          <p:cNvPr id="52" name="表 51">
            <a:extLst>
              <a:ext uri="{FF2B5EF4-FFF2-40B4-BE49-F238E27FC236}">
                <a16:creationId xmlns:a16="http://schemas.microsoft.com/office/drawing/2014/main" id="{D40397D5-0D99-7434-B314-AB3AC9118100}"/>
              </a:ext>
            </a:extLst>
          </p:cNvPr>
          <p:cNvGraphicFramePr>
            <a:graphicFrameLocks noGrp="1"/>
          </p:cNvGraphicFramePr>
          <p:nvPr>
            <p:extLst>
              <p:ext uri="{D42A27DB-BD31-4B8C-83A1-F6EECF244321}">
                <p14:modId xmlns:p14="http://schemas.microsoft.com/office/powerpoint/2010/main" val="3866999351"/>
              </p:ext>
            </p:extLst>
          </p:nvPr>
        </p:nvGraphicFramePr>
        <p:xfrm>
          <a:off x="7652941" y="422225"/>
          <a:ext cx="2160000" cy="2955600"/>
        </p:xfrm>
        <a:graphic>
          <a:graphicData uri="http://schemas.openxmlformats.org/drawingml/2006/table">
            <a:tbl>
              <a:tblPr firstRow="1" bandRow="1">
                <a:tableStyleId>{5940675A-B579-460E-94D1-54222C63F5DA}</a:tableStyleId>
              </a:tblPr>
              <a:tblGrid>
                <a:gridCol w="180000">
                  <a:extLst>
                    <a:ext uri="{9D8B030D-6E8A-4147-A177-3AD203B41FA5}">
                      <a16:colId xmlns:a16="http://schemas.microsoft.com/office/drawing/2014/main" val="3920521416"/>
                    </a:ext>
                  </a:extLst>
                </a:gridCol>
                <a:gridCol w="1980000">
                  <a:extLst>
                    <a:ext uri="{9D8B030D-6E8A-4147-A177-3AD203B41FA5}">
                      <a16:colId xmlns:a16="http://schemas.microsoft.com/office/drawing/2014/main" val="2963454963"/>
                    </a:ext>
                  </a:extLst>
                </a:gridCol>
              </a:tblGrid>
              <a:tr h="144000">
                <a:tc>
                  <a:txBody>
                    <a:bodyPr/>
                    <a:lstStyle/>
                    <a:p>
                      <a:endParaRPr kumimoji="1" lang="ja-JP" altLang="en-US" sz="500" dirty="0"/>
                    </a:p>
                  </a:txBody>
                  <a:tcPr marL="36000" marR="36000" marT="36000" marB="36000"/>
                </a:tc>
                <a:tc>
                  <a:txBody>
                    <a:bodyPr/>
                    <a:lstStyle/>
                    <a:p>
                      <a:pPr algn="ctr"/>
                      <a:r>
                        <a:rPr kumimoji="1" lang="ja-JP" altLang="en-US" sz="500" dirty="0"/>
                        <a:t>収集すべき情報</a:t>
                      </a:r>
                    </a:p>
                  </a:txBody>
                  <a:tcPr marL="36000" marR="36000" marT="36000" marB="36000" anchor="ctr"/>
                </a:tc>
                <a:extLst>
                  <a:ext uri="{0D108BD9-81ED-4DB2-BD59-A6C34878D82A}">
                    <a16:rowId xmlns:a16="http://schemas.microsoft.com/office/drawing/2014/main" val="1269407488"/>
                  </a:ext>
                </a:extLst>
              </a:tr>
              <a:tr h="216000">
                <a:tc rowSpan="4">
                  <a:txBody>
                    <a:bodyPr/>
                    <a:lstStyle/>
                    <a:p>
                      <a:pPr algn="ctr"/>
                      <a:r>
                        <a:rPr kumimoji="1" lang="ja-JP" altLang="en-US" sz="500" dirty="0"/>
                        <a:t>共通の情報</a:t>
                      </a:r>
                    </a:p>
                  </a:txBody>
                  <a:tcPr marL="54000" marR="36000" marT="36000" marB="36000" anchor="ctr"/>
                </a:tc>
                <a:tc>
                  <a:txBody>
                    <a:bodyPr/>
                    <a:lstStyle/>
                    <a:p>
                      <a:r>
                        <a:rPr kumimoji="1" lang="en-US" altLang="ja-JP" sz="500" dirty="0"/>
                        <a:t>【</a:t>
                      </a:r>
                      <a:r>
                        <a:rPr kumimoji="1" lang="ja-JP" altLang="en-US" sz="500" dirty="0"/>
                        <a:t>防災気象情報（気象庁）</a:t>
                      </a:r>
                      <a:r>
                        <a:rPr kumimoji="1" lang="en-US" altLang="ja-JP" sz="500" dirty="0"/>
                        <a:t>】</a:t>
                      </a:r>
                    </a:p>
                    <a:p>
                      <a:r>
                        <a:rPr kumimoji="1" lang="ja-JP" altLang="en-US" sz="500" dirty="0"/>
                        <a:t>・早期注意情報（警戒級の可能性）</a:t>
                      </a:r>
                    </a:p>
                  </a:txBody>
                  <a:tcPr marL="36000" marR="36000" marT="36000" marB="36000"/>
                </a:tc>
                <a:extLst>
                  <a:ext uri="{0D108BD9-81ED-4DB2-BD59-A6C34878D82A}">
                    <a16:rowId xmlns:a16="http://schemas.microsoft.com/office/drawing/2014/main" val="3619218497"/>
                  </a:ext>
                </a:extLst>
              </a:tr>
              <a:tr h="396000">
                <a:tc vMerge="1">
                  <a:txBody>
                    <a:bodyPr/>
                    <a:lstStyle/>
                    <a:p>
                      <a:endParaRPr kumimoji="1" lang="ja-JP" altLang="en-US" sz="700" dirty="0"/>
                    </a:p>
                  </a:txBody>
                  <a:tcPr marL="36000" marR="36000" marT="36000" marB="36000"/>
                </a:tc>
                <a:tc>
                  <a:txBody>
                    <a:bodyPr/>
                    <a:lstStyle/>
                    <a:p>
                      <a:r>
                        <a:rPr kumimoji="1" lang="en-US" altLang="ja-JP" sz="500" dirty="0"/>
                        <a:t>【</a:t>
                      </a:r>
                      <a:r>
                        <a:rPr kumimoji="1" lang="ja-JP" altLang="en-US" sz="500" dirty="0"/>
                        <a:t>避難情報（福岡市）</a:t>
                      </a:r>
                      <a:r>
                        <a:rPr kumimoji="1" lang="en-US" altLang="ja-JP" sz="500" dirty="0"/>
                        <a:t>】</a:t>
                      </a:r>
                    </a:p>
                    <a:p>
                      <a:r>
                        <a:rPr kumimoji="1" lang="ja-JP" altLang="en-US" sz="500" dirty="0"/>
                        <a:t>・警戒レベル３　高齢者等避難</a:t>
                      </a:r>
                      <a:endParaRPr kumimoji="1" lang="en-US" altLang="ja-JP" sz="500" dirty="0"/>
                    </a:p>
                    <a:p>
                      <a:r>
                        <a:rPr kumimoji="1" lang="ja-JP" altLang="en-US" sz="500" dirty="0"/>
                        <a:t>・警戒レベル４　避難指示</a:t>
                      </a:r>
                      <a:endParaRPr kumimoji="1" lang="en-US" altLang="ja-JP" sz="500" dirty="0"/>
                    </a:p>
                    <a:p>
                      <a:r>
                        <a:rPr kumimoji="1" lang="ja-JP" altLang="en-US" sz="500" dirty="0"/>
                        <a:t>・警戒レベル５　緊急安全確保</a:t>
                      </a:r>
                    </a:p>
                  </a:txBody>
                  <a:tcPr marL="36000" marR="36000" marT="36000" marB="36000"/>
                </a:tc>
                <a:extLst>
                  <a:ext uri="{0D108BD9-81ED-4DB2-BD59-A6C34878D82A}">
                    <a16:rowId xmlns:a16="http://schemas.microsoft.com/office/drawing/2014/main" val="1958967361"/>
                  </a:ext>
                </a:extLst>
              </a:tr>
              <a:tr h="216000">
                <a:tc vMerge="1">
                  <a:txBody>
                    <a:bodyPr/>
                    <a:lstStyle/>
                    <a:p>
                      <a:endParaRPr kumimoji="1" lang="ja-JP" altLang="en-US" sz="700" dirty="0"/>
                    </a:p>
                  </a:txBody>
                  <a:tcPr marL="36000" marR="36000" marT="36000" marB="36000"/>
                </a:tc>
                <a:tc>
                  <a:txBody>
                    <a:bodyPr/>
                    <a:lstStyle/>
                    <a:p>
                      <a:r>
                        <a:rPr kumimoji="1" lang="en-US" altLang="ja-JP" sz="500" dirty="0"/>
                        <a:t>【</a:t>
                      </a:r>
                      <a:r>
                        <a:rPr kumimoji="1" lang="ja-JP" altLang="en-US" sz="500" dirty="0"/>
                        <a:t>避難所の開設状況（福岡市）</a:t>
                      </a:r>
                      <a:r>
                        <a:rPr kumimoji="1" lang="en-US" altLang="ja-JP" sz="500" dirty="0"/>
                        <a:t>】</a:t>
                      </a:r>
                    </a:p>
                    <a:p>
                      <a:r>
                        <a:rPr kumimoji="1" lang="ja-JP" altLang="en-US" sz="500" dirty="0"/>
                        <a:t>指定避難所や福祉避難所の開設状況</a:t>
                      </a:r>
                    </a:p>
                  </a:txBody>
                  <a:tcPr marL="36000" marR="36000" marT="36000" marB="36000"/>
                </a:tc>
                <a:extLst>
                  <a:ext uri="{0D108BD9-81ED-4DB2-BD59-A6C34878D82A}">
                    <a16:rowId xmlns:a16="http://schemas.microsoft.com/office/drawing/2014/main" val="4284445395"/>
                  </a:ext>
                </a:extLst>
              </a:tr>
              <a:tr h="144000">
                <a:tc vMerge="1">
                  <a:txBody>
                    <a:bodyPr/>
                    <a:lstStyle/>
                    <a:p>
                      <a:endParaRPr kumimoji="1" lang="ja-JP" altLang="en-US" sz="700" dirty="0"/>
                    </a:p>
                  </a:txBody>
                  <a:tcPr marL="36000" marR="36000" marT="36000" marB="36000"/>
                </a:tc>
                <a:tc>
                  <a:txBody>
                    <a:bodyPr/>
                    <a:lstStyle/>
                    <a:p>
                      <a:r>
                        <a:rPr kumimoji="1" lang="ja-JP" altLang="en-US" sz="500" dirty="0"/>
                        <a:t>道路の通行止め情報</a:t>
                      </a:r>
                    </a:p>
                  </a:txBody>
                  <a:tcPr marL="36000" marR="36000" marT="36000" marB="36000"/>
                </a:tc>
                <a:extLst>
                  <a:ext uri="{0D108BD9-81ED-4DB2-BD59-A6C34878D82A}">
                    <a16:rowId xmlns:a16="http://schemas.microsoft.com/office/drawing/2014/main" val="555682252"/>
                  </a:ext>
                </a:extLst>
              </a:tr>
              <a:tr h="612000">
                <a:tc>
                  <a:txBody>
                    <a:bodyPr/>
                    <a:lstStyle/>
                    <a:p>
                      <a:pPr algn="ctr"/>
                      <a:r>
                        <a:rPr kumimoji="1" lang="ja-JP" altLang="en-US" sz="500" dirty="0"/>
                        <a:t>洪水</a:t>
                      </a:r>
                    </a:p>
                  </a:txBody>
                  <a:tcPr marL="54000" marR="36000" marT="36000" marB="36000" anchor="ctr"/>
                </a:tc>
                <a:tc>
                  <a:txBody>
                    <a:bodyPr/>
                    <a:lstStyle/>
                    <a:p>
                      <a:r>
                        <a:rPr kumimoji="1" lang="ja-JP" altLang="en-US" sz="500" dirty="0"/>
                        <a:t>・氾濫注意報、氾濫警報、氾濫危険警報、氾濫特別警報</a:t>
                      </a:r>
                      <a:endParaRPr kumimoji="1" lang="en-US" altLang="ja-JP" sz="500" dirty="0"/>
                    </a:p>
                    <a:p>
                      <a:r>
                        <a:rPr kumimoji="1" lang="ja-JP" altLang="en-US" sz="500" dirty="0"/>
                        <a:t>・大雨注意報、大雨警報、大雨危険警報、大雨特別警報</a:t>
                      </a:r>
                      <a:endParaRPr kumimoji="1" lang="en-US" altLang="ja-JP" sz="500" dirty="0"/>
                    </a:p>
                    <a:p>
                      <a:r>
                        <a:rPr kumimoji="1" lang="ja-JP" altLang="en-US" sz="500" dirty="0"/>
                        <a:t>・キキクル（大雨・氾濫警報の危険度分布）</a:t>
                      </a:r>
                      <a:endParaRPr kumimoji="1" lang="en-US" altLang="ja-JP" sz="500" dirty="0"/>
                    </a:p>
                    <a:p>
                      <a:r>
                        <a:rPr kumimoji="1" lang="ja-JP" altLang="en-US" sz="500" dirty="0"/>
                        <a:t>・洪水予報</a:t>
                      </a:r>
                      <a:endParaRPr kumimoji="1" lang="en-US" altLang="ja-JP" sz="500" dirty="0"/>
                    </a:p>
                    <a:p>
                      <a:r>
                        <a:rPr kumimoji="1" lang="ja-JP" altLang="en-US" sz="500" dirty="0"/>
                        <a:t>　氾濫注意情報、氾濫警戒情報</a:t>
                      </a:r>
                      <a:endParaRPr kumimoji="1" lang="en-US" altLang="ja-JP" sz="500" dirty="0"/>
                    </a:p>
                    <a:p>
                      <a:r>
                        <a:rPr kumimoji="1" lang="ja-JP" altLang="en-US" sz="500" dirty="0"/>
                        <a:t>　氾濫危険情報、氾濫発生情報</a:t>
                      </a:r>
                      <a:endParaRPr kumimoji="1" lang="en-US" altLang="ja-JP" sz="500" dirty="0"/>
                    </a:p>
                  </a:txBody>
                  <a:tcPr marL="36000" marR="36000" marT="36000" marB="36000"/>
                </a:tc>
                <a:extLst>
                  <a:ext uri="{0D108BD9-81ED-4DB2-BD59-A6C34878D82A}">
                    <a16:rowId xmlns:a16="http://schemas.microsoft.com/office/drawing/2014/main" val="3182439298"/>
                  </a:ext>
                </a:extLst>
              </a:tr>
              <a:tr h="370840">
                <a:tc>
                  <a:txBody>
                    <a:bodyPr/>
                    <a:lstStyle/>
                    <a:p>
                      <a:r>
                        <a:rPr kumimoji="1" lang="ja-JP" altLang="en-US" sz="500" dirty="0"/>
                        <a:t>雨水出水</a:t>
                      </a:r>
                    </a:p>
                  </a:txBody>
                  <a:tcPr marL="54000" marR="36000" marT="36000" marB="36000"/>
                </a:tc>
                <a:tc>
                  <a:txBody>
                    <a:bodyPr/>
                    <a:lstStyle/>
                    <a:p>
                      <a:r>
                        <a:rPr kumimoji="1" lang="ja-JP" altLang="en-US" sz="500" dirty="0"/>
                        <a:t>・大雨注意報、大雨警報、大雨危険警報、大雨特別警報</a:t>
                      </a:r>
                    </a:p>
                  </a:txBody>
                  <a:tcPr marL="36000" marR="36000" marT="36000" marB="36000"/>
                </a:tc>
                <a:extLst>
                  <a:ext uri="{0D108BD9-81ED-4DB2-BD59-A6C34878D82A}">
                    <a16:rowId xmlns:a16="http://schemas.microsoft.com/office/drawing/2014/main" val="3236883067"/>
                  </a:ext>
                </a:extLst>
              </a:tr>
              <a:tr h="216000">
                <a:tc>
                  <a:txBody>
                    <a:bodyPr/>
                    <a:lstStyle/>
                    <a:p>
                      <a:pPr algn="ctr"/>
                      <a:r>
                        <a:rPr kumimoji="1" lang="ja-JP" altLang="en-US" sz="500" dirty="0"/>
                        <a:t>高潮</a:t>
                      </a:r>
                    </a:p>
                  </a:txBody>
                  <a:tcPr marL="54000" marR="36000" marT="36000" marB="36000" anchor="ctr"/>
                </a:tc>
                <a:tc>
                  <a:txBody>
                    <a:bodyPr/>
                    <a:lstStyle/>
                    <a:p>
                      <a:r>
                        <a:rPr kumimoji="1" lang="ja-JP" altLang="en-US" sz="500" dirty="0"/>
                        <a:t>・高潮注意報、高潮警報、高潮危険警報、高潮特別警報</a:t>
                      </a:r>
                    </a:p>
                  </a:txBody>
                  <a:tcPr marL="36000" marR="36000" marT="36000" marB="36000"/>
                </a:tc>
                <a:extLst>
                  <a:ext uri="{0D108BD9-81ED-4DB2-BD59-A6C34878D82A}">
                    <a16:rowId xmlns:a16="http://schemas.microsoft.com/office/drawing/2014/main" val="2471477313"/>
                  </a:ext>
                </a:extLst>
              </a:tr>
              <a:tr h="216000">
                <a:tc>
                  <a:txBody>
                    <a:bodyPr/>
                    <a:lstStyle/>
                    <a:p>
                      <a:pPr algn="ctr"/>
                      <a:r>
                        <a:rPr kumimoji="1" lang="ja-JP" altLang="en-US" sz="500" dirty="0"/>
                        <a:t>津波</a:t>
                      </a:r>
                    </a:p>
                  </a:txBody>
                  <a:tcPr marL="54000" marR="36000" marT="36000" marB="36000" anchor="ctr"/>
                </a:tc>
                <a:tc>
                  <a:txBody>
                    <a:bodyPr/>
                    <a:lstStyle/>
                    <a:p>
                      <a:r>
                        <a:rPr kumimoji="1" lang="ja-JP" altLang="en-US" sz="500" dirty="0"/>
                        <a:t>・津波注意報、津波警報、大津波警報</a:t>
                      </a:r>
                    </a:p>
                  </a:txBody>
                  <a:tcPr marL="36000" marR="36000" marT="36000" marB="36000"/>
                </a:tc>
                <a:extLst>
                  <a:ext uri="{0D108BD9-81ED-4DB2-BD59-A6C34878D82A}">
                    <a16:rowId xmlns:a16="http://schemas.microsoft.com/office/drawing/2014/main" val="1792080758"/>
                  </a:ext>
                </a:extLst>
              </a:tr>
              <a:tr h="216000">
                <a:tc>
                  <a:txBody>
                    <a:bodyPr/>
                    <a:lstStyle/>
                    <a:p>
                      <a:pPr algn="ctr"/>
                      <a:r>
                        <a:rPr kumimoji="1" lang="ja-JP" altLang="en-US" sz="500" dirty="0"/>
                        <a:t>土砂災害</a:t>
                      </a:r>
                    </a:p>
                  </a:txBody>
                  <a:tcPr marL="54000" marR="36000" marT="36000" marB="36000" anchor="ctr"/>
                </a:tc>
                <a:tc>
                  <a:txBody>
                    <a:bodyPr/>
                    <a:lstStyle/>
                    <a:p>
                      <a:r>
                        <a:rPr kumimoji="1" lang="ja-JP" altLang="en-US" sz="500" dirty="0"/>
                        <a:t>・土砂災害注意報、土砂災害警報、土砂災害危険警報、</a:t>
                      </a:r>
                      <a:endParaRPr kumimoji="1" lang="en-US" altLang="ja-JP" sz="500" dirty="0"/>
                    </a:p>
                    <a:p>
                      <a:r>
                        <a:rPr kumimoji="1" lang="ja-JP" altLang="en-US" sz="500" dirty="0"/>
                        <a:t>　土砂災害特別警報</a:t>
                      </a:r>
                      <a:endParaRPr kumimoji="1" lang="en-US" altLang="ja-JP" sz="500" dirty="0"/>
                    </a:p>
                    <a:p>
                      <a:r>
                        <a:rPr kumimoji="1" lang="ja-JP" altLang="en-US" sz="500" dirty="0"/>
                        <a:t>・土砂キキクル（大雨、土砂災害の危険度分布）</a:t>
                      </a:r>
                    </a:p>
                  </a:txBody>
                  <a:tcPr marL="36000" marR="36000" marT="36000" marB="36000"/>
                </a:tc>
                <a:extLst>
                  <a:ext uri="{0D108BD9-81ED-4DB2-BD59-A6C34878D82A}">
                    <a16:rowId xmlns:a16="http://schemas.microsoft.com/office/drawing/2014/main" val="1893917067"/>
                  </a:ext>
                </a:extLst>
              </a:tr>
            </a:tbl>
          </a:graphicData>
        </a:graphic>
      </p:graphicFrame>
      <p:sp>
        <p:nvSpPr>
          <p:cNvPr id="53" name="テキスト ボックス 52">
            <a:extLst>
              <a:ext uri="{FF2B5EF4-FFF2-40B4-BE49-F238E27FC236}">
                <a16:creationId xmlns:a16="http://schemas.microsoft.com/office/drawing/2014/main" id="{1D41C7A2-E374-B434-8C6E-8525413639DF}"/>
              </a:ext>
            </a:extLst>
          </p:cNvPr>
          <p:cNvSpPr txBox="1"/>
          <p:nvPr/>
        </p:nvSpPr>
        <p:spPr>
          <a:xfrm>
            <a:off x="9118297" y="473450"/>
            <a:ext cx="550221" cy="20005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defPPr>
              <a:defRPr lang="en-US"/>
            </a:defPPr>
            <a:lvl1pPr>
              <a:defRPr kumimoji="1" sz="1100"/>
            </a:lvl1pPr>
          </a:lstStyle>
          <a:p>
            <a:r>
              <a:rPr lang="ja-JP" altLang="en-US" sz="700" dirty="0"/>
              <a:t>イメージ</a:t>
            </a:r>
            <a:endParaRPr lang="en-US" altLang="ja-JP" sz="700" dirty="0"/>
          </a:p>
        </p:txBody>
      </p:sp>
    </p:spTree>
    <p:extLst>
      <p:ext uri="{BB962C8B-B14F-4D97-AF65-F5344CB8AC3E}">
        <p14:creationId xmlns:p14="http://schemas.microsoft.com/office/powerpoint/2010/main" val="30033825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1D62B5-1190-F625-327B-53290D022CAA}"/>
            </a:ext>
          </a:extLst>
        </p:cNvPr>
        <p:cNvGrpSpPr/>
        <p:nvPr/>
      </p:nvGrpSpPr>
      <p:grpSpPr>
        <a:xfrm>
          <a:off x="0" y="0"/>
          <a:ext cx="0" cy="0"/>
          <a:chOff x="0" y="0"/>
          <a:chExt cx="0" cy="0"/>
        </a:xfrm>
      </p:grpSpPr>
      <p:sp>
        <p:nvSpPr>
          <p:cNvPr id="2" name="四角形: 角を丸くする 1">
            <a:extLst>
              <a:ext uri="{FF2B5EF4-FFF2-40B4-BE49-F238E27FC236}">
                <a16:creationId xmlns:a16="http://schemas.microsoft.com/office/drawing/2014/main" id="{79036538-2530-866C-7E92-C3760357ADA6}"/>
              </a:ext>
            </a:extLst>
          </p:cNvPr>
          <p:cNvSpPr/>
          <p:nvPr/>
        </p:nvSpPr>
        <p:spPr>
          <a:xfrm>
            <a:off x="9525" y="76588"/>
            <a:ext cx="2268000" cy="288000"/>
          </a:xfrm>
          <a:prstGeom prst="roundRect">
            <a:avLst>
              <a:gd name="adj" fmla="val 50000"/>
            </a:avLst>
          </a:prstGeom>
          <a:solidFill>
            <a:schemeClr val="accent3">
              <a:lumMod val="75000"/>
            </a:schemeClr>
          </a:solidFill>
          <a:ln>
            <a:solidFill>
              <a:schemeClr val="accent3">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effectLst>
                  <a:outerShdw blurRad="38100" dist="38100" dir="2700000" algn="tl">
                    <a:srgbClr val="000000">
                      <a:alpha val="43137"/>
                    </a:srgbClr>
                  </a:outerShdw>
                </a:effectLst>
              </a:rPr>
              <a:t>福岡市防災情報</a:t>
            </a:r>
          </a:p>
        </p:txBody>
      </p:sp>
      <p:sp>
        <p:nvSpPr>
          <p:cNvPr id="3" name="四角形: 角を丸くする 2">
            <a:extLst>
              <a:ext uri="{FF2B5EF4-FFF2-40B4-BE49-F238E27FC236}">
                <a16:creationId xmlns:a16="http://schemas.microsoft.com/office/drawing/2014/main" id="{59A52BB5-1163-B5F8-7661-AD8AA24B67CC}"/>
              </a:ext>
            </a:extLst>
          </p:cNvPr>
          <p:cNvSpPr/>
          <p:nvPr/>
        </p:nvSpPr>
        <p:spPr>
          <a:xfrm>
            <a:off x="2514599" y="76588"/>
            <a:ext cx="2268000" cy="288000"/>
          </a:xfrm>
          <a:prstGeom prst="roundRect">
            <a:avLst>
              <a:gd name="adj" fmla="val 50000"/>
            </a:avLst>
          </a:prstGeom>
          <a:solidFill>
            <a:schemeClr val="accent3">
              <a:lumMod val="75000"/>
            </a:schemeClr>
          </a:solidFill>
          <a:ln>
            <a:solidFill>
              <a:schemeClr val="accent3">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effectLst>
                  <a:outerShdw blurRad="38100" dist="38100" dir="2700000" algn="tl">
                    <a:srgbClr val="000000">
                      <a:alpha val="43137"/>
                    </a:srgbClr>
                  </a:outerShdw>
                </a:effectLst>
              </a:rPr>
              <a:t>災害用伝言ダイヤル等</a:t>
            </a:r>
          </a:p>
        </p:txBody>
      </p:sp>
      <p:sp>
        <p:nvSpPr>
          <p:cNvPr id="10" name="四角形: 角を丸くする 9">
            <a:extLst>
              <a:ext uri="{FF2B5EF4-FFF2-40B4-BE49-F238E27FC236}">
                <a16:creationId xmlns:a16="http://schemas.microsoft.com/office/drawing/2014/main" id="{D3E4AE82-73C7-7204-D3B6-B3DE98DC40CD}"/>
              </a:ext>
            </a:extLst>
          </p:cNvPr>
          <p:cNvSpPr/>
          <p:nvPr/>
        </p:nvSpPr>
        <p:spPr>
          <a:xfrm>
            <a:off x="7650281" y="3593872"/>
            <a:ext cx="2196000" cy="288000"/>
          </a:xfrm>
          <a:prstGeom prst="roundRect">
            <a:avLst>
              <a:gd name="adj" fmla="val 50000"/>
            </a:avLst>
          </a:prstGeom>
          <a:solidFill>
            <a:schemeClr val="accent3">
              <a:lumMod val="75000"/>
            </a:schemeClr>
          </a:solidFill>
          <a:ln>
            <a:solidFill>
              <a:schemeClr val="accent3">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effectLst>
                  <a:outerShdw blurRad="38100" dist="38100" dir="2700000" algn="tl">
                    <a:srgbClr val="000000">
                      <a:alpha val="43137"/>
                    </a:srgbClr>
                  </a:outerShdw>
                </a:effectLst>
              </a:rPr>
              <a:t>連絡先</a:t>
            </a:r>
          </a:p>
        </p:txBody>
      </p:sp>
      <p:sp>
        <p:nvSpPr>
          <p:cNvPr id="13" name="テキスト ボックス 12">
            <a:extLst>
              <a:ext uri="{FF2B5EF4-FFF2-40B4-BE49-F238E27FC236}">
                <a16:creationId xmlns:a16="http://schemas.microsoft.com/office/drawing/2014/main" id="{8A630CE8-767C-2D20-88A3-D36704B10D13}"/>
              </a:ext>
            </a:extLst>
          </p:cNvPr>
          <p:cNvSpPr txBox="1"/>
          <p:nvPr/>
        </p:nvSpPr>
        <p:spPr>
          <a:xfrm>
            <a:off x="61911" y="435059"/>
            <a:ext cx="1233487" cy="459036"/>
          </a:xfrm>
          <a:prstGeom prst="rect">
            <a:avLst/>
          </a:prstGeom>
          <a:noFill/>
        </p:spPr>
        <p:txBody>
          <a:bodyPr wrap="square">
            <a:spAutoFit/>
          </a:bodyPr>
          <a:lstStyle>
            <a:defPPr>
              <a:defRPr lang="en-US"/>
            </a:defPPr>
            <a:lvl1pPr marL="171450" indent="-171450">
              <a:lnSpc>
                <a:spcPct val="120000"/>
              </a:lnSpc>
              <a:buFont typeface="Wingdings" panose="05000000000000000000" pitchFamily="2" charset="2"/>
              <a:buChar char="n"/>
              <a:defRPr sz="1050"/>
            </a:lvl1pPr>
          </a:lstStyle>
          <a:p>
            <a:pPr marL="0" indent="0">
              <a:buNone/>
            </a:pPr>
            <a:r>
              <a:rPr lang="ja-JP" altLang="en-US" dirty="0"/>
              <a:t>福岡市防災アプリ</a:t>
            </a:r>
            <a:endParaRPr lang="en-US" altLang="ja-JP" dirty="0"/>
          </a:p>
          <a:p>
            <a:pPr marL="0" indent="0" algn="ctr">
              <a:buNone/>
            </a:pPr>
            <a:r>
              <a:rPr lang="ja-JP" altLang="en-US" dirty="0"/>
              <a:t>「ツナガル</a:t>
            </a:r>
            <a:r>
              <a:rPr lang="en-US" altLang="ja-JP" dirty="0"/>
              <a:t>+</a:t>
            </a:r>
            <a:r>
              <a:rPr lang="ja-JP" altLang="en-US" dirty="0"/>
              <a:t>」</a:t>
            </a:r>
            <a:endParaRPr lang="en-US" altLang="ja-JP" dirty="0"/>
          </a:p>
        </p:txBody>
      </p:sp>
      <p:pic>
        <p:nvPicPr>
          <p:cNvPr id="15" name="図 14">
            <a:extLst>
              <a:ext uri="{FF2B5EF4-FFF2-40B4-BE49-F238E27FC236}">
                <a16:creationId xmlns:a16="http://schemas.microsoft.com/office/drawing/2014/main" id="{3D58AEA0-E90B-A4BE-12D0-9FB7F42ED6D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1164" y="894095"/>
            <a:ext cx="752406" cy="752406"/>
          </a:xfrm>
          <a:prstGeom prst="rect">
            <a:avLst/>
          </a:prstGeom>
        </p:spPr>
      </p:pic>
      <p:sp>
        <p:nvSpPr>
          <p:cNvPr id="17" name="テキスト ボックス 16">
            <a:extLst>
              <a:ext uri="{FF2B5EF4-FFF2-40B4-BE49-F238E27FC236}">
                <a16:creationId xmlns:a16="http://schemas.microsoft.com/office/drawing/2014/main" id="{D418C301-4B06-8252-DFFC-DA3BF7557CC3}"/>
              </a:ext>
            </a:extLst>
          </p:cNvPr>
          <p:cNvSpPr txBox="1"/>
          <p:nvPr/>
        </p:nvSpPr>
        <p:spPr>
          <a:xfrm>
            <a:off x="1338743" y="405424"/>
            <a:ext cx="891016" cy="459036"/>
          </a:xfrm>
          <a:prstGeom prst="rect">
            <a:avLst/>
          </a:prstGeom>
          <a:noFill/>
        </p:spPr>
        <p:txBody>
          <a:bodyPr wrap="square">
            <a:spAutoFit/>
          </a:bodyPr>
          <a:lstStyle>
            <a:defPPr>
              <a:defRPr lang="en-US"/>
            </a:defPPr>
            <a:lvl1pPr marL="171450" indent="-171450">
              <a:lnSpc>
                <a:spcPct val="120000"/>
              </a:lnSpc>
              <a:buFont typeface="Wingdings" panose="05000000000000000000" pitchFamily="2" charset="2"/>
              <a:buChar char="n"/>
              <a:defRPr sz="1050"/>
            </a:lvl1pPr>
          </a:lstStyle>
          <a:p>
            <a:pPr marL="0" indent="0" algn="ctr">
              <a:buNone/>
            </a:pPr>
            <a:r>
              <a:rPr lang="ja-JP" altLang="en-US" dirty="0"/>
              <a:t>福岡市</a:t>
            </a:r>
            <a:endParaRPr lang="en-US" altLang="ja-JP" dirty="0"/>
          </a:p>
          <a:p>
            <a:pPr marL="0" indent="0" algn="ctr">
              <a:buNone/>
            </a:pPr>
            <a:r>
              <a:rPr lang="ja-JP" altLang="en-US" dirty="0"/>
              <a:t>防災メール</a:t>
            </a:r>
            <a:endParaRPr lang="en-US" altLang="ja-JP" dirty="0"/>
          </a:p>
        </p:txBody>
      </p:sp>
      <p:pic>
        <p:nvPicPr>
          <p:cNvPr id="19" name="図 18">
            <a:extLst>
              <a:ext uri="{FF2B5EF4-FFF2-40B4-BE49-F238E27FC236}">
                <a16:creationId xmlns:a16="http://schemas.microsoft.com/office/drawing/2014/main" id="{4C201144-037B-2E74-525D-AC1BF28F3FE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56859" y="864460"/>
            <a:ext cx="752400" cy="752400"/>
          </a:xfrm>
          <a:prstGeom prst="rect">
            <a:avLst/>
          </a:prstGeom>
        </p:spPr>
      </p:pic>
      <p:sp>
        <p:nvSpPr>
          <p:cNvPr id="20" name="テキスト ボックス 19">
            <a:extLst>
              <a:ext uri="{FF2B5EF4-FFF2-40B4-BE49-F238E27FC236}">
                <a16:creationId xmlns:a16="http://schemas.microsoft.com/office/drawing/2014/main" id="{48FB17BD-AFF0-BB6C-1BC7-F2ECAB01E99A}"/>
              </a:ext>
            </a:extLst>
          </p:cNvPr>
          <p:cNvSpPr txBox="1"/>
          <p:nvPr/>
        </p:nvSpPr>
        <p:spPr>
          <a:xfrm>
            <a:off x="176852" y="1687095"/>
            <a:ext cx="881027" cy="460639"/>
          </a:xfrm>
          <a:prstGeom prst="rect">
            <a:avLst/>
          </a:prstGeom>
          <a:noFill/>
        </p:spPr>
        <p:txBody>
          <a:bodyPr wrap="square">
            <a:spAutoFit/>
          </a:bodyPr>
          <a:lstStyle>
            <a:defPPr>
              <a:defRPr lang="en-US"/>
            </a:defPPr>
            <a:lvl1pPr marL="171450" indent="-171450">
              <a:lnSpc>
                <a:spcPct val="120000"/>
              </a:lnSpc>
              <a:buFont typeface="Wingdings" panose="05000000000000000000" pitchFamily="2" charset="2"/>
              <a:buChar char="n"/>
              <a:defRPr sz="1050"/>
            </a:lvl1pPr>
          </a:lstStyle>
          <a:p>
            <a:pPr marL="0" indent="0" algn="ctr">
              <a:buNone/>
            </a:pPr>
            <a:r>
              <a:rPr lang="ja-JP" altLang="en-US" dirty="0"/>
              <a:t>福岡市</a:t>
            </a:r>
            <a:endParaRPr lang="en-US" altLang="ja-JP" dirty="0"/>
          </a:p>
          <a:p>
            <a:pPr marL="0" indent="0" algn="ctr">
              <a:buNone/>
            </a:pPr>
            <a:r>
              <a:rPr lang="ja-JP" altLang="en-US" dirty="0"/>
              <a:t>公式</a:t>
            </a:r>
            <a:r>
              <a:rPr lang="en-US" altLang="ja-JP" dirty="0"/>
              <a:t>LINE</a:t>
            </a:r>
          </a:p>
        </p:txBody>
      </p:sp>
      <p:pic>
        <p:nvPicPr>
          <p:cNvPr id="22" name="図 21">
            <a:extLst>
              <a:ext uri="{FF2B5EF4-FFF2-40B4-BE49-F238E27FC236}">
                <a16:creationId xmlns:a16="http://schemas.microsoft.com/office/drawing/2014/main" id="{673519B6-819D-F82B-56A4-38C243F6780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41166" y="2173269"/>
            <a:ext cx="752400" cy="752400"/>
          </a:xfrm>
          <a:prstGeom prst="rect">
            <a:avLst/>
          </a:prstGeom>
        </p:spPr>
      </p:pic>
      <p:sp>
        <p:nvSpPr>
          <p:cNvPr id="24" name="テキスト ボックス 23">
            <a:extLst>
              <a:ext uri="{FF2B5EF4-FFF2-40B4-BE49-F238E27FC236}">
                <a16:creationId xmlns:a16="http://schemas.microsoft.com/office/drawing/2014/main" id="{7B9FBA98-9A1A-2F0A-4B47-4D122816FF56}"/>
              </a:ext>
            </a:extLst>
          </p:cNvPr>
          <p:cNvSpPr txBox="1"/>
          <p:nvPr/>
        </p:nvSpPr>
        <p:spPr>
          <a:xfrm>
            <a:off x="1374605" y="1668045"/>
            <a:ext cx="881027" cy="459036"/>
          </a:xfrm>
          <a:prstGeom prst="rect">
            <a:avLst/>
          </a:prstGeom>
          <a:noFill/>
        </p:spPr>
        <p:txBody>
          <a:bodyPr wrap="square">
            <a:spAutoFit/>
          </a:bodyPr>
          <a:lstStyle>
            <a:defPPr>
              <a:defRPr lang="en-US"/>
            </a:defPPr>
            <a:lvl1pPr marL="171450" indent="-171450">
              <a:lnSpc>
                <a:spcPct val="120000"/>
              </a:lnSpc>
              <a:buFont typeface="Wingdings" panose="05000000000000000000" pitchFamily="2" charset="2"/>
              <a:buChar char="n"/>
              <a:defRPr sz="1050"/>
            </a:lvl1pPr>
          </a:lstStyle>
          <a:p>
            <a:pPr marL="0" indent="0" algn="ctr">
              <a:buNone/>
            </a:pPr>
            <a:r>
              <a:rPr lang="ja-JP" altLang="en-US" dirty="0"/>
              <a:t>福岡市</a:t>
            </a:r>
            <a:endParaRPr lang="en-US" altLang="ja-JP" dirty="0"/>
          </a:p>
          <a:p>
            <a:pPr marL="0" indent="0" algn="ctr">
              <a:buNone/>
            </a:pPr>
            <a:r>
              <a:rPr lang="ja-JP" altLang="en-US" dirty="0"/>
              <a:t>防災マップ</a:t>
            </a:r>
            <a:endParaRPr lang="en-US" altLang="ja-JP" dirty="0"/>
          </a:p>
        </p:txBody>
      </p:sp>
      <p:sp>
        <p:nvSpPr>
          <p:cNvPr id="30" name="テキスト ボックス 29">
            <a:extLst>
              <a:ext uri="{FF2B5EF4-FFF2-40B4-BE49-F238E27FC236}">
                <a16:creationId xmlns:a16="http://schemas.microsoft.com/office/drawing/2014/main" id="{2EB09964-B9B5-7ACC-7A52-21781D62A8B6}"/>
              </a:ext>
            </a:extLst>
          </p:cNvPr>
          <p:cNvSpPr txBox="1"/>
          <p:nvPr/>
        </p:nvSpPr>
        <p:spPr>
          <a:xfrm>
            <a:off x="2578221" y="487786"/>
            <a:ext cx="2258353" cy="2819554"/>
          </a:xfrm>
          <a:prstGeom prst="rect">
            <a:avLst/>
          </a:prstGeom>
          <a:noFill/>
        </p:spPr>
        <p:txBody>
          <a:bodyPr wrap="square">
            <a:spAutoFit/>
          </a:bodyPr>
          <a:lstStyle>
            <a:defPPr>
              <a:defRPr lang="en-US"/>
            </a:defPPr>
            <a:lvl1pPr marL="171450" indent="-171450">
              <a:lnSpc>
                <a:spcPct val="120000"/>
              </a:lnSpc>
              <a:buFont typeface="Wingdings" panose="05000000000000000000" pitchFamily="2" charset="2"/>
              <a:buChar char="n"/>
              <a:defRPr sz="1050"/>
            </a:lvl1pPr>
          </a:lstStyle>
          <a:p>
            <a:pPr marL="0" indent="0">
              <a:spcAft>
                <a:spcPts val="600"/>
              </a:spcAft>
              <a:buNone/>
            </a:pPr>
            <a:r>
              <a:rPr lang="ja-JP" altLang="en-US" dirty="0"/>
              <a:t>■災害用伝言ダイヤル </a:t>
            </a:r>
            <a:r>
              <a:rPr lang="en-US" altLang="ja-JP" dirty="0"/>
              <a:t>(171) </a:t>
            </a:r>
          </a:p>
          <a:p>
            <a:pPr marL="0" indent="0">
              <a:spcAft>
                <a:spcPts val="600"/>
              </a:spcAft>
              <a:buNone/>
            </a:pPr>
            <a:r>
              <a:rPr lang="en-US" altLang="ja-JP" dirty="0"/>
              <a:t>【</a:t>
            </a:r>
            <a:r>
              <a:rPr lang="ja-JP" altLang="en-US" dirty="0"/>
              <a:t>録音</a:t>
            </a:r>
            <a:r>
              <a:rPr lang="en-US" altLang="ja-JP" dirty="0"/>
              <a:t>】 171 ⇒ 1 ⇒ </a:t>
            </a:r>
            <a:r>
              <a:rPr lang="ja-JP" altLang="en-US" dirty="0"/>
              <a:t>電話番号 ⇒ 　　録音 </a:t>
            </a:r>
            <a:r>
              <a:rPr lang="en-US" altLang="ja-JP" dirty="0"/>
              <a:t>【</a:t>
            </a:r>
            <a:r>
              <a:rPr lang="ja-JP" altLang="en-US" dirty="0"/>
              <a:t>再生</a:t>
            </a:r>
            <a:r>
              <a:rPr lang="en-US" altLang="ja-JP" dirty="0"/>
              <a:t>】 171 ⇒ 2 ⇒ </a:t>
            </a:r>
            <a:r>
              <a:rPr lang="ja-JP" altLang="en-US" dirty="0"/>
              <a:t>電話番号 ⇒ 再生</a:t>
            </a:r>
            <a:endParaRPr lang="en-US" altLang="ja-JP" dirty="0"/>
          </a:p>
          <a:p>
            <a:pPr marL="0" indent="0">
              <a:spcAft>
                <a:spcPts val="600"/>
              </a:spcAft>
              <a:buNone/>
            </a:pPr>
            <a:r>
              <a:rPr lang="ja-JP" altLang="en-US" sz="900" dirty="0"/>
              <a:t>電話番号</a:t>
            </a:r>
            <a:r>
              <a:rPr lang="en-US" altLang="ja-JP" sz="900" dirty="0"/>
              <a:t>:</a:t>
            </a:r>
            <a:r>
              <a:rPr lang="ja-JP" altLang="en-US" sz="900" dirty="0"/>
              <a:t>被災地の番号を市外局番から。 被災者は自宅等の番号</a:t>
            </a:r>
            <a:r>
              <a:rPr lang="en-US" altLang="ja-JP" sz="900" dirty="0"/>
              <a:t>､</a:t>
            </a:r>
            <a:r>
              <a:rPr lang="ja-JP" altLang="en-US" sz="900" dirty="0"/>
              <a:t>被災地以外者は被災地の番号を。</a:t>
            </a:r>
            <a:endParaRPr lang="en-US" altLang="ja-JP" sz="900" dirty="0"/>
          </a:p>
          <a:p>
            <a:pPr marL="0" indent="0">
              <a:spcAft>
                <a:spcPts val="600"/>
              </a:spcAft>
              <a:buNone/>
            </a:pPr>
            <a:r>
              <a:rPr lang="ja-JP" altLang="en-US" sz="900" dirty="0"/>
              <a:t>録音は</a:t>
            </a:r>
            <a:r>
              <a:rPr lang="en-US" altLang="ja-JP" sz="900" dirty="0"/>
              <a:t>30</a:t>
            </a:r>
            <a:r>
              <a:rPr lang="ja-JP" altLang="en-US" sz="900" dirty="0"/>
              <a:t>秒以内</a:t>
            </a:r>
            <a:r>
              <a:rPr lang="en-US" altLang="ja-JP" sz="900" dirty="0"/>
              <a:t>､</a:t>
            </a:r>
            <a:r>
              <a:rPr lang="ja-JP" altLang="en-US" sz="900" dirty="0"/>
              <a:t>伝言保存期間は</a:t>
            </a:r>
            <a:r>
              <a:rPr lang="en-US" altLang="ja-JP" sz="900" dirty="0"/>
              <a:t>48</a:t>
            </a:r>
            <a:r>
              <a:rPr lang="ja-JP" altLang="en-US" sz="900" dirty="0"/>
              <a:t>時間。 </a:t>
            </a:r>
            <a:r>
              <a:rPr lang="en-US" altLang="ja-JP" sz="900" dirty="0"/>
              <a:t>●</a:t>
            </a:r>
            <a:r>
              <a:rPr lang="ja-JP" altLang="en-US" sz="900" dirty="0"/>
              <a:t>災害用伝言ダイヤル</a:t>
            </a:r>
            <a:r>
              <a:rPr lang="en-US" altLang="ja-JP" sz="900" dirty="0"/>
              <a:t>(171)</a:t>
            </a:r>
            <a:r>
              <a:rPr lang="ja-JP" altLang="en-US" sz="900" dirty="0"/>
              <a:t>・伝言板の体験 毎月</a:t>
            </a:r>
            <a:r>
              <a:rPr lang="en-US" altLang="ja-JP" sz="900" dirty="0"/>
              <a:t>1,15</a:t>
            </a:r>
            <a:r>
              <a:rPr lang="ja-JP" altLang="en-US" sz="900" dirty="0"/>
              <a:t>日</a:t>
            </a:r>
            <a:r>
              <a:rPr lang="en-US" altLang="ja-JP" sz="900" dirty="0"/>
              <a:t>､</a:t>
            </a:r>
            <a:r>
              <a:rPr lang="ja-JP" altLang="en-US" sz="900" dirty="0"/>
              <a:t>正月</a:t>
            </a:r>
            <a:r>
              <a:rPr lang="en-US" altLang="ja-JP" sz="900" dirty="0"/>
              <a:t>(1/1</a:t>
            </a:r>
            <a:r>
              <a:rPr lang="ja-JP" altLang="en-US" sz="900" dirty="0"/>
              <a:t>日</a:t>
            </a:r>
            <a:r>
              <a:rPr lang="en-US" altLang="ja-JP" sz="900" dirty="0"/>
              <a:t>00:00</a:t>
            </a:r>
            <a:r>
              <a:rPr lang="ja-JP" altLang="en-US" sz="900" dirty="0"/>
              <a:t>～</a:t>
            </a:r>
            <a:r>
              <a:rPr lang="en-US" altLang="ja-JP" sz="900" dirty="0"/>
              <a:t>3</a:t>
            </a:r>
            <a:r>
              <a:rPr lang="ja-JP" altLang="en-US" sz="900" dirty="0"/>
              <a:t>日</a:t>
            </a:r>
            <a:r>
              <a:rPr lang="en-US" altLang="ja-JP" sz="900" dirty="0"/>
              <a:t>23:00</a:t>
            </a:r>
            <a:r>
              <a:rPr lang="ja-JP" altLang="en-US" sz="900" dirty="0"/>
              <a:t>）</a:t>
            </a:r>
            <a:r>
              <a:rPr lang="en-US" altLang="ja-JP" sz="900" dirty="0"/>
              <a:t>､ </a:t>
            </a:r>
            <a:r>
              <a:rPr lang="ja-JP" altLang="en-US" sz="900" dirty="0"/>
              <a:t>防災週間</a:t>
            </a:r>
            <a:r>
              <a:rPr lang="en-US" altLang="ja-JP" sz="900" dirty="0"/>
              <a:t>(8/30</a:t>
            </a:r>
            <a:r>
              <a:rPr lang="ja-JP" altLang="en-US" sz="900" dirty="0"/>
              <a:t>日</a:t>
            </a:r>
            <a:r>
              <a:rPr lang="en-US" altLang="ja-JP" sz="900" dirty="0"/>
              <a:t>9:00</a:t>
            </a:r>
            <a:r>
              <a:rPr lang="ja-JP" altLang="en-US" sz="900" dirty="0"/>
              <a:t>～</a:t>
            </a:r>
            <a:r>
              <a:rPr lang="en-US" altLang="ja-JP" sz="900" dirty="0"/>
              <a:t>9/5</a:t>
            </a:r>
            <a:r>
              <a:rPr lang="ja-JP" altLang="en-US" sz="900" dirty="0"/>
              <a:t>日</a:t>
            </a:r>
            <a:r>
              <a:rPr lang="en-US" altLang="ja-JP" sz="900" dirty="0"/>
              <a:t>17:00</a:t>
            </a:r>
            <a:r>
              <a:rPr lang="ja-JP" altLang="en-US" sz="900" dirty="0"/>
              <a:t>）</a:t>
            </a:r>
            <a:r>
              <a:rPr lang="en-US" altLang="ja-JP" sz="900" dirty="0"/>
              <a:t>､</a:t>
            </a:r>
          </a:p>
          <a:p>
            <a:pPr marL="0" indent="0">
              <a:spcAft>
                <a:spcPts val="600"/>
              </a:spcAft>
              <a:buNone/>
            </a:pPr>
            <a:r>
              <a:rPr lang="ja-JP" altLang="en-US" sz="900" dirty="0"/>
              <a:t>防災と ボランティア週間</a:t>
            </a:r>
            <a:br>
              <a:rPr lang="en-US" altLang="ja-JP" sz="900" dirty="0"/>
            </a:br>
            <a:r>
              <a:rPr lang="en-US" altLang="ja-JP" sz="900" dirty="0"/>
              <a:t>(1/15</a:t>
            </a:r>
            <a:r>
              <a:rPr lang="ja-JP" altLang="en-US" sz="900" dirty="0"/>
              <a:t>日</a:t>
            </a:r>
            <a:r>
              <a:rPr lang="en-US" altLang="ja-JP" sz="900" dirty="0"/>
              <a:t>9:00</a:t>
            </a:r>
            <a:r>
              <a:rPr lang="ja-JP" altLang="en-US" sz="900" dirty="0"/>
              <a:t>～</a:t>
            </a:r>
            <a:r>
              <a:rPr lang="en-US" altLang="ja-JP" sz="900" dirty="0"/>
              <a:t>21</a:t>
            </a:r>
            <a:r>
              <a:rPr lang="ja-JP" altLang="en-US" sz="900" dirty="0"/>
              <a:t>日</a:t>
            </a:r>
            <a:r>
              <a:rPr lang="en-US" altLang="ja-JP" sz="900" dirty="0"/>
              <a:t>17:00) </a:t>
            </a:r>
          </a:p>
        </p:txBody>
      </p:sp>
      <p:sp>
        <p:nvSpPr>
          <p:cNvPr id="35" name="テキスト ボックス 34">
            <a:extLst>
              <a:ext uri="{FF2B5EF4-FFF2-40B4-BE49-F238E27FC236}">
                <a16:creationId xmlns:a16="http://schemas.microsoft.com/office/drawing/2014/main" id="{3F145C60-132D-EA3D-9565-70FB85FEEAE3}"/>
              </a:ext>
            </a:extLst>
          </p:cNvPr>
          <p:cNvSpPr txBox="1"/>
          <p:nvPr/>
        </p:nvSpPr>
        <p:spPr>
          <a:xfrm>
            <a:off x="7813343" y="3974394"/>
            <a:ext cx="1945136" cy="2593531"/>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nSpc>
                <a:spcPct val="120000"/>
              </a:lnSpc>
            </a:pPr>
            <a:r>
              <a:rPr lang="ja-JP" altLang="en-US" sz="1050" dirty="0"/>
              <a:t>イメージ</a:t>
            </a:r>
            <a:endParaRPr lang="en-US" altLang="ja-JP" sz="1050" dirty="0"/>
          </a:p>
          <a:p>
            <a:pPr marL="171450" indent="-171450">
              <a:lnSpc>
                <a:spcPct val="120000"/>
              </a:lnSpc>
              <a:buFont typeface="Wingdings" panose="05000000000000000000" pitchFamily="2" charset="2"/>
              <a:buChar char="n"/>
            </a:pPr>
            <a:r>
              <a:rPr lang="ja-JP" altLang="en-US" sz="1050" dirty="0"/>
              <a:t>氏名</a:t>
            </a:r>
            <a:endParaRPr lang="en-US" altLang="ja-JP" sz="1050" dirty="0"/>
          </a:p>
          <a:p>
            <a:pPr marL="171450" indent="-171450">
              <a:lnSpc>
                <a:spcPct val="120000"/>
              </a:lnSpc>
              <a:buFont typeface="Wingdings" panose="05000000000000000000" pitchFamily="2" charset="2"/>
              <a:buChar char="n"/>
            </a:pPr>
            <a:r>
              <a:rPr lang="ja-JP" altLang="en-US" sz="1050" dirty="0"/>
              <a:t>血液型</a:t>
            </a:r>
            <a:endParaRPr lang="en-US" altLang="ja-JP" sz="1050" dirty="0"/>
          </a:p>
          <a:p>
            <a:pPr marL="171450" indent="-171450">
              <a:lnSpc>
                <a:spcPct val="120000"/>
              </a:lnSpc>
              <a:buFont typeface="Wingdings" panose="05000000000000000000" pitchFamily="2" charset="2"/>
              <a:buChar char="n"/>
            </a:pPr>
            <a:r>
              <a:rPr lang="ja-JP" altLang="en-US" sz="1050" dirty="0"/>
              <a:t>生年月日</a:t>
            </a:r>
            <a:endParaRPr lang="en-US" altLang="ja-JP" sz="1050" dirty="0"/>
          </a:p>
          <a:p>
            <a:pPr marL="171450" indent="-171450">
              <a:lnSpc>
                <a:spcPct val="120000"/>
              </a:lnSpc>
              <a:buFont typeface="Wingdings" panose="05000000000000000000" pitchFamily="2" charset="2"/>
              <a:buChar char="n"/>
            </a:pPr>
            <a:r>
              <a:rPr lang="ja-JP" altLang="en-US" sz="1050" dirty="0"/>
              <a:t>アレルギー</a:t>
            </a:r>
            <a:endParaRPr lang="en-US" altLang="ja-JP" sz="1050" dirty="0"/>
          </a:p>
          <a:p>
            <a:pPr marL="171450" indent="-171450">
              <a:lnSpc>
                <a:spcPct val="120000"/>
              </a:lnSpc>
              <a:buFont typeface="Wingdings" panose="05000000000000000000" pitchFamily="2" charset="2"/>
              <a:buChar char="n"/>
            </a:pPr>
            <a:r>
              <a:rPr lang="ja-JP" altLang="en-US" sz="1050" dirty="0"/>
              <a:t>勤務先　部署</a:t>
            </a:r>
            <a:endParaRPr lang="en-US" altLang="ja-JP" sz="1050" dirty="0"/>
          </a:p>
          <a:p>
            <a:pPr marL="171450" indent="-171450">
              <a:lnSpc>
                <a:spcPct val="120000"/>
              </a:lnSpc>
              <a:buFont typeface="Wingdings" panose="05000000000000000000" pitchFamily="2" charset="2"/>
              <a:buChar char="n"/>
            </a:pPr>
            <a:endParaRPr lang="en-US" altLang="ja-JP" sz="1050" dirty="0"/>
          </a:p>
          <a:p>
            <a:pPr marL="171450" indent="-171450">
              <a:lnSpc>
                <a:spcPct val="120000"/>
              </a:lnSpc>
              <a:buFont typeface="Wingdings" panose="05000000000000000000" pitchFamily="2" charset="2"/>
              <a:buChar char="n"/>
            </a:pPr>
            <a:r>
              <a:rPr lang="ja-JP" altLang="en-US" sz="1050" dirty="0"/>
              <a:t>緊急連絡先</a:t>
            </a:r>
            <a:endParaRPr lang="en-US" altLang="ja-JP" sz="1050" dirty="0"/>
          </a:p>
          <a:p>
            <a:pPr marL="171450" indent="-171450">
              <a:lnSpc>
                <a:spcPct val="120000"/>
              </a:lnSpc>
              <a:buFont typeface="Wingdings" panose="05000000000000000000" pitchFamily="2" charset="2"/>
              <a:buChar char="n"/>
            </a:pPr>
            <a:endParaRPr lang="en-US" altLang="ja-JP" sz="1050" dirty="0"/>
          </a:p>
          <a:p>
            <a:pPr marL="171450" indent="-171450">
              <a:lnSpc>
                <a:spcPct val="120000"/>
              </a:lnSpc>
              <a:buFont typeface="Wingdings" panose="05000000000000000000" pitchFamily="2" charset="2"/>
              <a:buChar char="n"/>
            </a:pPr>
            <a:r>
              <a:rPr lang="ja-JP" altLang="en-US" sz="1050" dirty="0"/>
              <a:t>参集のタイミング</a:t>
            </a:r>
            <a:endParaRPr lang="en-US" altLang="ja-JP" sz="1050" dirty="0"/>
          </a:p>
          <a:p>
            <a:pPr marL="171450" indent="-171450">
              <a:lnSpc>
                <a:spcPct val="120000"/>
              </a:lnSpc>
              <a:buFont typeface="Wingdings" panose="05000000000000000000" pitchFamily="2" charset="2"/>
              <a:buChar char="n"/>
            </a:pPr>
            <a:endParaRPr lang="en-US" altLang="ja-JP" sz="1050" dirty="0"/>
          </a:p>
          <a:p>
            <a:pPr marL="171450" indent="-171450">
              <a:lnSpc>
                <a:spcPct val="120000"/>
              </a:lnSpc>
              <a:buFont typeface="Wingdings" panose="05000000000000000000" pitchFamily="2" charset="2"/>
              <a:buChar char="n"/>
            </a:pPr>
            <a:endParaRPr lang="en-US" altLang="ja-JP" sz="1050" dirty="0"/>
          </a:p>
          <a:p>
            <a:pPr marL="171450" indent="-171450">
              <a:lnSpc>
                <a:spcPct val="120000"/>
              </a:lnSpc>
              <a:buFont typeface="Wingdings" panose="05000000000000000000" pitchFamily="2" charset="2"/>
              <a:buChar char="n"/>
            </a:pPr>
            <a:endParaRPr lang="en-US" altLang="ja-JP" sz="1050" dirty="0"/>
          </a:p>
        </p:txBody>
      </p:sp>
      <p:sp>
        <p:nvSpPr>
          <p:cNvPr id="12" name="四角形: 角を丸くする 11">
            <a:extLst>
              <a:ext uri="{FF2B5EF4-FFF2-40B4-BE49-F238E27FC236}">
                <a16:creationId xmlns:a16="http://schemas.microsoft.com/office/drawing/2014/main" id="{067A06D5-43A9-8788-9EDB-6908F80F5EAC}"/>
              </a:ext>
            </a:extLst>
          </p:cNvPr>
          <p:cNvSpPr/>
          <p:nvPr/>
        </p:nvSpPr>
        <p:spPr>
          <a:xfrm>
            <a:off x="5048249" y="76588"/>
            <a:ext cx="2196000" cy="288000"/>
          </a:xfrm>
          <a:prstGeom prst="roundRect">
            <a:avLst>
              <a:gd name="adj" fmla="val 50000"/>
            </a:avLst>
          </a:prstGeom>
          <a:solidFill>
            <a:schemeClr val="accent3">
              <a:lumMod val="75000"/>
            </a:schemeClr>
          </a:solidFill>
          <a:ln>
            <a:solidFill>
              <a:schemeClr val="accent3">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effectLst>
                  <a:outerShdw blurRad="38100" dist="38100" dir="2700000" algn="tl">
                    <a:srgbClr val="000000">
                      <a:alpha val="43137"/>
                    </a:srgbClr>
                  </a:outerShdw>
                </a:effectLst>
              </a:rPr>
              <a:t>自宅周辺の災害リスク</a:t>
            </a:r>
          </a:p>
        </p:txBody>
      </p:sp>
      <p:sp>
        <p:nvSpPr>
          <p:cNvPr id="21" name="四角形: 角を丸くする 20">
            <a:extLst>
              <a:ext uri="{FF2B5EF4-FFF2-40B4-BE49-F238E27FC236}">
                <a16:creationId xmlns:a16="http://schemas.microsoft.com/office/drawing/2014/main" id="{55788037-9D00-BFF2-DAF9-4196EB102663}"/>
              </a:ext>
            </a:extLst>
          </p:cNvPr>
          <p:cNvSpPr/>
          <p:nvPr/>
        </p:nvSpPr>
        <p:spPr>
          <a:xfrm>
            <a:off x="7596602" y="76588"/>
            <a:ext cx="2196000" cy="288000"/>
          </a:xfrm>
          <a:prstGeom prst="roundRect">
            <a:avLst>
              <a:gd name="adj" fmla="val 50000"/>
            </a:avLst>
          </a:prstGeom>
          <a:solidFill>
            <a:schemeClr val="accent3">
              <a:lumMod val="75000"/>
            </a:schemeClr>
          </a:solidFill>
          <a:ln>
            <a:solidFill>
              <a:schemeClr val="accent3">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effectLst>
                  <a:outerShdw blurRad="38100" dist="38100" dir="2700000" algn="tl">
                    <a:srgbClr val="000000">
                      <a:alpha val="43137"/>
                    </a:srgbClr>
                  </a:outerShdw>
                </a:effectLst>
              </a:rPr>
              <a:t>避難先等</a:t>
            </a:r>
          </a:p>
        </p:txBody>
      </p:sp>
      <p:graphicFrame>
        <p:nvGraphicFramePr>
          <p:cNvPr id="27" name="表 26">
            <a:extLst>
              <a:ext uri="{FF2B5EF4-FFF2-40B4-BE49-F238E27FC236}">
                <a16:creationId xmlns:a16="http://schemas.microsoft.com/office/drawing/2014/main" id="{FFCE9EA8-1F21-BCAD-71F6-5C3753AEA9DA}"/>
              </a:ext>
            </a:extLst>
          </p:cNvPr>
          <p:cNvGraphicFramePr>
            <a:graphicFrameLocks noGrp="1"/>
          </p:cNvGraphicFramePr>
          <p:nvPr>
            <p:extLst>
              <p:ext uri="{D42A27DB-BD31-4B8C-83A1-F6EECF244321}">
                <p14:modId xmlns:p14="http://schemas.microsoft.com/office/powerpoint/2010/main" val="3272984436"/>
              </p:ext>
            </p:extLst>
          </p:nvPr>
        </p:nvGraphicFramePr>
        <p:xfrm>
          <a:off x="7644962" y="698565"/>
          <a:ext cx="2172889" cy="969480"/>
        </p:xfrm>
        <a:graphic>
          <a:graphicData uri="http://schemas.openxmlformats.org/drawingml/2006/table">
            <a:tbl>
              <a:tblPr>
                <a:tableStyleId>{5940675A-B579-460E-94D1-54222C63F5DA}</a:tableStyleId>
              </a:tblPr>
              <a:tblGrid>
                <a:gridCol w="696889">
                  <a:extLst>
                    <a:ext uri="{9D8B030D-6E8A-4147-A177-3AD203B41FA5}">
                      <a16:colId xmlns:a16="http://schemas.microsoft.com/office/drawing/2014/main" val="4232636100"/>
                    </a:ext>
                  </a:extLst>
                </a:gridCol>
                <a:gridCol w="1476000">
                  <a:extLst>
                    <a:ext uri="{9D8B030D-6E8A-4147-A177-3AD203B41FA5}">
                      <a16:colId xmlns:a16="http://schemas.microsoft.com/office/drawing/2014/main" val="3412610539"/>
                    </a:ext>
                  </a:extLst>
                </a:gridCol>
              </a:tblGrid>
              <a:tr h="193896">
                <a:tc>
                  <a:txBody>
                    <a:bodyPr/>
                    <a:lstStyle/>
                    <a:p>
                      <a:pPr algn="ctr" fontAlgn="ctr">
                        <a:buNone/>
                      </a:pPr>
                      <a:r>
                        <a:rPr lang="ja-JP" altLang="en-US" sz="800" u="none" strike="noStrike" dirty="0">
                          <a:effectLst/>
                        </a:rPr>
                        <a:t>災害</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algn="ctr" fontAlgn="ctr">
                        <a:buNone/>
                      </a:pPr>
                      <a:r>
                        <a:rPr lang="ja-JP" altLang="en-US" sz="800" u="none" strike="noStrike" dirty="0">
                          <a:effectLst/>
                        </a:rPr>
                        <a:t>避難先</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extLst>
                  <a:ext uri="{0D108BD9-81ED-4DB2-BD59-A6C34878D82A}">
                    <a16:rowId xmlns:a16="http://schemas.microsoft.com/office/drawing/2014/main" val="3000014977"/>
                  </a:ext>
                </a:extLst>
              </a:tr>
              <a:tr h="193896">
                <a:tc>
                  <a:txBody>
                    <a:bodyPr/>
                    <a:lstStyle/>
                    <a:p>
                      <a:pPr algn="l" fontAlgn="ctr">
                        <a:buNone/>
                      </a:pPr>
                      <a:r>
                        <a:rPr lang="ja-JP" altLang="en-US" sz="800" u="none" strike="noStrike">
                          <a:effectLst/>
                        </a:rPr>
                        <a:t>大雨・洪水</a:t>
                      </a:r>
                      <a:endParaRPr lang="ja-JP" altLang="en-US" sz="8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algn="l" fontAlgn="ctr">
                        <a:buNone/>
                      </a:pPr>
                      <a:r>
                        <a:rPr lang="zh-TW" altLang="en-US" sz="800" u="none" strike="noStrike" dirty="0">
                          <a:effectLst/>
                        </a:rPr>
                        <a:t>施設内３階以上</a:t>
                      </a:r>
                      <a:endParaRPr lang="zh-TW"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extLst>
                  <a:ext uri="{0D108BD9-81ED-4DB2-BD59-A6C34878D82A}">
                    <a16:rowId xmlns:a16="http://schemas.microsoft.com/office/drawing/2014/main" val="1794796163"/>
                  </a:ext>
                </a:extLst>
              </a:tr>
              <a:tr h="193896">
                <a:tc>
                  <a:txBody>
                    <a:bodyPr/>
                    <a:lstStyle/>
                    <a:p>
                      <a:pPr algn="l" fontAlgn="ctr">
                        <a:buNone/>
                      </a:pPr>
                      <a:r>
                        <a:rPr lang="ja-JP" altLang="en-US" sz="800" u="none" strike="noStrike">
                          <a:effectLst/>
                        </a:rPr>
                        <a:t>津波</a:t>
                      </a:r>
                      <a:endParaRPr lang="ja-JP" altLang="en-US" sz="8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algn="l" fontAlgn="ctr">
                        <a:buNone/>
                      </a:pPr>
                      <a:r>
                        <a:rPr lang="zh-TW" altLang="en-US" sz="800" u="none" strike="noStrike" dirty="0">
                          <a:effectLst/>
                        </a:rPr>
                        <a:t>施設内３階以上</a:t>
                      </a:r>
                      <a:endParaRPr lang="zh-TW"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extLst>
                  <a:ext uri="{0D108BD9-81ED-4DB2-BD59-A6C34878D82A}">
                    <a16:rowId xmlns:a16="http://schemas.microsoft.com/office/drawing/2014/main" val="1220155205"/>
                  </a:ext>
                </a:extLst>
              </a:tr>
              <a:tr h="193896">
                <a:tc>
                  <a:txBody>
                    <a:bodyPr/>
                    <a:lstStyle/>
                    <a:p>
                      <a:pPr algn="l" fontAlgn="ctr">
                        <a:buNone/>
                      </a:pPr>
                      <a:r>
                        <a:rPr lang="ja-JP" altLang="en-US" sz="800" u="none" strike="noStrike" dirty="0">
                          <a:effectLst/>
                        </a:rPr>
                        <a:t>土砂災害</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algn="l" fontAlgn="ctr">
                        <a:buNone/>
                      </a:pPr>
                      <a:r>
                        <a:rPr lang="ja-JP" altLang="en-US" sz="800" u="none" strike="noStrike" dirty="0">
                          <a:effectLst/>
                        </a:rPr>
                        <a:t>○○ビル</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extLst>
                  <a:ext uri="{0D108BD9-81ED-4DB2-BD59-A6C34878D82A}">
                    <a16:rowId xmlns:a16="http://schemas.microsoft.com/office/drawing/2014/main" val="2649603724"/>
                  </a:ext>
                </a:extLst>
              </a:tr>
              <a:tr h="193896">
                <a:tc>
                  <a:txBody>
                    <a:bodyPr/>
                    <a:lstStyle/>
                    <a:p>
                      <a:pPr algn="l" fontAlgn="ctr">
                        <a:buNone/>
                      </a:pPr>
                      <a:r>
                        <a:rPr lang="ja-JP" altLang="en-US" sz="800" u="none" strike="noStrike">
                          <a:effectLst/>
                        </a:rPr>
                        <a:t>地震</a:t>
                      </a:r>
                      <a:endParaRPr lang="ja-JP" altLang="en-US" sz="8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algn="l" fontAlgn="ctr">
                        <a:buNone/>
                      </a:pPr>
                      <a:r>
                        <a:rPr lang="ja-JP" altLang="en-US" sz="800" u="none" strike="noStrike" dirty="0">
                          <a:effectLst/>
                        </a:rPr>
                        <a:t>○○小学校体育館</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extLst>
                  <a:ext uri="{0D108BD9-81ED-4DB2-BD59-A6C34878D82A}">
                    <a16:rowId xmlns:a16="http://schemas.microsoft.com/office/drawing/2014/main" val="453506868"/>
                  </a:ext>
                </a:extLst>
              </a:tr>
            </a:tbl>
          </a:graphicData>
        </a:graphic>
      </p:graphicFrame>
      <p:sp>
        <p:nvSpPr>
          <p:cNvPr id="32" name="テキスト ボックス 31">
            <a:extLst>
              <a:ext uri="{FF2B5EF4-FFF2-40B4-BE49-F238E27FC236}">
                <a16:creationId xmlns:a16="http://schemas.microsoft.com/office/drawing/2014/main" id="{D563C7F2-4AB8-8269-E041-34AEA6C75D6C}"/>
              </a:ext>
            </a:extLst>
          </p:cNvPr>
          <p:cNvSpPr txBox="1"/>
          <p:nvPr/>
        </p:nvSpPr>
        <p:spPr>
          <a:xfrm>
            <a:off x="7578647" y="1766698"/>
            <a:ext cx="2266792" cy="406586"/>
          </a:xfrm>
          <a:prstGeom prst="rect">
            <a:avLst/>
          </a:prstGeom>
          <a:noFill/>
        </p:spPr>
        <p:txBody>
          <a:bodyPr wrap="square">
            <a:spAutoFit/>
          </a:bodyPr>
          <a:lstStyle>
            <a:defPPr>
              <a:defRPr lang="en-US"/>
            </a:defPPr>
            <a:lvl1pPr marL="171450" indent="-171450">
              <a:lnSpc>
                <a:spcPct val="120000"/>
              </a:lnSpc>
              <a:buFont typeface="Wingdings" panose="05000000000000000000" pitchFamily="2" charset="2"/>
              <a:buChar char="n"/>
              <a:defRPr sz="1050"/>
            </a:lvl1pPr>
          </a:lstStyle>
          <a:p>
            <a:pPr marL="0" indent="0">
              <a:buNone/>
            </a:pPr>
            <a:r>
              <a:rPr lang="ja-JP" altLang="en-US" sz="900" dirty="0"/>
              <a:t>施設外に避難する際は、送迎の車両の他、○○会社の車両協力を得る</a:t>
            </a:r>
            <a:endParaRPr lang="en-US" altLang="ja-JP" sz="900" dirty="0"/>
          </a:p>
        </p:txBody>
      </p:sp>
      <p:sp>
        <p:nvSpPr>
          <p:cNvPr id="36" name="テキスト ボックス 35">
            <a:extLst>
              <a:ext uri="{FF2B5EF4-FFF2-40B4-BE49-F238E27FC236}">
                <a16:creationId xmlns:a16="http://schemas.microsoft.com/office/drawing/2014/main" id="{2F3F57C6-6079-89FE-D5B1-D4DD93A44BEC}"/>
              </a:ext>
            </a:extLst>
          </p:cNvPr>
          <p:cNvSpPr txBox="1"/>
          <p:nvPr/>
        </p:nvSpPr>
        <p:spPr>
          <a:xfrm>
            <a:off x="5090683" y="463088"/>
            <a:ext cx="775552" cy="26161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defPPr>
              <a:defRPr lang="en-US"/>
            </a:defPPr>
            <a:lvl1pPr>
              <a:defRPr kumimoji="1" sz="1100"/>
            </a:lvl1pPr>
          </a:lstStyle>
          <a:p>
            <a:r>
              <a:rPr lang="ja-JP" altLang="en-US" dirty="0"/>
              <a:t>イメージ</a:t>
            </a:r>
            <a:endParaRPr lang="en-US" altLang="ja-JP" dirty="0"/>
          </a:p>
        </p:txBody>
      </p:sp>
      <p:sp>
        <p:nvSpPr>
          <p:cNvPr id="37" name="テキスト ボックス 36">
            <a:extLst>
              <a:ext uri="{FF2B5EF4-FFF2-40B4-BE49-F238E27FC236}">
                <a16:creationId xmlns:a16="http://schemas.microsoft.com/office/drawing/2014/main" id="{3FA7A461-3B1C-2463-F3C8-85432BA96365}"/>
              </a:ext>
            </a:extLst>
          </p:cNvPr>
          <p:cNvSpPr txBox="1"/>
          <p:nvPr/>
        </p:nvSpPr>
        <p:spPr>
          <a:xfrm>
            <a:off x="8921531" y="354611"/>
            <a:ext cx="836948" cy="24622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defPPr>
              <a:defRPr lang="en-US"/>
            </a:defPPr>
            <a:lvl1pPr>
              <a:defRPr kumimoji="1" sz="1100"/>
            </a:lvl1pPr>
          </a:lstStyle>
          <a:p>
            <a:r>
              <a:rPr lang="ja-JP" altLang="en-US" sz="1000" dirty="0"/>
              <a:t>イメージ</a:t>
            </a:r>
            <a:endParaRPr lang="en-US" altLang="ja-JP" sz="1000" dirty="0"/>
          </a:p>
        </p:txBody>
      </p:sp>
      <p:pic>
        <p:nvPicPr>
          <p:cNvPr id="31" name="図 30">
            <a:extLst>
              <a:ext uri="{FF2B5EF4-FFF2-40B4-BE49-F238E27FC236}">
                <a16:creationId xmlns:a16="http://schemas.microsoft.com/office/drawing/2014/main" id="{30FC941D-DAF5-DC48-87DB-2DEAADBECC3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438918" y="2178266"/>
            <a:ext cx="752400" cy="752400"/>
          </a:xfrm>
          <a:prstGeom prst="rect">
            <a:avLst/>
          </a:prstGeom>
        </p:spPr>
      </p:pic>
      <p:sp>
        <p:nvSpPr>
          <p:cNvPr id="40" name="テキスト ボックス 39">
            <a:extLst>
              <a:ext uri="{FF2B5EF4-FFF2-40B4-BE49-F238E27FC236}">
                <a16:creationId xmlns:a16="http://schemas.microsoft.com/office/drawing/2014/main" id="{921B37E0-E253-DD20-360C-043C7B16ADEA}"/>
              </a:ext>
            </a:extLst>
          </p:cNvPr>
          <p:cNvSpPr txBox="1"/>
          <p:nvPr/>
        </p:nvSpPr>
        <p:spPr>
          <a:xfrm>
            <a:off x="7559921" y="393765"/>
            <a:ext cx="1013470" cy="265137"/>
          </a:xfrm>
          <a:prstGeom prst="rect">
            <a:avLst/>
          </a:prstGeom>
          <a:noFill/>
        </p:spPr>
        <p:txBody>
          <a:bodyPr wrap="square">
            <a:spAutoFit/>
          </a:bodyPr>
          <a:lstStyle>
            <a:defPPr>
              <a:defRPr lang="en-US"/>
            </a:defPPr>
            <a:lvl1pPr marL="171450" indent="-171450">
              <a:lnSpc>
                <a:spcPct val="120000"/>
              </a:lnSpc>
              <a:buFont typeface="Wingdings" panose="05000000000000000000" pitchFamily="2" charset="2"/>
              <a:buChar char="n"/>
              <a:defRPr sz="1050"/>
            </a:lvl1pPr>
          </a:lstStyle>
          <a:p>
            <a:pPr marL="0" indent="0">
              <a:buNone/>
            </a:pPr>
            <a:r>
              <a:rPr lang="ja-JP" altLang="en-US" sz="1000" dirty="0"/>
              <a:t>施設の避難先</a:t>
            </a:r>
            <a:endParaRPr lang="en-US" altLang="ja-JP" sz="1000" dirty="0"/>
          </a:p>
        </p:txBody>
      </p:sp>
      <p:sp>
        <p:nvSpPr>
          <p:cNvPr id="43" name="四角形: 角を丸くする 42">
            <a:extLst>
              <a:ext uri="{FF2B5EF4-FFF2-40B4-BE49-F238E27FC236}">
                <a16:creationId xmlns:a16="http://schemas.microsoft.com/office/drawing/2014/main" id="{CD7E12FC-6330-C170-8BC6-45466E7A3E47}"/>
              </a:ext>
            </a:extLst>
          </p:cNvPr>
          <p:cNvSpPr/>
          <p:nvPr/>
        </p:nvSpPr>
        <p:spPr>
          <a:xfrm>
            <a:off x="43276" y="3593872"/>
            <a:ext cx="2268000" cy="288000"/>
          </a:xfrm>
          <a:prstGeom prst="roundRect">
            <a:avLst>
              <a:gd name="adj" fmla="val 50000"/>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effectLst>
                  <a:outerShdw blurRad="38100" dist="38100" dir="2700000" algn="tl">
                    <a:srgbClr val="000000">
                      <a:alpha val="43137"/>
                    </a:srgbClr>
                  </a:outerShdw>
                </a:effectLst>
              </a:rPr>
              <a:t>発災時の行動</a:t>
            </a:r>
          </a:p>
        </p:txBody>
      </p:sp>
      <p:sp>
        <p:nvSpPr>
          <p:cNvPr id="44" name="テキスト ボックス 43">
            <a:extLst>
              <a:ext uri="{FF2B5EF4-FFF2-40B4-BE49-F238E27FC236}">
                <a16:creationId xmlns:a16="http://schemas.microsoft.com/office/drawing/2014/main" id="{4E47FF90-2D50-1E16-EDDB-76464FBF131C}"/>
              </a:ext>
            </a:extLst>
          </p:cNvPr>
          <p:cNvSpPr txBox="1"/>
          <p:nvPr/>
        </p:nvSpPr>
        <p:spPr>
          <a:xfrm>
            <a:off x="147521" y="3878720"/>
            <a:ext cx="2019301" cy="261610"/>
          </a:xfrm>
          <a:prstGeom prst="rect">
            <a:avLst/>
          </a:prstGeom>
          <a:noFill/>
        </p:spPr>
        <p:txBody>
          <a:bodyPr wrap="square" rtlCol="0">
            <a:spAutoFit/>
          </a:bodyPr>
          <a:lstStyle/>
          <a:p>
            <a:r>
              <a:rPr kumimoji="1" lang="ja-JP" altLang="en-US" sz="1100" b="1" dirty="0"/>
              <a:t>揺れた時</a:t>
            </a:r>
          </a:p>
        </p:txBody>
      </p:sp>
      <p:sp>
        <p:nvSpPr>
          <p:cNvPr id="45" name="テキスト ボックス 44">
            <a:extLst>
              <a:ext uri="{FF2B5EF4-FFF2-40B4-BE49-F238E27FC236}">
                <a16:creationId xmlns:a16="http://schemas.microsoft.com/office/drawing/2014/main" id="{DD7870C7-DAB4-E22A-6C0F-895B1F40C0B5}"/>
              </a:ext>
            </a:extLst>
          </p:cNvPr>
          <p:cNvSpPr txBox="1"/>
          <p:nvPr/>
        </p:nvSpPr>
        <p:spPr>
          <a:xfrm>
            <a:off x="61912" y="4115184"/>
            <a:ext cx="2167848" cy="1967013"/>
          </a:xfrm>
          <a:prstGeom prst="rect">
            <a:avLst/>
          </a:prstGeom>
          <a:noFill/>
        </p:spPr>
        <p:txBody>
          <a:bodyPr wrap="square">
            <a:spAutoFit/>
          </a:bodyPr>
          <a:lstStyle/>
          <a:p>
            <a:pPr marL="171450" indent="-171450">
              <a:lnSpc>
                <a:spcPct val="120000"/>
              </a:lnSpc>
              <a:spcAft>
                <a:spcPts val="600"/>
              </a:spcAft>
              <a:buFont typeface="Wingdings" panose="05000000000000000000" pitchFamily="2" charset="2"/>
              <a:buChar char="n"/>
            </a:pPr>
            <a:r>
              <a:rPr lang="ja-JP" altLang="ja-JP" sz="900" dirty="0"/>
              <a:t>頭を</a:t>
            </a:r>
            <a:r>
              <a:rPr lang="ja-JP" altLang="en-US" sz="900" dirty="0"/>
              <a:t>手や服などで</a:t>
            </a:r>
            <a:r>
              <a:rPr lang="ja-JP" altLang="ja-JP" sz="900" dirty="0"/>
              <a:t>守り、落下物のない場所でじっとしゃが</a:t>
            </a:r>
            <a:r>
              <a:rPr lang="ja-JP" altLang="en-US" sz="900" dirty="0"/>
              <a:t>む、机やテーブルの下で安全確保する</a:t>
            </a:r>
            <a:endParaRPr lang="en-US" altLang="ja-JP" sz="900" dirty="0"/>
          </a:p>
          <a:p>
            <a:pPr marL="171450" indent="-171450">
              <a:lnSpc>
                <a:spcPct val="120000"/>
              </a:lnSpc>
              <a:spcAft>
                <a:spcPts val="600"/>
              </a:spcAft>
              <a:buFont typeface="Wingdings" panose="05000000000000000000" pitchFamily="2" charset="2"/>
              <a:buChar char="n"/>
            </a:pPr>
            <a:r>
              <a:rPr lang="ja-JP" altLang="en-US" sz="900" dirty="0"/>
              <a:t>エレベーターに乗っているときは、すべてのボタンを押し、最初に停止した階で降りる</a:t>
            </a:r>
            <a:endParaRPr lang="en-US" altLang="ja-JP" sz="900" dirty="0"/>
          </a:p>
          <a:p>
            <a:pPr marL="171450" indent="-171450">
              <a:lnSpc>
                <a:spcPct val="120000"/>
              </a:lnSpc>
              <a:spcAft>
                <a:spcPts val="600"/>
              </a:spcAft>
              <a:buFont typeface="Wingdings" panose="05000000000000000000" pitchFamily="2" charset="2"/>
              <a:buChar char="n"/>
            </a:pPr>
            <a:r>
              <a:rPr lang="ja-JP" altLang="en-US" sz="900" dirty="0"/>
              <a:t>火の近くにいる際は、火元から離れる（火は消さない）</a:t>
            </a:r>
            <a:endParaRPr lang="en-US" altLang="ja-JP" sz="900" dirty="0"/>
          </a:p>
          <a:p>
            <a:pPr marL="171450" indent="-171450">
              <a:lnSpc>
                <a:spcPct val="120000"/>
              </a:lnSpc>
              <a:spcAft>
                <a:spcPts val="600"/>
              </a:spcAft>
              <a:buFont typeface="Wingdings" panose="05000000000000000000" pitchFamily="2" charset="2"/>
              <a:buChar char="n"/>
            </a:pPr>
            <a:r>
              <a:rPr lang="ja-JP" altLang="en-US" sz="900" dirty="0"/>
              <a:t>利用者にもしゃがんで頭を守る声掛けをする</a:t>
            </a:r>
            <a:endParaRPr lang="en-US" altLang="ja-JP" sz="900" dirty="0"/>
          </a:p>
        </p:txBody>
      </p:sp>
      <p:sp>
        <p:nvSpPr>
          <p:cNvPr id="46" name="テキスト ボックス 45">
            <a:extLst>
              <a:ext uri="{FF2B5EF4-FFF2-40B4-BE49-F238E27FC236}">
                <a16:creationId xmlns:a16="http://schemas.microsoft.com/office/drawing/2014/main" id="{F8C57BA7-DDCE-A207-8A11-AF318638006C}"/>
              </a:ext>
            </a:extLst>
          </p:cNvPr>
          <p:cNvSpPr txBox="1"/>
          <p:nvPr/>
        </p:nvSpPr>
        <p:spPr>
          <a:xfrm>
            <a:off x="85828" y="6021415"/>
            <a:ext cx="2019301" cy="261610"/>
          </a:xfrm>
          <a:prstGeom prst="rect">
            <a:avLst/>
          </a:prstGeom>
          <a:noFill/>
        </p:spPr>
        <p:txBody>
          <a:bodyPr wrap="square" rtlCol="0">
            <a:spAutoFit/>
          </a:bodyPr>
          <a:lstStyle/>
          <a:p>
            <a:r>
              <a:rPr kumimoji="1" lang="ja-JP" altLang="en-US" sz="1100" b="1" dirty="0"/>
              <a:t>揺れがおさまったら</a:t>
            </a:r>
          </a:p>
        </p:txBody>
      </p:sp>
      <p:sp>
        <p:nvSpPr>
          <p:cNvPr id="47" name="テキスト ボックス 46">
            <a:extLst>
              <a:ext uri="{FF2B5EF4-FFF2-40B4-BE49-F238E27FC236}">
                <a16:creationId xmlns:a16="http://schemas.microsoft.com/office/drawing/2014/main" id="{EEBCB472-18DF-5DEE-E95D-30A4EB58273F}"/>
              </a:ext>
            </a:extLst>
          </p:cNvPr>
          <p:cNvSpPr txBox="1"/>
          <p:nvPr/>
        </p:nvSpPr>
        <p:spPr>
          <a:xfrm>
            <a:off x="50099" y="6216273"/>
            <a:ext cx="2090761" cy="572786"/>
          </a:xfrm>
          <a:prstGeom prst="rect">
            <a:avLst/>
          </a:prstGeom>
          <a:noFill/>
        </p:spPr>
        <p:txBody>
          <a:bodyPr wrap="square">
            <a:spAutoFit/>
          </a:bodyPr>
          <a:lstStyle/>
          <a:p>
            <a:pPr marL="171450" indent="-171450">
              <a:lnSpc>
                <a:spcPct val="120000"/>
              </a:lnSpc>
              <a:buFont typeface="Wingdings" panose="05000000000000000000" pitchFamily="2" charset="2"/>
              <a:buChar char="n"/>
            </a:pPr>
            <a:r>
              <a:rPr lang="ja-JP" altLang="en-US" sz="900" dirty="0"/>
              <a:t>部屋や玄関のドアを開ける</a:t>
            </a:r>
            <a:endParaRPr lang="en-US" altLang="ja-JP" sz="900" dirty="0"/>
          </a:p>
          <a:p>
            <a:pPr marL="171450" indent="-171450">
              <a:lnSpc>
                <a:spcPct val="120000"/>
              </a:lnSpc>
              <a:buFont typeface="Wingdings" panose="05000000000000000000" pitchFamily="2" charset="2"/>
              <a:buChar char="n"/>
            </a:pPr>
            <a:r>
              <a:rPr lang="ja-JP" altLang="en-US" sz="900" dirty="0"/>
              <a:t>火を消す</a:t>
            </a:r>
            <a:endParaRPr lang="en-US" altLang="ja-JP" sz="900" dirty="0"/>
          </a:p>
          <a:p>
            <a:pPr marL="171450" indent="-171450">
              <a:lnSpc>
                <a:spcPct val="120000"/>
              </a:lnSpc>
              <a:buFont typeface="Wingdings" panose="05000000000000000000" pitchFamily="2" charset="2"/>
              <a:buChar char="n"/>
            </a:pPr>
            <a:r>
              <a:rPr lang="ja-JP" altLang="en-US" sz="900" dirty="0"/>
              <a:t>安否確認を行う</a:t>
            </a:r>
            <a:endParaRPr lang="en-US" altLang="ja-JP" sz="900" dirty="0"/>
          </a:p>
        </p:txBody>
      </p:sp>
      <p:sp>
        <p:nvSpPr>
          <p:cNvPr id="48" name="テキスト ボックス 47">
            <a:extLst>
              <a:ext uri="{FF2B5EF4-FFF2-40B4-BE49-F238E27FC236}">
                <a16:creationId xmlns:a16="http://schemas.microsoft.com/office/drawing/2014/main" id="{6D3E4373-BC22-6342-44E1-BAC39693A62B}"/>
              </a:ext>
            </a:extLst>
          </p:cNvPr>
          <p:cNvSpPr txBox="1"/>
          <p:nvPr/>
        </p:nvSpPr>
        <p:spPr>
          <a:xfrm>
            <a:off x="2654490" y="3878720"/>
            <a:ext cx="2117426" cy="261610"/>
          </a:xfrm>
          <a:prstGeom prst="rect">
            <a:avLst/>
          </a:prstGeom>
          <a:noFill/>
        </p:spPr>
        <p:txBody>
          <a:bodyPr wrap="square" rtlCol="0">
            <a:spAutoFit/>
          </a:bodyPr>
          <a:lstStyle>
            <a:defPPr>
              <a:defRPr lang="en-US"/>
            </a:defPPr>
            <a:lvl1pPr>
              <a:defRPr kumimoji="1" sz="1200" b="1"/>
            </a:lvl1pPr>
          </a:lstStyle>
          <a:p>
            <a:r>
              <a:rPr lang="ja-JP" altLang="en-US" sz="1100" dirty="0"/>
              <a:t>車両に乗っているとき</a:t>
            </a:r>
          </a:p>
        </p:txBody>
      </p:sp>
      <p:sp>
        <p:nvSpPr>
          <p:cNvPr id="49" name="四角形: 角を丸くする 48">
            <a:extLst>
              <a:ext uri="{FF2B5EF4-FFF2-40B4-BE49-F238E27FC236}">
                <a16:creationId xmlns:a16="http://schemas.microsoft.com/office/drawing/2014/main" id="{BE3F80D3-3F21-28F2-1933-82A5922C7F5E}"/>
              </a:ext>
            </a:extLst>
          </p:cNvPr>
          <p:cNvSpPr/>
          <p:nvPr/>
        </p:nvSpPr>
        <p:spPr>
          <a:xfrm>
            <a:off x="2526323" y="3593872"/>
            <a:ext cx="2268000" cy="288000"/>
          </a:xfrm>
          <a:prstGeom prst="roundRect">
            <a:avLst>
              <a:gd name="adj" fmla="val 50000"/>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effectLst>
                  <a:outerShdw blurRad="38100" dist="38100" dir="2700000" algn="tl">
                    <a:srgbClr val="000000">
                      <a:alpha val="43137"/>
                    </a:srgbClr>
                  </a:outerShdw>
                </a:effectLst>
              </a:rPr>
              <a:t>発災時の行動</a:t>
            </a:r>
          </a:p>
        </p:txBody>
      </p:sp>
      <p:sp>
        <p:nvSpPr>
          <p:cNvPr id="50" name="テキスト ボックス 49">
            <a:extLst>
              <a:ext uri="{FF2B5EF4-FFF2-40B4-BE49-F238E27FC236}">
                <a16:creationId xmlns:a16="http://schemas.microsoft.com/office/drawing/2014/main" id="{459C35EB-05B0-BE36-F15C-9ECB062AB208}"/>
              </a:ext>
            </a:extLst>
          </p:cNvPr>
          <p:cNvSpPr txBox="1"/>
          <p:nvPr/>
        </p:nvSpPr>
        <p:spPr>
          <a:xfrm>
            <a:off x="5038724" y="3878720"/>
            <a:ext cx="2019301" cy="261610"/>
          </a:xfrm>
          <a:prstGeom prst="rect">
            <a:avLst/>
          </a:prstGeom>
          <a:noFill/>
        </p:spPr>
        <p:txBody>
          <a:bodyPr wrap="square" rtlCol="0">
            <a:spAutoFit/>
          </a:bodyPr>
          <a:lstStyle>
            <a:defPPr>
              <a:defRPr lang="en-US"/>
            </a:defPPr>
            <a:lvl1pPr>
              <a:defRPr kumimoji="1" sz="1200" b="1"/>
            </a:lvl1pPr>
          </a:lstStyle>
          <a:p>
            <a:r>
              <a:rPr lang="ja-JP" altLang="en-US" sz="1100" dirty="0"/>
              <a:t>送迎中の時</a:t>
            </a:r>
          </a:p>
        </p:txBody>
      </p:sp>
      <p:sp>
        <p:nvSpPr>
          <p:cNvPr id="51" name="四角形: 角を丸くする 50">
            <a:extLst>
              <a:ext uri="{FF2B5EF4-FFF2-40B4-BE49-F238E27FC236}">
                <a16:creationId xmlns:a16="http://schemas.microsoft.com/office/drawing/2014/main" id="{0A261228-344F-9355-D50C-AE573B6AC077}"/>
              </a:ext>
            </a:extLst>
          </p:cNvPr>
          <p:cNvSpPr/>
          <p:nvPr/>
        </p:nvSpPr>
        <p:spPr>
          <a:xfrm>
            <a:off x="5076044" y="3593872"/>
            <a:ext cx="2268000" cy="288000"/>
          </a:xfrm>
          <a:prstGeom prst="roundRect">
            <a:avLst>
              <a:gd name="adj" fmla="val 50000"/>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effectLst>
                  <a:outerShdw blurRad="38100" dist="38100" dir="2700000" algn="tl">
                    <a:srgbClr val="000000">
                      <a:alpha val="43137"/>
                    </a:srgbClr>
                  </a:outerShdw>
                </a:effectLst>
              </a:rPr>
              <a:t>発災時の行動</a:t>
            </a:r>
          </a:p>
        </p:txBody>
      </p:sp>
      <p:sp>
        <p:nvSpPr>
          <p:cNvPr id="52" name="テキスト ボックス 51">
            <a:extLst>
              <a:ext uri="{FF2B5EF4-FFF2-40B4-BE49-F238E27FC236}">
                <a16:creationId xmlns:a16="http://schemas.microsoft.com/office/drawing/2014/main" id="{51DF2262-51CA-D418-C450-5992096611BE}"/>
              </a:ext>
            </a:extLst>
          </p:cNvPr>
          <p:cNvSpPr txBox="1"/>
          <p:nvPr/>
        </p:nvSpPr>
        <p:spPr>
          <a:xfrm>
            <a:off x="2650672" y="4195295"/>
            <a:ext cx="2019302" cy="1967013"/>
          </a:xfrm>
          <a:prstGeom prst="rect">
            <a:avLst/>
          </a:prstGeom>
          <a:noFill/>
        </p:spPr>
        <p:txBody>
          <a:bodyPr wrap="square">
            <a:spAutoFit/>
          </a:bodyPr>
          <a:lstStyle>
            <a:defPPr>
              <a:defRPr lang="en-US"/>
            </a:defPPr>
            <a:lvl1pPr marL="171450" indent="-171450">
              <a:lnSpc>
                <a:spcPct val="120000"/>
              </a:lnSpc>
              <a:buFont typeface="Wingdings" panose="05000000000000000000" pitchFamily="2" charset="2"/>
              <a:buChar char="n"/>
              <a:defRPr sz="1050"/>
            </a:lvl1pPr>
          </a:lstStyle>
          <a:p>
            <a:pPr>
              <a:spcAft>
                <a:spcPts val="600"/>
              </a:spcAft>
            </a:pPr>
            <a:r>
              <a:rPr lang="ja-JP" altLang="en-US" sz="900" dirty="0"/>
              <a:t>ハザードをつけ、周りの車の流れに沿って速度を落とす</a:t>
            </a:r>
            <a:endParaRPr lang="en-US" altLang="ja-JP" sz="900" dirty="0"/>
          </a:p>
          <a:p>
            <a:pPr>
              <a:spcAft>
                <a:spcPts val="600"/>
              </a:spcAft>
            </a:pPr>
            <a:r>
              <a:rPr lang="ja-JP" altLang="ja-JP" sz="900" dirty="0"/>
              <a:t>走れる</a:t>
            </a:r>
            <a:r>
              <a:rPr lang="ja-JP" altLang="en-US" sz="900" dirty="0"/>
              <a:t>所</a:t>
            </a:r>
            <a:r>
              <a:rPr lang="ja-JP" altLang="ja-JP" sz="900" dirty="0"/>
              <a:t>まで行き、</a:t>
            </a:r>
            <a:r>
              <a:rPr lang="ja-JP" altLang="en-US" sz="900" dirty="0"/>
              <a:t>邪魔にならない場所で左側に寄せて停止</a:t>
            </a:r>
            <a:endParaRPr lang="en-US" altLang="ja-JP" sz="900" dirty="0"/>
          </a:p>
          <a:p>
            <a:pPr>
              <a:spcAft>
                <a:spcPts val="600"/>
              </a:spcAft>
            </a:pPr>
            <a:r>
              <a:rPr lang="ja-JP" altLang="en-US" sz="900" dirty="0"/>
              <a:t>エンジンを切り、サイドブレーキを引き、キー</a:t>
            </a:r>
            <a:r>
              <a:rPr lang="ja-JP" altLang="ja-JP" sz="900" dirty="0"/>
              <a:t>をつけたまま</a:t>
            </a:r>
            <a:r>
              <a:rPr lang="ja-JP" altLang="en-US" sz="900" dirty="0"/>
              <a:t>、連絡先を書いて、ダッシュボードへおき、車検証をもって避難する</a:t>
            </a:r>
            <a:endParaRPr lang="en-US" altLang="ja-JP" sz="900" dirty="0"/>
          </a:p>
          <a:p>
            <a:pPr>
              <a:spcAft>
                <a:spcPts val="600"/>
              </a:spcAft>
            </a:pPr>
            <a:r>
              <a:rPr lang="ja-JP" altLang="ja-JP" sz="900" dirty="0"/>
              <a:t>津波警報が出たら、海側には行かずに高台を目指す</a:t>
            </a:r>
            <a:endParaRPr lang="en-US" altLang="ja-JP" sz="900" dirty="0"/>
          </a:p>
        </p:txBody>
      </p:sp>
      <p:sp>
        <p:nvSpPr>
          <p:cNvPr id="53" name="テキスト ボックス 52">
            <a:extLst>
              <a:ext uri="{FF2B5EF4-FFF2-40B4-BE49-F238E27FC236}">
                <a16:creationId xmlns:a16="http://schemas.microsoft.com/office/drawing/2014/main" id="{93171CE9-F9EE-D47A-45E5-5C0A2C7ED922}"/>
              </a:ext>
            </a:extLst>
          </p:cNvPr>
          <p:cNvSpPr txBox="1"/>
          <p:nvPr/>
        </p:nvSpPr>
        <p:spPr>
          <a:xfrm>
            <a:off x="5114011" y="4060557"/>
            <a:ext cx="2117426" cy="2222468"/>
          </a:xfrm>
          <a:prstGeom prst="rect">
            <a:avLst/>
          </a:prstGeom>
          <a:noFill/>
        </p:spPr>
        <p:txBody>
          <a:bodyPr wrap="square">
            <a:spAutoFit/>
          </a:bodyPr>
          <a:lstStyle>
            <a:defPPr>
              <a:defRPr lang="en-US"/>
            </a:defPPr>
            <a:lvl1pPr marL="171450" indent="-171450">
              <a:lnSpc>
                <a:spcPct val="120000"/>
              </a:lnSpc>
              <a:buFont typeface="Wingdings" panose="05000000000000000000" pitchFamily="2" charset="2"/>
              <a:buChar char="n"/>
              <a:defRPr sz="1050"/>
            </a:lvl1pPr>
          </a:lstStyle>
          <a:p>
            <a:pPr>
              <a:spcAft>
                <a:spcPts val="600"/>
              </a:spcAft>
            </a:pPr>
            <a:r>
              <a:rPr lang="ja-JP" altLang="en-US" sz="900" dirty="0"/>
              <a:t>急ハンドル、急ブレーキを避けるなど、できるだけ安全な方法により、送迎車を道路の左側の安全な場所へ停車し、利用者の安全と周囲の状況について、施設または災害対策本部へ連絡する</a:t>
            </a:r>
          </a:p>
          <a:p>
            <a:pPr>
              <a:spcAft>
                <a:spcPts val="600"/>
              </a:spcAft>
            </a:pPr>
            <a:r>
              <a:rPr lang="ja-JP" altLang="en-US" sz="900" dirty="0"/>
              <a:t>停止後は、カーラジオ等により地震情報や交通情報を聞き、その情報や周囲の状況に応じて行動する</a:t>
            </a:r>
          </a:p>
          <a:p>
            <a:pPr>
              <a:spcAft>
                <a:spcPts val="600"/>
              </a:spcAft>
            </a:pPr>
            <a:r>
              <a:rPr lang="ja-JP" altLang="en-US" sz="900" dirty="0"/>
              <a:t>運転を再開するときは、道路の損壊、信号機の作動停止、道路上の障害物などに十分注意する</a:t>
            </a:r>
          </a:p>
        </p:txBody>
      </p:sp>
      <p:graphicFrame>
        <p:nvGraphicFramePr>
          <p:cNvPr id="55" name="表 54">
            <a:extLst>
              <a:ext uri="{FF2B5EF4-FFF2-40B4-BE49-F238E27FC236}">
                <a16:creationId xmlns:a16="http://schemas.microsoft.com/office/drawing/2014/main" id="{FB187BD8-C1F9-155E-00ED-5F0E09EBC845}"/>
              </a:ext>
            </a:extLst>
          </p:cNvPr>
          <p:cNvGraphicFramePr>
            <a:graphicFrameLocks noGrp="1"/>
          </p:cNvGraphicFramePr>
          <p:nvPr>
            <p:extLst>
              <p:ext uri="{D42A27DB-BD31-4B8C-83A1-F6EECF244321}">
                <p14:modId xmlns:p14="http://schemas.microsoft.com/office/powerpoint/2010/main" val="3216656443"/>
              </p:ext>
            </p:extLst>
          </p:nvPr>
        </p:nvGraphicFramePr>
        <p:xfrm>
          <a:off x="7658610" y="2382775"/>
          <a:ext cx="2172889" cy="979155"/>
        </p:xfrm>
        <a:graphic>
          <a:graphicData uri="http://schemas.openxmlformats.org/drawingml/2006/table">
            <a:tbl>
              <a:tblPr>
                <a:tableStyleId>{5940675A-B579-460E-94D1-54222C63F5DA}</a:tableStyleId>
              </a:tblPr>
              <a:tblGrid>
                <a:gridCol w="696889">
                  <a:extLst>
                    <a:ext uri="{9D8B030D-6E8A-4147-A177-3AD203B41FA5}">
                      <a16:colId xmlns:a16="http://schemas.microsoft.com/office/drawing/2014/main" val="4232636100"/>
                    </a:ext>
                  </a:extLst>
                </a:gridCol>
                <a:gridCol w="1476000">
                  <a:extLst>
                    <a:ext uri="{9D8B030D-6E8A-4147-A177-3AD203B41FA5}">
                      <a16:colId xmlns:a16="http://schemas.microsoft.com/office/drawing/2014/main" val="3412610539"/>
                    </a:ext>
                  </a:extLst>
                </a:gridCol>
              </a:tblGrid>
              <a:tr h="195831">
                <a:tc>
                  <a:txBody>
                    <a:bodyPr/>
                    <a:lstStyle/>
                    <a:p>
                      <a:pPr algn="ctr" fontAlgn="ctr">
                        <a:buNone/>
                      </a:pPr>
                      <a:r>
                        <a:rPr lang="ja-JP" altLang="en-US" sz="800" u="none" strike="noStrike" dirty="0">
                          <a:effectLst/>
                        </a:rPr>
                        <a:t>災害</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algn="ctr" fontAlgn="ctr">
                        <a:buNone/>
                      </a:pPr>
                      <a:r>
                        <a:rPr lang="ja-JP" altLang="en-US" sz="800" u="none" strike="noStrike" dirty="0">
                          <a:effectLst/>
                        </a:rPr>
                        <a:t>避難先</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extLst>
                  <a:ext uri="{0D108BD9-81ED-4DB2-BD59-A6C34878D82A}">
                    <a16:rowId xmlns:a16="http://schemas.microsoft.com/office/drawing/2014/main" val="3000014977"/>
                  </a:ext>
                </a:extLst>
              </a:tr>
              <a:tr h="195831">
                <a:tc>
                  <a:txBody>
                    <a:bodyPr/>
                    <a:lstStyle/>
                    <a:p>
                      <a:pPr algn="l" fontAlgn="ctr">
                        <a:buNone/>
                      </a:pPr>
                      <a:r>
                        <a:rPr lang="ja-JP" altLang="en-US" sz="800" u="none" strike="noStrike">
                          <a:effectLst/>
                        </a:rPr>
                        <a:t>大雨・洪水</a:t>
                      </a:r>
                      <a:endParaRPr lang="ja-JP" altLang="en-US" sz="8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algn="l" fontAlgn="ctr">
                        <a:buNone/>
                      </a:pPr>
                      <a:r>
                        <a:rPr lang="ja-JP" altLang="en-US" sz="800" u="none" strike="noStrike" dirty="0">
                          <a:effectLst/>
                        </a:rPr>
                        <a:t>○○小学校体育館</a:t>
                      </a:r>
                      <a:endParaRPr lang="zh-TW"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extLst>
                  <a:ext uri="{0D108BD9-81ED-4DB2-BD59-A6C34878D82A}">
                    <a16:rowId xmlns:a16="http://schemas.microsoft.com/office/drawing/2014/main" val="1794796163"/>
                  </a:ext>
                </a:extLst>
              </a:tr>
              <a:tr h="195831">
                <a:tc>
                  <a:txBody>
                    <a:bodyPr/>
                    <a:lstStyle/>
                    <a:p>
                      <a:pPr algn="l" fontAlgn="ctr">
                        <a:buNone/>
                      </a:pPr>
                      <a:r>
                        <a:rPr lang="ja-JP" altLang="en-US" sz="800" u="none" strike="noStrike">
                          <a:effectLst/>
                        </a:rPr>
                        <a:t>津波</a:t>
                      </a:r>
                      <a:endParaRPr lang="ja-JP" altLang="en-US" sz="8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800" u="none" strike="noStrike" dirty="0">
                          <a:effectLst/>
                        </a:rPr>
                        <a:t>○○小学校体育館</a:t>
                      </a:r>
                      <a:endParaRPr lang="zh-TW"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extLst>
                  <a:ext uri="{0D108BD9-81ED-4DB2-BD59-A6C34878D82A}">
                    <a16:rowId xmlns:a16="http://schemas.microsoft.com/office/drawing/2014/main" val="1220155205"/>
                  </a:ext>
                </a:extLst>
              </a:tr>
              <a:tr h="195831">
                <a:tc>
                  <a:txBody>
                    <a:bodyPr/>
                    <a:lstStyle/>
                    <a:p>
                      <a:pPr algn="l" fontAlgn="ctr">
                        <a:buNone/>
                      </a:pPr>
                      <a:r>
                        <a:rPr lang="ja-JP" altLang="en-US" sz="800" u="none" strike="noStrike">
                          <a:effectLst/>
                          <a:latin typeface="+mn-ea"/>
                          <a:ea typeface="+mn-ea"/>
                        </a:rPr>
                        <a:t>土砂災害</a:t>
                      </a:r>
                      <a:endParaRPr lang="ja-JP" altLang="en-US" sz="800" b="0" i="0" u="none" strike="noStrike">
                        <a:solidFill>
                          <a:srgbClr val="000000"/>
                        </a:solidFill>
                        <a:effectLst/>
                        <a:latin typeface="+mn-ea"/>
                        <a:ea typeface="+mn-ea"/>
                      </a:endParaRPr>
                    </a:p>
                  </a:txBody>
                  <a:tcPr marL="9525" marR="9525" marT="9525" marB="0" anchor="ctr"/>
                </a:tc>
                <a:tc>
                  <a:txBody>
                    <a:bodyPr/>
                    <a:lstStyle/>
                    <a:p>
                      <a:pPr algn="l" fontAlgn="ctr">
                        <a:buNone/>
                      </a:pPr>
                      <a:r>
                        <a:rPr lang="ja-JP" altLang="en-US" sz="800" b="0" i="0" u="none" strike="noStrike" dirty="0">
                          <a:solidFill>
                            <a:srgbClr val="000000"/>
                          </a:solidFill>
                          <a:effectLst/>
                          <a:latin typeface="+mn-ea"/>
                          <a:ea typeface="+mn-ea"/>
                        </a:rPr>
                        <a:t>避難必要なし</a:t>
                      </a:r>
                    </a:p>
                  </a:txBody>
                  <a:tcPr marL="9525" marR="9525" marT="9525" marB="0" anchor="ctr"/>
                </a:tc>
                <a:extLst>
                  <a:ext uri="{0D108BD9-81ED-4DB2-BD59-A6C34878D82A}">
                    <a16:rowId xmlns:a16="http://schemas.microsoft.com/office/drawing/2014/main" val="2649603724"/>
                  </a:ext>
                </a:extLst>
              </a:tr>
              <a:tr h="195831">
                <a:tc>
                  <a:txBody>
                    <a:bodyPr/>
                    <a:lstStyle/>
                    <a:p>
                      <a:pPr algn="l" fontAlgn="ctr">
                        <a:buNone/>
                      </a:pPr>
                      <a:r>
                        <a:rPr lang="ja-JP" altLang="en-US" sz="800" u="none" strike="noStrike">
                          <a:effectLst/>
                        </a:rPr>
                        <a:t>地震</a:t>
                      </a:r>
                      <a:endParaRPr lang="ja-JP" altLang="en-US" sz="8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algn="l" fontAlgn="ctr">
                        <a:buNone/>
                      </a:pPr>
                      <a:r>
                        <a:rPr lang="ja-JP" altLang="en-US" sz="800" u="none" strike="noStrike" dirty="0">
                          <a:effectLst/>
                        </a:rPr>
                        <a:t>○○小学校体育館</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extLst>
                  <a:ext uri="{0D108BD9-81ED-4DB2-BD59-A6C34878D82A}">
                    <a16:rowId xmlns:a16="http://schemas.microsoft.com/office/drawing/2014/main" val="453506868"/>
                  </a:ext>
                </a:extLst>
              </a:tr>
            </a:tbl>
          </a:graphicData>
        </a:graphic>
      </p:graphicFrame>
      <p:sp>
        <p:nvSpPr>
          <p:cNvPr id="56" name="テキスト ボックス 55">
            <a:extLst>
              <a:ext uri="{FF2B5EF4-FFF2-40B4-BE49-F238E27FC236}">
                <a16:creationId xmlns:a16="http://schemas.microsoft.com/office/drawing/2014/main" id="{9487B0D2-4E4E-1308-3719-8C5217F0CACC}"/>
              </a:ext>
            </a:extLst>
          </p:cNvPr>
          <p:cNvSpPr txBox="1"/>
          <p:nvPr/>
        </p:nvSpPr>
        <p:spPr>
          <a:xfrm>
            <a:off x="7570280" y="2116109"/>
            <a:ext cx="1013470" cy="265137"/>
          </a:xfrm>
          <a:prstGeom prst="rect">
            <a:avLst/>
          </a:prstGeom>
          <a:noFill/>
        </p:spPr>
        <p:txBody>
          <a:bodyPr wrap="square">
            <a:spAutoFit/>
          </a:bodyPr>
          <a:lstStyle>
            <a:defPPr>
              <a:defRPr lang="en-US"/>
            </a:defPPr>
            <a:lvl1pPr marL="171450" indent="-171450">
              <a:lnSpc>
                <a:spcPct val="120000"/>
              </a:lnSpc>
              <a:buFont typeface="Wingdings" panose="05000000000000000000" pitchFamily="2" charset="2"/>
              <a:buChar char="n"/>
              <a:defRPr sz="1050"/>
            </a:lvl1pPr>
          </a:lstStyle>
          <a:p>
            <a:pPr marL="0" indent="0">
              <a:buNone/>
            </a:pPr>
            <a:r>
              <a:rPr lang="ja-JP" altLang="en-US" sz="1000" dirty="0"/>
              <a:t>自身の避難先</a:t>
            </a:r>
            <a:endParaRPr lang="en-US" altLang="ja-JP" sz="1000" dirty="0"/>
          </a:p>
        </p:txBody>
      </p:sp>
      <p:graphicFrame>
        <p:nvGraphicFramePr>
          <p:cNvPr id="58" name="表 57">
            <a:extLst>
              <a:ext uri="{FF2B5EF4-FFF2-40B4-BE49-F238E27FC236}">
                <a16:creationId xmlns:a16="http://schemas.microsoft.com/office/drawing/2014/main" id="{893AC755-FE73-34A0-F00D-C17E73AA2A6B}"/>
              </a:ext>
            </a:extLst>
          </p:cNvPr>
          <p:cNvGraphicFramePr>
            <a:graphicFrameLocks noGrp="1"/>
          </p:cNvGraphicFramePr>
          <p:nvPr>
            <p:extLst>
              <p:ext uri="{D42A27DB-BD31-4B8C-83A1-F6EECF244321}">
                <p14:modId xmlns:p14="http://schemas.microsoft.com/office/powerpoint/2010/main" val="141483862"/>
              </p:ext>
            </p:extLst>
          </p:nvPr>
        </p:nvGraphicFramePr>
        <p:xfrm>
          <a:off x="5099129" y="833697"/>
          <a:ext cx="2160000" cy="2412000"/>
        </p:xfrm>
        <a:graphic>
          <a:graphicData uri="http://schemas.openxmlformats.org/drawingml/2006/table">
            <a:tbl>
              <a:tblPr>
                <a:tableStyleId>{5940675A-B579-460E-94D1-54222C63F5DA}</a:tableStyleId>
              </a:tblPr>
              <a:tblGrid>
                <a:gridCol w="576000">
                  <a:extLst>
                    <a:ext uri="{9D8B030D-6E8A-4147-A177-3AD203B41FA5}">
                      <a16:colId xmlns:a16="http://schemas.microsoft.com/office/drawing/2014/main" val="532440372"/>
                    </a:ext>
                  </a:extLst>
                </a:gridCol>
                <a:gridCol w="792000">
                  <a:extLst>
                    <a:ext uri="{9D8B030D-6E8A-4147-A177-3AD203B41FA5}">
                      <a16:colId xmlns:a16="http://schemas.microsoft.com/office/drawing/2014/main" val="1986812112"/>
                    </a:ext>
                  </a:extLst>
                </a:gridCol>
                <a:gridCol w="792000">
                  <a:extLst>
                    <a:ext uri="{9D8B030D-6E8A-4147-A177-3AD203B41FA5}">
                      <a16:colId xmlns:a16="http://schemas.microsoft.com/office/drawing/2014/main" val="1180499648"/>
                    </a:ext>
                  </a:extLst>
                </a:gridCol>
              </a:tblGrid>
              <a:tr h="216000">
                <a:tc rowSpan="4">
                  <a:txBody>
                    <a:bodyPr/>
                    <a:lstStyle/>
                    <a:p>
                      <a:pPr algn="l" fontAlgn="t">
                        <a:buNone/>
                      </a:pPr>
                      <a:r>
                        <a:rPr lang="zh-CN" altLang="en-US" sz="700" u="none" strike="noStrike" dirty="0">
                          <a:effectLst/>
                          <a:latin typeface="+mn-ea"/>
                          <a:ea typeface="+mn-ea"/>
                        </a:rPr>
                        <a:t>洪水浸水想定区域</a:t>
                      </a:r>
                      <a:br>
                        <a:rPr lang="zh-CN" altLang="en-US" sz="700" u="none" strike="noStrike" dirty="0">
                          <a:effectLst/>
                          <a:latin typeface="+mn-ea"/>
                          <a:ea typeface="+mn-ea"/>
                        </a:rPr>
                      </a:br>
                      <a:r>
                        <a:rPr lang="zh-CN" altLang="en-US" sz="700" u="none" strike="noStrike" dirty="0">
                          <a:effectLst/>
                          <a:latin typeface="+mn-ea"/>
                          <a:ea typeface="+mn-ea"/>
                        </a:rPr>
                        <a:t>（洪水）</a:t>
                      </a:r>
                      <a:endParaRPr lang="zh-CN" altLang="en-US" sz="700" b="0" i="0" u="none" strike="noStrike" dirty="0">
                        <a:solidFill>
                          <a:srgbClr val="000000"/>
                        </a:solidFill>
                        <a:effectLst/>
                        <a:latin typeface="+mn-ea"/>
                        <a:ea typeface="+mn-ea"/>
                      </a:endParaRPr>
                    </a:p>
                  </a:txBody>
                  <a:tcPr marL="9525" marR="9525" marT="9525" marB="0" anchor="ctr"/>
                </a:tc>
                <a:tc>
                  <a:txBody>
                    <a:bodyPr/>
                    <a:lstStyle/>
                    <a:p>
                      <a:pPr algn="l" fontAlgn="ctr">
                        <a:buNone/>
                      </a:pPr>
                      <a:r>
                        <a:rPr lang="ja-JP" altLang="en-US" sz="700" u="none" strike="noStrike" dirty="0">
                          <a:effectLst/>
                          <a:latin typeface="+mn-ea"/>
                          <a:ea typeface="+mn-ea"/>
                        </a:rPr>
                        <a:t>☑該当　最大浸水深　</a:t>
                      </a:r>
                      <a:endParaRPr lang="ja-JP" altLang="en-US" sz="700" b="0" i="0" u="none" strike="noStrike" dirty="0">
                        <a:solidFill>
                          <a:srgbClr val="000000"/>
                        </a:solidFill>
                        <a:effectLst/>
                        <a:latin typeface="+mn-ea"/>
                        <a:ea typeface="+mn-ea"/>
                      </a:endParaRPr>
                    </a:p>
                  </a:txBody>
                  <a:tcPr marL="9525" marR="9525" marT="9525" marB="0" anchor="ctr"/>
                </a:tc>
                <a:tc>
                  <a:txBody>
                    <a:bodyPr/>
                    <a:lstStyle/>
                    <a:p>
                      <a:pPr algn="ctr" fontAlgn="ctr">
                        <a:buNone/>
                      </a:pPr>
                      <a:r>
                        <a:rPr lang="en-US" sz="700" u="none" strike="noStrike" dirty="0">
                          <a:effectLst/>
                          <a:latin typeface="+mn-ea"/>
                          <a:ea typeface="+mn-ea"/>
                        </a:rPr>
                        <a:t>0.5m～3m</a:t>
                      </a:r>
                      <a:endParaRPr lang="en-US" sz="7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2725291769"/>
                  </a:ext>
                </a:extLst>
              </a:tr>
              <a:tr h="216000">
                <a:tc vMerge="1">
                  <a:txBody>
                    <a:bodyPr/>
                    <a:lstStyle/>
                    <a:p>
                      <a:endParaRPr kumimoji="1" lang="ja-JP" altLang="en-US"/>
                    </a:p>
                  </a:txBody>
                  <a:tcPr/>
                </a:tc>
                <a:tc>
                  <a:txBody>
                    <a:bodyPr/>
                    <a:lstStyle/>
                    <a:p>
                      <a:pPr algn="l" fontAlgn="ctr">
                        <a:buNone/>
                      </a:pPr>
                      <a:r>
                        <a:rPr lang="zh-TW" altLang="en-US" sz="700" u="none" strike="noStrike" dirty="0">
                          <a:effectLst/>
                          <a:latin typeface="+mn-ea"/>
                          <a:ea typeface="+mn-ea"/>
                        </a:rPr>
                        <a:t>　浸水継続時間　　</a:t>
                      </a:r>
                      <a:endParaRPr lang="zh-TW" altLang="en-US" sz="700" b="0" i="0" u="none" strike="noStrike" dirty="0">
                        <a:solidFill>
                          <a:srgbClr val="000000"/>
                        </a:solidFill>
                        <a:effectLst/>
                        <a:latin typeface="+mn-ea"/>
                        <a:ea typeface="+mn-ea"/>
                      </a:endParaRPr>
                    </a:p>
                  </a:txBody>
                  <a:tcPr marL="9525" marR="9525" marT="9525" marB="0" anchor="ctr"/>
                </a:tc>
                <a:tc>
                  <a:txBody>
                    <a:bodyPr/>
                    <a:lstStyle/>
                    <a:p>
                      <a:pPr algn="ctr" fontAlgn="ctr">
                        <a:buNone/>
                      </a:pPr>
                      <a:r>
                        <a:rPr lang="en-US" altLang="ja-JP" sz="700" u="none" strike="noStrike">
                          <a:effectLst/>
                          <a:latin typeface="+mn-ea"/>
                          <a:ea typeface="+mn-ea"/>
                        </a:rPr>
                        <a:t>1</a:t>
                      </a:r>
                      <a:r>
                        <a:rPr lang="ja-JP" altLang="en-US" sz="700" u="none" strike="noStrike">
                          <a:effectLst/>
                          <a:latin typeface="+mn-ea"/>
                          <a:ea typeface="+mn-ea"/>
                        </a:rPr>
                        <a:t>日～</a:t>
                      </a:r>
                      <a:r>
                        <a:rPr lang="en-US" altLang="ja-JP" sz="700" u="none" strike="noStrike">
                          <a:effectLst/>
                          <a:latin typeface="+mn-ea"/>
                          <a:ea typeface="+mn-ea"/>
                        </a:rPr>
                        <a:t>3</a:t>
                      </a:r>
                      <a:r>
                        <a:rPr lang="ja-JP" altLang="en-US" sz="700" u="none" strike="noStrike">
                          <a:effectLst/>
                          <a:latin typeface="+mn-ea"/>
                          <a:ea typeface="+mn-ea"/>
                        </a:rPr>
                        <a:t>日未満</a:t>
                      </a:r>
                      <a:endParaRPr lang="ja-JP" altLang="en-US" sz="700" b="0" i="0" u="none" strike="noStrike">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1514461050"/>
                  </a:ext>
                </a:extLst>
              </a:tr>
              <a:tr h="216000">
                <a:tc vMerge="1">
                  <a:txBody>
                    <a:bodyPr/>
                    <a:lstStyle/>
                    <a:p>
                      <a:endParaRPr kumimoji="1" lang="ja-JP" altLang="en-US"/>
                    </a:p>
                  </a:txBody>
                  <a:tcPr/>
                </a:tc>
                <a:tc gridSpan="2">
                  <a:txBody>
                    <a:bodyPr/>
                    <a:lstStyle/>
                    <a:p>
                      <a:pPr algn="l" fontAlgn="ctr">
                        <a:buNone/>
                      </a:pPr>
                      <a:r>
                        <a:rPr lang="ja-JP" altLang="en-US" sz="700" u="none" strike="noStrike" dirty="0">
                          <a:effectLst/>
                          <a:latin typeface="+mn-ea"/>
                          <a:ea typeface="+mn-ea"/>
                        </a:rPr>
                        <a:t>家屋倒壊等氾濫想定区域の該当の有無</a:t>
                      </a:r>
                      <a:endParaRPr lang="ja-JP" altLang="en-US" sz="700" b="0" i="0" u="none" strike="noStrike" dirty="0">
                        <a:solidFill>
                          <a:srgbClr val="000000"/>
                        </a:solidFill>
                        <a:effectLst/>
                        <a:latin typeface="+mn-ea"/>
                        <a:ea typeface="+mn-ea"/>
                      </a:endParaRPr>
                    </a:p>
                  </a:txBody>
                  <a:tcPr marL="9525" marR="9525" marT="9525" marB="0" anchor="ctr"/>
                </a:tc>
                <a:tc hMerge="1">
                  <a:txBody>
                    <a:bodyPr/>
                    <a:lstStyle/>
                    <a:p>
                      <a:endParaRPr kumimoji="1" lang="ja-JP" altLang="en-US"/>
                    </a:p>
                  </a:txBody>
                  <a:tcPr/>
                </a:tc>
                <a:extLst>
                  <a:ext uri="{0D108BD9-81ED-4DB2-BD59-A6C34878D82A}">
                    <a16:rowId xmlns:a16="http://schemas.microsoft.com/office/drawing/2014/main" val="4153747228"/>
                  </a:ext>
                </a:extLst>
              </a:tr>
              <a:tr h="216000">
                <a:tc vMerge="1">
                  <a:txBody>
                    <a:bodyPr/>
                    <a:lstStyle/>
                    <a:p>
                      <a:endParaRPr kumimoji="1" lang="ja-JP" altLang="en-US"/>
                    </a:p>
                  </a:txBody>
                  <a:tcPr/>
                </a:tc>
                <a:tc gridSpan="2">
                  <a:txBody>
                    <a:bodyPr/>
                    <a:lstStyle/>
                    <a:p>
                      <a:pPr algn="l" fontAlgn="ctr">
                        <a:buNone/>
                      </a:pPr>
                      <a:r>
                        <a:rPr lang="ja-JP" altLang="en-US" sz="700" u="none" strike="noStrike" dirty="0">
                          <a:effectLst/>
                          <a:latin typeface="+mn-ea"/>
                          <a:ea typeface="+mn-ea"/>
                        </a:rPr>
                        <a:t>☑該当　　□該当なし</a:t>
                      </a:r>
                      <a:endParaRPr lang="ja-JP" altLang="en-US" sz="700" b="0" i="0" u="none" strike="noStrike" dirty="0">
                        <a:solidFill>
                          <a:srgbClr val="000000"/>
                        </a:solidFill>
                        <a:effectLst/>
                        <a:latin typeface="+mn-ea"/>
                        <a:ea typeface="+mn-ea"/>
                      </a:endParaRPr>
                    </a:p>
                  </a:txBody>
                  <a:tcPr marL="9525" marR="9525" marT="9525" marB="0" anchor="ctr"/>
                </a:tc>
                <a:tc hMerge="1">
                  <a:txBody>
                    <a:bodyPr/>
                    <a:lstStyle/>
                    <a:p>
                      <a:endParaRPr kumimoji="1" lang="ja-JP" altLang="en-US"/>
                    </a:p>
                  </a:txBody>
                  <a:tcPr/>
                </a:tc>
                <a:extLst>
                  <a:ext uri="{0D108BD9-81ED-4DB2-BD59-A6C34878D82A}">
                    <a16:rowId xmlns:a16="http://schemas.microsoft.com/office/drawing/2014/main" val="3339783714"/>
                  </a:ext>
                </a:extLst>
              </a:tr>
              <a:tr h="252000">
                <a:tc rowSpan="2">
                  <a:txBody>
                    <a:bodyPr/>
                    <a:lstStyle/>
                    <a:p>
                      <a:pPr algn="l" fontAlgn="t">
                        <a:buNone/>
                      </a:pPr>
                      <a:r>
                        <a:rPr lang="zh-CN" altLang="en-US" sz="700" u="none" strike="noStrike" dirty="0">
                          <a:effectLst/>
                          <a:latin typeface="+mn-ea"/>
                          <a:ea typeface="+mn-ea"/>
                        </a:rPr>
                        <a:t>雨水出水浸水想定区域</a:t>
                      </a:r>
                      <a:br>
                        <a:rPr lang="zh-CN" altLang="en-US" sz="700" u="none" strike="noStrike" dirty="0">
                          <a:effectLst/>
                          <a:latin typeface="+mn-ea"/>
                          <a:ea typeface="+mn-ea"/>
                        </a:rPr>
                      </a:br>
                      <a:r>
                        <a:rPr lang="zh-CN" altLang="en-US" sz="700" u="none" strike="noStrike" dirty="0">
                          <a:effectLst/>
                          <a:latin typeface="+mn-ea"/>
                          <a:ea typeface="+mn-ea"/>
                        </a:rPr>
                        <a:t>（雨水出水）</a:t>
                      </a:r>
                      <a:endParaRPr lang="zh-CN" altLang="en-US" sz="700" b="0" i="0" u="none" strike="noStrike" dirty="0">
                        <a:solidFill>
                          <a:srgbClr val="000000"/>
                        </a:solidFill>
                        <a:effectLst/>
                        <a:latin typeface="+mn-ea"/>
                        <a:ea typeface="+mn-ea"/>
                      </a:endParaRPr>
                    </a:p>
                  </a:txBody>
                  <a:tcPr marL="9525" marR="9525" marT="9525" marB="0" anchor="ctr"/>
                </a:tc>
                <a:tc>
                  <a:txBody>
                    <a:bodyPr/>
                    <a:lstStyle/>
                    <a:p>
                      <a:pPr algn="l" fontAlgn="ctr">
                        <a:buNone/>
                      </a:pPr>
                      <a:r>
                        <a:rPr lang="ja-JP" altLang="en-US" sz="700" u="none" strike="noStrike" dirty="0">
                          <a:effectLst/>
                          <a:latin typeface="+mn-ea"/>
                          <a:ea typeface="+mn-ea"/>
                        </a:rPr>
                        <a:t>☑該当　最大浸水深　</a:t>
                      </a:r>
                      <a:endParaRPr lang="ja-JP" altLang="en-US" sz="700" b="0" i="0" u="none" strike="noStrike" dirty="0">
                        <a:solidFill>
                          <a:srgbClr val="000000"/>
                        </a:solidFill>
                        <a:effectLst/>
                        <a:latin typeface="+mn-ea"/>
                        <a:ea typeface="+mn-ea"/>
                      </a:endParaRPr>
                    </a:p>
                  </a:txBody>
                  <a:tcPr marL="9525" marR="9525" marT="9525" marB="0" anchor="ctr"/>
                </a:tc>
                <a:tc>
                  <a:txBody>
                    <a:bodyPr/>
                    <a:lstStyle/>
                    <a:p>
                      <a:pPr algn="ctr" fontAlgn="ctr">
                        <a:buNone/>
                      </a:pPr>
                      <a:r>
                        <a:rPr lang="en-US" sz="700" u="none" strike="noStrike" dirty="0">
                          <a:effectLst/>
                          <a:latin typeface="+mn-ea"/>
                          <a:ea typeface="+mn-ea"/>
                        </a:rPr>
                        <a:t>0.5m～1m</a:t>
                      </a:r>
                      <a:endParaRPr lang="en-US" sz="7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543038145"/>
                  </a:ext>
                </a:extLst>
              </a:tr>
              <a:tr h="216000">
                <a:tc vMerge="1">
                  <a:txBody>
                    <a:bodyPr/>
                    <a:lstStyle/>
                    <a:p>
                      <a:endParaRPr kumimoji="1" lang="ja-JP" altLang="en-US"/>
                    </a:p>
                  </a:txBody>
                  <a:tcPr/>
                </a:tc>
                <a:tc>
                  <a:txBody>
                    <a:bodyPr/>
                    <a:lstStyle/>
                    <a:p>
                      <a:pPr algn="l" fontAlgn="ctr">
                        <a:buNone/>
                      </a:pPr>
                      <a:r>
                        <a:rPr lang="zh-TW" altLang="en-US" sz="700" u="none" strike="noStrike" dirty="0">
                          <a:effectLst/>
                          <a:latin typeface="+mn-ea"/>
                          <a:ea typeface="+mn-ea"/>
                        </a:rPr>
                        <a:t>　浸水継続時間　　</a:t>
                      </a:r>
                      <a:endParaRPr lang="zh-TW" altLang="en-US" sz="700" b="0" i="0" u="none" strike="noStrike" dirty="0">
                        <a:solidFill>
                          <a:srgbClr val="000000"/>
                        </a:solidFill>
                        <a:effectLst/>
                        <a:latin typeface="+mn-ea"/>
                        <a:ea typeface="+mn-ea"/>
                      </a:endParaRPr>
                    </a:p>
                  </a:txBody>
                  <a:tcPr marL="9525" marR="9525" marT="9525" marB="0" anchor="ctr"/>
                </a:tc>
                <a:tc>
                  <a:txBody>
                    <a:bodyPr/>
                    <a:lstStyle/>
                    <a:p>
                      <a:pPr algn="ctr" fontAlgn="ctr">
                        <a:buNone/>
                      </a:pPr>
                      <a:r>
                        <a:rPr lang="en-US" altLang="zh-TW" sz="700" u="none" strike="noStrike" dirty="0">
                          <a:effectLst/>
                          <a:latin typeface="+mn-ea"/>
                          <a:ea typeface="+mn-ea"/>
                        </a:rPr>
                        <a:t>12</a:t>
                      </a:r>
                      <a:r>
                        <a:rPr lang="zh-TW" altLang="en-US" sz="700" u="none" strike="noStrike" dirty="0">
                          <a:effectLst/>
                          <a:latin typeface="+mn-ea"/>
                          <a:ea typeface="+mn-ea"/>
                        </a:rPr>
                        <a:t>時間～</a:t>
                      </a:r>
                      <a:r>
                        <a:rPr lang="en-US" altLang="zh-TW" sz="700" u="none" strike="noStrike" dirty="0">
                          <a:effectLst/>
                          <a:latin typeface="+mn-ea"/>
                          <a:ea typeface="+mn-ea"/>
                        </a:rPr>
                        <a:t>1</a:t>
                      </a:r>
                      <a:r>
                        <a:rPr lang="zh-TW" altLang="en-US" sz="700" u="none" strike="noStrike" dirty="0">
                          <a:effectLst/>
                          <a:latin typeface="+mn-ea"/>
                          <a:ea typeface="+mn-ea"/>
                        </a:rPr>
                        <a:t>日未満</a:t>
                      </a:r>
                      <a:endParaRPr lang="zh-TW" altLang="en-US" sz="7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4038982706"/>
                  </a:ext>
                </a:extLst>
              </a:tr>
              <a:tr h="216000">
                <a:tc rowSpan="2">
                  <a:txBody>
                    <a:bodyPr/>
                    <a:lstStyle/>
                    <a:p>
                      <a:pPr algn="l" fontAlgn="t">
                        <a:buNone/>
                      </a:pPr>
                      <a:r>
                        <a:rPr lang="zh-CN" altLang="en-US" sz="700" u="none" strike="noStrike" dirty="0">
                          <a:effectLst/>
                          <a:latin typeface="+mn-ea"/>
                          <a:ea typeface="+mn-ea"/>
                        </a:rPr>
                        <a:t>高潮浸水想定区域（高潮）</a:t>
                      </a:r>
                      <a:endParaRPr lang="zh-CN" altLang="en-US" sz="700" b="0" i="0" u="none" strike="noStrike" dirty="0">
                        <a:solidFill>
                          <a:srgbClr val="000000"/>
                        </a:solidFill>
                        <a:effectLst/>
                        <a:latin typeface="+mn-ea"/>
                        <a:ea typeface="+mn-ea"/>
                      </a:endParaRPr>
                    </a:p>
                  </a:txBody>
                  <a:tcPr marL="9525" marR="9525" marT="9525" marB="0" anchor="ctr"/>
                </a:tc>
                <a:tc>
                  <a:txBody>
                    <a:bodyPr/>
                    <a:lstStyle/>
                    <a:p>
                      <a:pPr algn="l" fontAlgn="ctr">
                        <a:buNone/>
                      </a:pPr>
                      <a:r>
                        <a:rPr lang="ja-JP" altLang="en-US" sz="700" u="none" strike="noStrike" dirty="0">
                          <a:effectLst/>
                          <a:latin typeface="+mn-ea"/>
                          <a:ea typeface="+mn-ea"/>
                        </a:rPr>
                        <a:t>☑該当　最大浸水深　</a:t>
                      </a:r>
                      <a:endParaRPr lang="ja-JP" altLang="en-US" sz="700" b="0" i="0" u="none" strike="noStrike" dirty="0">
                        <a:solidFill>
                          <a:srgbClr val="000000"/>
                        </a:solidFill>
                        <a:effectLst/>
                        <a:latin typeface="+mn-ea"/>
                        <a:ea typeface="+mn-ea"/>
                      </a:endParaRPr>
                    </a:p>
                  </a:txBody>
                  <a:tcPr marL="9525" marR="9525" marT="9525" marB="0" anchor="ctr"/>
                </a:tc>
                <a:tc>
                  <a:txBody>
                    <a:bodyPr/>
                    <a:lstStyle/>
                    <a:p>
                      <a:pPr algn="ctr" fontAlgn="ctr">
                        <a:buNone/>
                      </a:pPr>
                      <a:r>
                        <a:rPr lang="en-US" sz="700" u="none" strike="noStrike" dirty="0">
                          <a:effectLst/>
                          <a:latin typeface="+mn-ea"/>
                          <a:ea typeface="+mn-ea"/>
                        </a:rPr>
                        <a:t>0.5m～3m</a:t>
                      </a:r>
                      <a:endParaRPr lang="en-US" sz="7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2265835259"/>
                  </a:ext>
                </a:extLst>
              </a:tr>
              <a:tr h="216000">
                <a:tc vMerge="1">
                  <a:txBody>
                    <a:bodyPr/>
                    <a:lstStyle/>
                    <a:p>
                      <a:endParaRPr kumimoji="1" lang="ja-JP" altLang="en-US"/>
                    </a:p>
                  </a:txBody>
                  <a:tcPr/>
                </a:tc>
                <a:tc>
                  <a:txBody>
                    <a:bodyPr/>
                    <a:lstStyle/>
                    <a:p>
                      <a:pPr algn="l" fontAlgn="ctr">
                        <a:buNone/>
                      </a:pPr>
                      <a:r>
                        <a:rPr lang="zh-TW" altLang="en-US" sz="700" u="none" strike="noStrike" dirty="0">
                          <a:effectLst/>
                          <a:latin typeface="+mn-ea"/>
                          <a:ea typeface="+mn-ea"/>
                        </a:rPr>
                        <a:t>　浸水継続時間　　</a:t>
                      </a:r>
                      <a:endParaRPr lang="zh-TW" altLang="en-US" sz="700" b="0" i="0" u="none" strike="noStrike" dirty="0">
                        <a:solidFill>
                          <a:srgbClr val="000000"/>
                        </a:solidFill>
                        <a:effectLst/>
                        <a:latin typeface="+mn-ea"/>
                        <a:ea typeface="+mn-ea"/>
                      </a:endParaRPr>
                    </a:p>
                  </a:txBody>
                  <a:tcPr marL="9525" marR="9525" marT="9525" marB="0" anchor="ctr"/>
                </a:tc>
                <a:tc>
                  <a:txBody>
                    <a:bodyPr/>
                    <a:lstStyle/>
                    <a:p>
                      <a:pPr algn="ctr" fontAlgn="ctr">
                        <a:buNone/>
                      </a:pPr>
                      <a:r>
                        <a:rPr lang="en-US" altLang="ja-JP" sz="700" u="none" strike="noStrike" dirty="0">
                          <a:effectLst/>
                          <a:latin typeface="+mn-ea"/>
                          <a:ea typeface="+mn-ea"/>
                        </a:rPr>
                        <a:t>1</a:t>
                      </a:r>
                      <a:r>
                        <a:rPr lang="ja-JP" altLang="en-US" sz="700" u="none" strike="noStrike" dirty="0">
                          <a:effectLst/>
                          <a:latin typeface="+mn-ea"/>
                          <a:ea typeface="+mn-ea"/>
                        </a:rPr>
                        <a:t>日～</a:t>
                      </a:r>
                      <a:r>
                        <a:rPr lang="en-US" altLang="ja-JP" sz="700" u="none" strike="noStrike" dirty="0">
                          <a:effectLst/>
                          <a:latin typeface="+mn-ea"/>
                          <a:ea typeface="+mn-ea"/>
                        </a:rPr>
                        <a:t>3</a:t>
                      </a:r>
                      <a:r>
                        <a:rPr lang="ja-JP" altLang="en-US" sz="700" u="none" strike="noStrike" dirty="0">
                          <a:effectLst/>
                          <a:latin typeface="+mn-ea"/>
                          <a:ea typeface="+mn-ea"/>
                        </a:rPr>
                        <a:t>日未満</a:t>
                      </a:r>
                      <a:endParaRPr lang="ja-JP" altLang="en-US" sz="7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974839484"/>
                  </a:ext>
                </a:extLst>
              </a:tr>
              <a:tr h="216000">
                <a:tc rowSpan="3">
                  <a:txBody>
                    <a:bodyPr/>
                    <a:lstStyle/>
                    <a:p>
                      <a:pPr algn="l" fontAlgn="t">
                        <a:buNone/>
                      </a:pPr>
                      <a:r>
                        <a:rPr lang="ja-JP" altLang="en-US" sz="700" u="none" strike="noStrike" dirty="0">
                          <a:effectLst/>
                          <a:latin typeface="+mn-ea"/>
                          <a:ea typeface="+mn-ea"/>
                        </a:rPr>
                        <a:t>津波災害警戒区域（津波）</a:t>
                      </a:r>
                      <a:endParaRPr lang="ja-JP" altLang="en-US" sz="700" b="0" i="0" u="none" strike="noStrike" dirty="0">
                        <a:solidFill>
                          <a:srgbClr val="000000"/>
                        </a:solidFill>
                        <a:effectLst/>
                        <a:latin typeface="+mn-ea"/>
                        <a:ea typeface="+mn-ea"/>
                      </a:endParaRPr>
                    </a:p>
                  </a:txBody>
                  <a:tcPr marL="9525" marR="9525" marT="9525" marB="0" anchor="ctr"/>
                </a:tc>
                <a:tc>
                  <a:txBody>
                    <a:bodyPr/>
                    <a:lstStyle/>
                    <a:p>
                      <a:pPr algn="l" fontAlgn="ctr">
                        <a:buNone/>
                      </a:pPr>
                      <a:r>
                        <a:rPr lang="zh-TW" altLang="en-US" sz="700" u="none" strike="noStrike" dirty="0">
                          <a:effectLst/>
                          <a:latin typeface="+mn-ea"/>
                          <a:ea typeface="+mn-ea"/>
                        </a:rPr>
                        <a:t>☑該当　基準水位</a:t>
                      </a:r>
                      <a:endParaRPr lang="zh-TW" altLang="en-US" sz="700" b="0" i="0" u="none" strike="noStrike" dirty="0">
                        <a:solidFill>
                          <a:srgbClr val="000000"/>
                        </a:solidFill>
                        <a:effectLst/>
                        <a:latin typeface="+mn-ea"/>
                        <a:ea typeface="+mn-ea"/>
                      </a:endParaRPr>
                    </a:p>
                  </a:txBody>
                  <a:tcPr marL="9525" marR="9525" marT="9525" marB="0" anchor="ctr"/>
                </a:tc>
                <a:tc>
                  <a:txBody>
                    <a:bodyPr/>
                    <a:lstStyle/>
                    <a:p>
                      <a:pPr algn="ctr" fontAlgn="ctr">
                        <a:buNone/>
                      </a:pPr>
                      <a:r>
                        <a:rPr lang="en-US" sz="700" u="none" strike="noStrike" dirty="0">
                          <a:effectLst/>
                          <a:latin typeface="+mn-ea"/>
                          <a:ea typeface="+mn-ea"/>
                        </a:rPr>
                        <a:t>2m</a:t>
                      </a:r>
                      <a:endParaRPr lang="en-US" sz="7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2832221096"/>
                  </a:ext>
                </a:extLst>
              </a:tr>
              <a:tr h="216000">
                <a:tc vMerge="1">
                  <a:txBody>
                    <a:bodyPr/>
                    <a:lstStyle/>
                    <a:p>
                      <a:endParaRPr kumimoji="1" lang="ja-JP" altLang="en-US"/>
                    </a:p>
                  </a:txBody>
                  <a:tcPr/>
                </a:tc>
                <a:tc>
                  <a:txBody>
                    <a:bodyPr/>
                    <a:lstStyle/>
                    <a:p>
                      <a:pPr algn="l" fontAlgn="ctr">
                        <a:buNone/>
                      </a:pPr>
                      <a:r>
                        <a:rPr lang="ja-JP" altLang="en-US" sz="700" u="none" strike="noStrike" dirty="0">
                          <a:effectLst/>
                          <a:latin typeface="+mn-ea"/>
                          <a:ea typeface="+mn-ea"/>
                        </a:rPr>
                        <a:t>　最大浸水深　　</a:t>
                      </a:r>
                      <a:endParaRPr lang="ja-JP" altLang="en-US" sz="700" b="0" i="0" u="none" strike="noStrike" dirty="0">
                        <a:solidFill>
                          <a:srgbClr val="000000"/>
                        </a:solidFill>
                        <a:effectLst/>
                        <a:latin typeface="+mn-ea"/>
                        <a:ea typeface="+mn-ea"/>
                      </a:endParaRPr>
                    </a:p>
                  </a:txBody>
                  <a:tcPr marL="9525" marR="9525" marT="9525" marB="0" anchor="ctr"/>
                </a:tc>
                <a:tc>
                  <a:txBody>
                    <a:bodyPr/>
                    <a:lstStyle/>
                    <a:p>
                      <a:pPr algn="ctr" fontAlgn="ctr">
                        <a:buNone/>
                      </a:pPr>
                      <a:r>
                        <a:rPr lang="ja-JP" altLang="en-US" sz="700" u="none" strike="noStrike" dirty="0">
                          <a:effectLst/>
                          <a:latin typeface="+mn-ea"/>
                          <a:ea typeface="+mn-ea"/>
                        </a:rPr>
                        <a:t>　</a:t>
                      </a:r>
                      <a:endParaRPr lang="ja-JP" altLang="en-US" sz="7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2255542858"/>
                  </a:ext>
                </a:extLst>
              </a:tr>
              <a:tr h="216000">
                <a:tc vMerge="1">
                  <a:txBody>
                    <a:bodyPr/>
                    <a:lstStyle/>
                    <a:p>
                      <a:endParaRPr kumimoji="1" lang="ja-JP" altLang="en-US"/>
                    </a:p>
                  </a:txBody>
                  <a:tcPr/>
                </a:tc>
                <a:tc>
                  <a:txBody>
                    <a:bodyPr/>
                    <a:lstStyle/>
                    <a:p>
                      <a:pPr algn="l" fontAlgn="ctr">
                        <a:buNone/>
                      </a:pPr>
                      <a:r>
                        <a:rPr lang="zh-TW" altLang="en-US" sz="700" u="none" strike="noStrike" dirty="0">
                          <a:effectLst/>
                          <a:latin typeface="+mn-ea"/>
                          <a:ea typeface="+mn-ea"/>
                        </a:rPr>
                        <a:t>　津波到達時間　　</a:t>
                      </a:r>
                      <a:endParaRPr lang="zh-TW" altLang="en-US" sz="700" b="0" i="0" u="none" strike="noStrike" dirty="0">
                        <a:solidFill>
                          <a:srgbClr val="000000"/>
                        </a:solidFill>
                        <a:effectLst/>
                        <a:latin typeface="+mn-ea"/>
                        <a:ea typeface="+mn-ea"/>
                      </a:endParaRPr>
                    </a:p>
                  </a:txBody>
                  <a:tcPr marL="9525" marR="9525" marT="9525" marB="0" anchor="ctr"/>
                </a:tc>
                <a:tc>
                  <a:txBody>
                    <a:bodyPr/>
                    <a:lstStyle/>
                    <a:p>
                      <a:pPr algn="ctr" fontAlgn="ctr">
                        <a:buNone/>
                      </a:pPr>
                      <a:r>
                        <a:rPr lang="en-US" altLang="ja-JP" sz="700" u="none" strike="noStrike" dirty="0">
                          <a:effectLst/>
                          <a:latin typeface="+mn-ea"/>
                          <a:ea typeface="+mn-ea"/>
                        </a:rPr>
                        <a:t>50</a:t>
                      </a:r>
                      <a:r>
                        <a:rPr lang="ja-JP" altLang="en-US" sz="700" u="none" strike="noStrike" dirty="0">
                          <a:effectLst/>
                          <a:latin typeface="+mn-ea"/>
                          <a:ea typeface="+mn-ea"/>
                        </a:rPr>
                        <a:t>分</a:t>
                      </a:r>
                      <a:endParaRPr lang="ja-JP" altLang="en-US" sz="7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3526368672"/>
                  </a:ext>
                </a:extLst>
              </a:tr>
            </a:tbl>
          </a:graphicData>
        </a:graphic>
      </p:graphicFrame>
    </p:spTree>
    <p:extLst>
      <p:ext uri="{BB962C8B-B14F-4D97-AF65-F5344CB8AC3E}">
        <p14:creationId xmlns:p14="http://schemas.microsoft.com/office/powerpoint/2010/main" val="218143776"/>
      </p:ext>
    </p:extLst>
  </p:cSld>
  <p:clrMapOvr>
    <a:masterClrMapping/>
  </p:clrMapOvr>
</p:sld>
</file>

<file path=ppt/theme/theme1.xml><?xml version="1.0" encoding="utf-8"?>
<a:theme xmlns:a="http://schemas.openxmlformats.org/drawingml/2006/main" name="Office テーマ">
  <a:themeElements>
    <a:clrScheme name="ユーザー定義 4">
      <a:dk1>
        <a:sysClr val="windowText" lastClr="000000"/>
      </a:dk1>
      <a:lt1>
        <a:sysClr val="window" lastClr="FFFFFF"/>
      </a:lt1>
      <a:dk2>
        <a:srgbClr val="454551"/>
      </a:dk2>
      <a:lt2>
        <a:srgbClr val="D8D9DC"/>
      </a:lt2>
      <a:accent1>
        <a:srgbClr val="D54773"/>
      </a:accent1>
      <a:accent2>
        <a:srgbClr val="FF9933"/>
      </a:accent2>
      <a:accent3>
        <a:srgbClr val="4EA6DC"/>
      </a:accent3>
      <a:accent4>
        <a:srgbClr val="4775E7"/>
      </a:accent4>
      <a:accent5>
        <a:srgbClr val="8971E1"/>
      </a:accent5>
      <a:accent6>
        <a:srgbClr val="D54773"/>
      </a:accent6>
      <a:hlink>
        <a:srgbClr val="6B9F25"/>
      </a:hlink>
      <a:folHlink>
        <a:srgbClr val="8C8C8C"/>
      </a:folHlink>
    </a:clrScheme>
    <a:fontScheme name="ユーザー定義 1">
      <a:majorFont>
        <a:latin typeface="Century"/>
        <a:ea typeface="BIZ UDPゴシック"/>
        <a:cs typeface=""/>
      </a:majorFont>
      <a:minorFont>
        <a:latin typeface="Century"/>
        <a:ea typeface="BIZ UDPゴシック"/>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423</TotalTime>
  <Words>1339</Words>
  <Application>Microsoft Office PowerPoint</Application>
  <PresentationFormat>A4 210 x 297 mm</PresentationFormat>
  <Paragraphs>281</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BIZ UDPゴシック</vt:lpstr>
      <vt:lpstr>游ゴシック</vt:lpstr>
      <vt:lpstr>Arial</vt:lpstr>
      <vt:lpstr>Century</vt:lpstr>
      <vt:lpstr>Wingdings</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川下明子</dc:creator>
  <cp:lastModifiedBy>坂本</cp:lastModifiedBy>
  <cp:revision>28</cp:revision>
  <cp:lastPrinted>2026-03-31T01:37:47Z</cp:lastPrinted>
  <dcterms:created xsi:type="dcterms:W3CDTF">2026-03-02T05:25:43Z</dcterms:created>
  <dcterms:modified xsi:type="dcterms:W3CDTF">2026-07-03T01:28:37Z</dcterms:modified>
</cp:coreProperties>
</file>