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58"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9900"/>
    <a:srgbClr val="92D050"/>
    <a:srgbClr val="F8F8F8"/>
    <a:srgbClr val="009999"/>
    <a:srgbClr val="0000CC"/>
    <a:srgbClr val="00FFCC"/>
    <a:srgbClr val="00CCFF"/>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7" d="100"/>
          <a:sy n="87" d="100"/>
        </p:scale>
        <p:origin x="28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EAD0199-B6D0-45CF-B5F0-16E5CC1B4E09}" type="datetimeFigureOut">
              <a:rPr kumimoji="1" lang="ja-JP" altLang="en-US" smtClean="0"/>
              <a:t>2025/6/9</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E113038-E6F8-4555-8DF9-98DB373177A3}" type="slidenum">
              <a:rPr kumimoji="1" lang="ja-JP" altLang="en-US" smtClean="0"/>
              <a:t>‹#›</a:t>
            </a:fld>
            <a:endParaRPr kumimoji="1" lang="ja-JP" altLang="en-US"/>
          </a:p>
        </p:txBody>
      </p:sp>
    </p:spTree>
    <p:extLst>
      <p:ext uri="{BB962C8B-B14F-4D97-AF65-F5344CB8AC3E}">
        <p14:creationId xmlns:p14="http://schemas.microsoft.com/office/powerpoint/2010/main" val="34121917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5A382F-C98D-4A3E-9183-DC5CAC7E831E}" type="datetimeFigureOut">
              <a:rPr kumimoji="1" lang="ja-JP" altLang="en-US" smtClean="0"/>
              <a:t>2025/6/9</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8B29BBC-6493-411F-9B57-806B53F044EF}" type="slidenum">
              <a:rPr kumimoji="1" lang="ja-JP" altLang="en-US" smtClean="0"/>
              <a:t>‹#›</a:t>
            </a:fld>
            <a:endParaRPr kumimoji="1" lang="ja-JP" altLang="en-US"/>
          </a:p>
        </p:txBody>
      </p:sp>
    </p:spTree>
    <p:extLst>
      <p:ext uri="{BB962C8B-B14F-4D97-AF65-F5344CB8AC3E}">
        <p14:creationId xmlns:p14="http://schemas.microsoft.com/office/powerpoint/2010/main" val="133687579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383848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343996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11933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392078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84265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32665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63128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45174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74426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74405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72EF6A3-E25C-46DC-84AB-DCF25F011BCC}" type="datetimeFigureOut">
              <a:rPr kumimoji="1" lang="ja-JP" altLang="en-US" smtClean="0"/>
              <a:t>2025/6/9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167120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72EF6A3-E25C-46DC-84AB-DCF25F011BCC}" type="datetimeFigureOut">
              <a:rPr kumimoji="1" lang="ja-JP" altLang="en-US" smtClean="0"/>
              <a:t>2025/6/9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B35CA4-988D-461E-B5A6-21CE30B3F4A2}" type="slidenum">
              <a:rPr kumimoji="1" lang="ja-JP" altLang="en-US" smtClean="0"/>
              <a:t>‹#›</a:t>
            </a:fld>
            <a:endParaRPr kumimoji="1" lang="ja-JP" altLang="en-US"/>
          </a:p>
        </p:txBody>
      </p:sp>
    </p:spTree>
    <p:extLst>
      <p:ext uri="{BB962C8B-B14F-4D97-AF65-F5344CB8AC3E}">
        <p14:creationId xmlns:p14="http://schemas.microsoft.com/office/powerpoint/2010/main" val="25076349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212" y="46281"/>
            <a:ext cx="6767574" cy="1778776"/>
          </a:xfrm>
          <a:prstGeom prst="roundRect">
            <a:avLst>
              <a:gd name="adj" fmla="val 6532"/>
            </a:avLst>
          </a:prstGeom>
          <a:solidFill>
            <a:srgbClr val="00FF99">
              <a:alpha val="5098"/>
            </a:srgbClr>
          </a:solidFill>
          <a:ln w="88900" cmpd="dbl">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4500"/>
              </a:lnSpc>
            </a:pPr>
            <a:r>
              <a:rPr kumimoji="1" lang="ja-JP" altLang="en-US" sz="5400" dirty="0">
                <a:solidFill>
                  <a:schemeClr val="tx1"/>
                </a:solidFill>
                <a:latin typeface="HGP創英角ﾎﾟｯﾌﾟ体" panose="040B0A00000000000000" pitchFamily="50" charset="-128"/>
                <a:ea typeface="HGP創英角ﾎﾟｯﾌﾟ体" panose="040B0A00000000000000" pitchFamily="50" charset="-128"/>
              </a:rPr>
              <a:t>地 域 ぐ る み 清 掃</a:t>
            </a:r>
            <a:endParaRPr kumimoji="1" lang="en-US" altLang="ja-JP" sz="5400" dirty="0">
              <a:solidFill>
                <a:schemeClr val="tx1"/>
              </a:solidFill>
              <a:latin typeface="HGP創英角ﾎﾟｯﾌﾟ体" panose="040B0A00000000000000" pitchFamily="50" charset="-128"/>
              <a:ea typeface="HGP創英角ﾎﾟｯﾌﾟ体" panose="040B0A00000000000000" pitchFamily="50" charset="-128"/>
            </a:endParaRPr>
          </a:p>
          <a:p>
            <a:pPr algn="ctr">
              <a:lnSpc>
                <a:spcPts val="4500"/>
              </a:lnSpc>
            </a:pPr>
            <a:r>
              <a:rPr kumimoji="1" lang="ja-JP" altLang="en-US" sz="4400" dirty="0">
                <a:solidFill>
                  <a:schemeClr val="tx1"/>
                </a:solidFill>
                <a:latin typeface="HGP創英角ﾎﾟｯﾌﾟ体" panose="040B0A00000000000000" pitchFamily="50" charset="-128"/>
                <a:ea typeface="HGP創英角ﾎﾟｯﾌﾟ体" panose="040B0A00000000000000" pitchFamily="50" charset="-128"/>
              </a:rPr>
              <a:t>　 　月　 　日 （　 　）</a:t>
            </a:r>
          </a:p>
        </p:txBody>
      </p:sp>
      <p:sp>
        <p:nvSpPr>
          <p:cNvPr id="9" name="Rectangle 14"/>
          <p:cNvSpPr>
            <a:spLocks noChangeArrowheads="1"/>
          </p:cNvSpPr>
          <p:nvPr/>
        </p:nvSpPr>
        <p:spPr bwMode="auto">
          <a:xfrm>
            <a:off x="3205370" y="5179074"/>
            <a:ext cx="1627132" cy="290019"/>
          </a:xfrm>
          <a:prstGeom prst="rect">
            <a:avLst/>
          </a:prstGeom>
          <a:noFill/>
          <a:ln>
            <a:noFill/>
          </a:ln>
        </p:spPr>
        <p:txBody>
          <a:bodyPr wrap="square" lIns="27432" tIns="18288" rIns="27432"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ja-JP" altLang="en-US" sz="800" dirty="0">
                <a:solidFill>
                  <a:srgbClr val="000000"/>
                </a:solidFill>
                <a:latin typeface="HGｺﾞｼｯｸM" panose="020B0609000000000000" pitchFamily="49" charset="-128"/>
                <a:ea typeface="HGｺﾞｼｯｸM" panose="020B0609000000000000" pitchFamily="49" charset="-128"/>
              </a:rPr>
              <a:t>福岡市環境シンボルキャラクター</a:t>
            </a:r>
            <a:endParaRPr lang="en-US" altLang="ja-JP" sz="800" dirty="0">
              <a:solidFill>
                <a:srgbClr val="000000"/>
              </a:solidFill>
              <a:latin typeface="HGｺﾞｼｯｸM" panose="020B0609000000000000" pitchFamily="49" charset="-128"/>
              <a:ea typeface="HGｺﾞｼｯｸM" panose="020B0609000000000000" pitchFamily="49" charset="-128"/>
            </a:endParaRPr>
          </a:p>
          <a:p>
            <a:pPr rtl="0">
              <a:defRPr sz="1000"/>
            </a:pPr>
            <a:r>
              <a:rPr lang="ja-JP" altLang="en-US" sz="800" dirty="0">
                <a:solidFill>
                  <a:srgbClr val="000000"/>
                </a:solidFill>
                <a:latin typeface="HGｺﾞｼｯｸM" panose="020B0609000000000000" pitchFamily="49" charset="-128"/>
                <a:ea typeface="HGｺﾞｼｯｸM" panose="020B0609000000000000" pitchFamily="49" charset="-128"/>
              </a:rPr>
              <a:t>「 エコッパ 」</a:t>
            </a:r>
          </a:p>
        </p:txBody>
      </p:sp>
      <p:sp>
        <p:nvSpPr>
          <p:cNvPr id="10" name="正方形/長方形 9"/>
          <p:cNvSpPr/>
          <p:nvPr/>
        </p:nvSpPr>
        <p:spPr bwMode="auto">
          <a:xfrm>
            <a:off x="3264018" y="5737608"/>
            <a:ext cx="3367690" cy="414325"/>
          </a:xfrm>
          <a:prstGeom prst="rect">
            <a:avLst/>
          </a:prstGeom>
          <a:solidFill>
            <a:schemeClr val="bg1"/>
          </a:solidFill>
          <a:ln w="12700" cap="flat" cmpd="sng" algn="ctr">
            <a:noFill/>
            <a:prstDash val="dash"/>
            <a:round/>
            <a:headEnd type="none" w="med" len="med"/>
            <a:tailEnd type="none" w="med" len="med"/>
          </a:ln>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100"/>
              </a:lnSpc>
            </a:pPr>
            <a:r>
              <a:rPr kumimoji="1" lang="ja-JP" altLang="en-US" sz="900" dirty="0">
                <a:latin typeface="HGｺﾞｼｯｸM" panose="020B0609000000000000" pitchFamily="49" charset="-128"/>
                <a:ea typeface="HGｺﾞｼｯｸM" panose="020B0609000000000000" pitchFamily="49" charset="-128"/>
              </a:rPr>
              <a:t>令和６年度「福岡市あき缶・びん対策協会ポスターコンクール」</a:t>
            </a:r>
            <a:endParaRPr kumimoji="1" lang="en-US" altLang="ja-JP" sz="900" dirty="0">
              <a:latin typeface="HGｺﾞｼｯｸM" panose="020B0609000000000000" pitchFamily="49" charset="-128"/>
              <a:ea typeface="HGｺﾞｼｯｸM" panose="020B0609000000000000" pitchFamily="49" charset="-128"/>
            </a:endParaRPr>
          </a:p>
          <a:p>
            <a:pPr>
              <a:lnSpc>
                <a:spcPts val="1000"/>
              </a:lnSpc>
            </a:pPr>
            <a:r>
              <a:rPr kumimoji="1" lang="ja-JP" altLang="en-US" sz="900" dirty="0">
                <a:latin typeface="HGｺﾞｼｯｸM" panose="020B0609000000000000" pitchFamily="49" charset="-128"/>
                <a:ea typeface="HGｺﾞｼｯｸM" panose="020B0609000000000000" pitchFamily="49" charset="-128"/>
              </a:rPr>
              <a:t>中学校の部　最優秀賞作品</a:t>
            </a:r>
          </a:p>
        </p:txBody>
      </p:sp>
      <p:sp>
        <p:nvSpPr>
          <p:cNvPr id="14" name="角丸四角形吹き出し 13"/>
          <p:cNvSpPr/>
          <p:nvPr/>
        </p:nvSpPr>
        <p:spPr bwMode="auto">
          <a:xfrm>
            <a:off x="3327094" y="2463188"/>
            <a:ext cx="3410348" cy="1822366"/>
          </a:xfrm>
          <a:custGeom>
            <a:avLst/>
            <a:gdLst>
              <a:gd name="connsiteX0" fmla="*/ 0 w 3533030"/>
              <a:gd name="connsiteY0" fmla="*/ 395458 h 2372703"/>
              <a:gd name="connsiteX1" fmla="*/ 395458 w 3533030"/>
              <a:gd name="connsiteY1" fmla="*/ 0 h 2372703"/>
              <a:gd name="connsiteX2" fmla="*/ 588838 w 3533030"/>
              <a:gd name="connsiteY2" fmla="*/ 0 h 2372703"/>
              <a:gd name="connsiteX3" fmla="*/ 588838 w 3533030"/>
              <a:gd name="connsiteY3" fmla="*/ 0 h 2372703"/>
              <a:gd name="connsiteX4" fmla="*/ 1472096 w 3533030"/>
              <a:gd name="connsiteY4" fmla="*/ 0 h 2372703"/>
              <a:gd name="connsiteX5" fmla="*/ 3137572 w 3533030"/>
              <a:gd name="connsiteY5" fmla="*/ 0 h 2372703"/>
              <a:gd name="connsiteX6" fmla="*/ 3533030 w 3533030"/>
              <a:gd name="connsiteY6" fmla="*/ 395458 h 2372703"/>
              <a:gd name="connsiteX7" fmla="*/ 3533030 w 3533030"/>
              <a:gd name="connsiteY7" fmla="*/ 1384077 h 2372703"/>
              <a:gd name="connsiteX8" fmla="*/ 3533030 w 3533030"/>
              <a:gd name="connsiteY8" fmla="*/ 1384077 h 2372703"/>
              <a:gd name="connsiteX9" fmla="*/ 3533030 w 3533030"/>
              <a:gd name="connsiteY9" fmla="*/ 1977253 h 2372703"/>
              <a:gd name="connsiteX10" fmla="*/ 3533030 w 3533030"/>
              <a:gd name="connsiteY10" fmla="*/ 1977245 h 2372703"/>
              <a:gd name="connsiteX11" fmla="*/ 3137572 w 3533030"/>
              <a:gd name="connsiteY11" fmla="*/ 2372703 h 2372703"/>
              <a:gd name="connsiteX12" fmla="*/ 1472096 w 3533030"/>
              <a:gd name="connsiteY12" fmla="*/ 2372703 h 2372703"/>
              <a:gd name="connsiteX13" fmla="*/ 1765102 w 3533030"/>
              <a:gd name="connsiteY13" fmla="*/ 2674155 h 2372703"/>
              <a:gd name="connsiteX14" fmla="*/ 588838 w 3533030"/>
              <a:gd name="connsiteY14" fmla="*/ 2372703 h 2372703"/>
              <a:gd name="connsiteX15" fmla="*/ 395458 w 3533030"/>
              <a:gd name="connsiteY15" fmla="*/ 2372703 h 2372703"/>
              <a:gd name="connsiteX16" fmla="*/ 0 w 3533030"/>
              <a:gd name="connsiteY16" fmla="*/ 1977245 h 2372703"/>
              <a:gd name="connsiteX17" fmla="*/ 0 w 3533030"/>
              <a:gd name="connsiteY17" fmla="*/ 1977253 h 2372703"/>
              <a:gd name="connsiteX18" fmla="*/ 0 w 3533030"/>
              <a:gd name="connsiteY18" fmla="*/ 1384077 h 2372703"/>
              <a:gd name="connsiteX19" fmla="*/ 0 w 3533030"/>
              <a:gd name="connsiteY19" fmla="*/ 1384077 h 2372703"/>
              <a:gd name="connsiteX20" fmla="*/ 0 w 3533030"/>
              <a:gd name="connsiteY20" fmla="*/ 395458 h 2372703"/>
              <a:gd name="connsiteX0" fmla="*/ 0 w 3533030"/>
              <a:gd name="connsiteY0" fmla="*/ 395458 h 2783883"/>
              <a:gd name="connsiteX1" fmla="*/ 395458 w 3533030"/>
              <a:gd name="connsiteY1" fmla="*/ 0 h 2783883"/>
              <a:gd name="connsiteX2" fmla="*/ 588838 w 3533030"/>
              <a:gd name="connsiteY2" fmla="*/ 0 h 2783883"/>
              <a:gd name="connsiteX3" fmla="*/ 588838 w 3533030"/>
              <a:gd name="connsiteY3" fmla="*/ 0 h 2783883"/>
              <a:gd name="connsiteX4" fmla="*/ 1472096 w 3533030"/>
              <a:gd name="connsiteY4" fmla="*/ 0 h 2783883"/>
              <a:gd name="connsiteX5" fmla="*/ 3137572 w 3533030"/>
              <a:gd name="connsiteY5" fmla="*/ 0 h 2783883"/>
              <a:gd name="connsiteX6" fmla="*/ 3533030 w 3533030"/>
              <a:gd name="connsiteY6" fmla="*/ 395458 h 2783883"/>
              <a:gd name="connsiteX7" fmla="*/ 3533030 w 3533030"/>
              <a:gd name="connsiteY7" fmla="*/ 1384077 h 2783883"/>
              <a:gd name="connsiteX8" fmla="*/ 3533030 w 3533030"/>
              <a:gd name="connsiteY8" fmla="*/ 1384077 h 2783883"/>
              <a:gd name="connsiteX9" fmla="*/ 3533030 w 3533030"/>
              <a:gd name="connsiteY9" fmla="*/ 1977253 h 2783883"/>
              <a:gd name="connsiteX10" fmla="*/ 3533030 w 3533030"/>
              <a:gd name="connsiteY10" fmla="*/ 1977245 h 2783883"/>
              <a:gd name="connsiteX11" fmla="*/ 3137572 w 3533030"/>
              <a:gd name="connsiteY11" fmla="*/ 2372703 h 2783883"/>
              <a:gd name="connsiteX12" fmla="*/ 1472096 w 3533030"/>
              <a:gd name="connsiteY12" fmla="*/ 2372703 h 2783883"/>
              <a:gd name="connsiteX13" fmla="*/ 2252782 w 3533030"/>
              <a:gd name="connsiteY13" fmla="*/ 2783883 h 2783883"/>
              <a:gd name="connsiteX14" fmla="*/ 588838 w 3533030"/>
              <a:gd name="connsiteY14" fmla="*/ 2372703 h 2783883"/>
              <a:gd name="connsiteX15" fmla="*/ 395458 w 3533030"/>
              <a:gd name="connsiteY15" fmla="*/ 2372703 h 2783883"/>
              <a:gd name="connsiteX16" fmla="*/ 0 w 3533030"/>
              <a:gd name="connsiteY16" fmla="*/ 1977245 h 2783883"/>
              <a:gd name="connsiteX17" fmla="*/ 0 w 3533030"/>
              <a:gd name="connsiteY17" fmla="*/ 1977253 h 2783883"/>
              <a:gd name="connsiteX18" fmla="*/ 0 w 3533030"/>
              <a:gd name="connsiteY18" fmla="*/ 1384077 h 2783883"/>
              <a:gd name="connsiteX19" fmla="*/ 0 w 3533030"/>
              <a:gd name="connsiteY19" fmla="*/ 1384077 h 2783883"/>
              <a:gd name="connsiteX20" fmla="*/ 0 w 3533030"/>
              <a:gd name="connsiteY20" fmla="*/ 395458 h 2783883"/>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1472096 w 3533030"/>
              <a:gd name="connsiteY12" fmla="*/ 2372703 h 2764877"/>
              <a:gd name="connsiteX13" fmla="*/ 712207 w 3533030"/>
              <a:gd name="connsiteY13" fmla="*/ 2764877 h 2764877"/>
              <a:gd name="connsiteX14" fmla="*/ 588838 w 3533030"/>
              <a:gd name="connsiteY14" fmla="*/ 2372703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712207 w 3533030"/>
              <a:gd name="connsiteY13" fmla="*/ 2764877 h 2764877"/>
              <a:gd name="connsiteX14" fmla="*/ 588838 w 3533030"/>
              <a:gd name="connsiteY14" fmla="*/ 2372703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712207 w 3533030"/>
              <a:gd name="connsiteY13" fmla="*/ 2764877 h 2764877"/>
              <a:gd name="connsiteX14" fmla="*/ 208622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1475295 w 3533030"/>
              <a:gd name="connsiteY13" fmla="*/ 2764877 h 2764877"/>
              <a:gd name="connsiteX14" fmla="*/ 208622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2508744 w 3533030"/>
              <a:gd name="connsiteY12" fmla="*/ 2391707 h 2764877"/>
              <a:gd name="connsiteX13" fmla="*/ 1475295 w 3533030"/>
              <a:gd name="connsiteY13" fmla="*/ 2764877 h 2764877"/>
              <a:gd name="connsiteX14" fmla="*/ 153910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764877"/>
              <a:gd name="connsiteX1" fmla="*/ 395458 w 3533030"/>
              <a:gd name="connsiteY1" fmla="*/ 0 h 2764877"/>
              <a:gd name="connsiteX2" fmla="*/ 588838 w 3533030"/>
              <a:gd name="connsiteY2" fmla="*/ 0 h 2764877"/>
              <a:gd name="connsiteX3" fmla="*/ 588838 w 3533030"/>
              <a:gd name="connsiteY3" fmla="*/ 0 h 2764877"/>
              <a:gd name="connsiteX4" fmla="*/ 1472096 w 3533030"/>
              <a:gd name="connsiteY4" fmla="*/ 0 h 2764877"/>
              <a:gd name="connsiteX5" fmla="*/ 3137572 w 3533030"/>
              <a:gd name="connsiteY5" fmla="*/ 0 h 2764877"/>
              <a:gd name="connsiteX6" fmla="*/ 3533030 w 3533030"/>
              <a:gd name="connsiteY6" fmla="*/ 395458 h 2764877"/>
              <a:gd name="connsiteX7" fmla="*/ 3533030 w 3533030"/>
              <a:gd name="connsiteY7" fmla="*/ 1384077 h 2764877"/>
              <a:gd name="connsiteX8" fmla="*/ 3533030 w 3533030"/>
              <a:gd name="connsiteY8" fmla="*/ 1384077 h 2764877"/>
              <a:gd name="connsiteX9" fmla="*/ 3533030 w 3533030"/>
              <a:gd name="connsiteY9" fmla="*/ 1977253 h 2764877"/>
              <a:gd name="connsiteX10" fmla="*/ 3533030 w 3533030"/>
              <a:gd name="connsiteY10" fmla="*/ 1977245 h 2764877"/>
              <a:gd name="connsiteX11" fmla="*/ 3137572 w 3533030"/>
              <a:gd name="connsiteY11" fmla="*/ 2372703 h 2764877"/>
              <a:gd name="connsiteX12" fmla="*/ 1875236 w 3533030"/>
              <a:gd name="connsiteY12" fmla="*/ 2410712 h 2764877"/>
              <a:gd name="connsiteX13" fmla="*/ 1475295 w 3533030"/>
              <a:gd name="connsiteY13" fmla="*/ 2764877 h 2764877"/>
              <a:gd name="connsiteX14" fmla="*/ 1539100 w 3533030"/>
              <a:gd name="connsiteY14" fmla="*/ 2391707 h 2764877"/>
              <a:gd name="connsiteX15" fmla="*/ 395458 w 3533030"/>
              <a:gd name="connsiteY15" fmla="*/ 2372703 h 2764877"/>
              <a:gd name="connsiteX16" fmla="*/ 0 w 3533030"/>
              <a:gd name="connsiteY16" fmla="*/ 1977245 h 2764877"/>
              <a:gd name="connsiteX17" fmla="*/ 0 w 3533030"/>
              <a:gd name="connsiteY17" fmla="*/ 1977253 h 2764877"/>
              <a:gd name="connsiteX18" fmla="*/ 0 w 3533030"/>
              <a:gd name="connsiteY18" fmla="*/ 1384077 h 2764877"/>
              <a:gd name="connsiteX19" fmla="*/ 0 w 3533030"/>
              <a:gd name="connsiteY19" fmla="*/ 1384077 h 2764877"/>
              <a:gd name="connsiteX20" fmla="*/ 0 w 3533030"/>
              <a:gd name="connsiteY20" fmla="*/ 395458 h 2764877"/>
              <a:gd name="connsiteX0" fmla="*/ 0 w 3533030"/>
              <a:gd name="connsiteY0" fmla="*/ 395458 h 2878909"/>
              <a:gd name="connsiteX1" fmla="*/ 395458 w 3533030"/>
              <a:gd name="connsiteY1" fmla="*/ 0 h 2878909"/>
              <a:gd name="connsiteX2" fmla="*/ 588838 w 3533030"/>
              <a:gd name="connsiteY2" fmla="*/ 0 h 2878909"/>
              <a:gd name="connsiteX3" fmla="*/ 588838 w 3533030"/>
              <a:gd name="connsiteY3" fmla="*/ 0 h 2878909"/>
              <a:gd name="connsiteX4" fmla="*/ 1472096 w 3533030"/>
              <a:gd name="connsiteY4" fmla="*/ 0 h 2878909"/>
              <a:gd name="connsiteX5" fmla="*/ 3137572 w 3533030"/>
              <a:gd name="connsiteY5" fmla="*/ 0 h 2878909"/>
              <a:gd name="connsiteX6" fmla="*/ 3533030 w 3533030"/>
              <a:gd name="connsiteY6" fmla="*/ 395458 h 2878909"/>
              <a:gd name="connsiteX7" fmla="*/ 3533030 w 3533030"/>
              <a:gd name="connsiteY7" fmla="*/ 1384077 h 2878909"/>
              <a:gd name="connsiteX8" fmla="*/ 3533030 w 3533030"/>
              <a:gd name="connsiteY8" fmla="*/ 1384077 h 2878909"/>
              <a:gd name="connsiteX9" fmla="*/ 3533030 w 3533030"/>
              <a:gd name="connsiteY9" fmla="*/ 1977253 h 2878909"/>
              <a:gd name="connsiteX10" fmla="*/ 3533030 w 3533030"/>
              <a:gd name="connsiteY10" fmla="*/ 1977245 h 2878909"/>
              <a:gd name="connsiteX11" fmla="*/ 3137572 w 3533030"/>
              <a:gd name="connsiteY11" fmla="*/ 2372703 h 2878909"/>
              <a:gd name="connsiteX12" fmla="*/ 1875236 w 3533030"/>
              <a:gd name="connsiteY12" fmla="*/ 2410712 h 2878909"/>
              <a:gd name="connsiteX13" fmla="*/ 1288122 w 3533030"/>
              <a:gd name="connsiteY13" fmla="*/ 2878909 h 2878909"/>
              <a:gd name="connsiteX14" fmla="*/ 1539100 w 3533030"/>
              <a:gd name="connsiteY14" fmla="*/ 2391707 h 2878909"/>
              <a:gd name="connsiteX15" fmla="*/ 395458 w 3533030"/>
              <a:gd name="connsiteY15" fmla="*/ 2372703 h 2878909"/>
              <a:gd name="connsiteX16" fmla="*/ 0 w 3533030"/>
              <a:gd name="connsiteY16" fmla="*/ 1977245 h 2878909"/>
              <a:gd name="connsiteX17" fmla="*/ 0 w 3533030"/>
              <a:gd name="connsiteY17" fmla="*/ 1977253 h 2878909"/>
              <a:gd name="connsiteX18" fmla="*/ 0 w 3533030"/>
              <a:gd name="connsiteY18" fmla="*/ 1384077 h 2878909"/>
              <a:gd name="connsiteX19" fmla="*/ 0 w 3533030"/>
              <a:gd name="connsiteY19" fmla="*/ 1384077 h 2878909"/>
              <a:gd name="connsiteX20" fmla="*/ 0 w 3533030"/>
              <a:gd name="connsiteY20" fmla="*/ 395458 h 2878909"/>
              <a:gd name="connsiteX0" fmla="*/ 0 w 3533030"/>
              <a:gd name="connsiteY0" fmla="*/ 395458 h 3120496"/>
              <a:gd name="connsiteX1" fmla="*/ 395458 w 3533030"/>
              <a:gd name="connsiteY1" fmla="*/ 0 h 3120496"/>
              <a:gd name="connsiteX2" fmla="*/ 588838 w 3533030"/>
              <a:gd name="connsiteY2" fmla="*/ 0 h 3120496"/>
              <a:gd name="connsiteX3" fmla="*/ 588838 w 3533030"/>
              <a:gd name="connsiteY3" fmla="*/ 0 h 3120496"/>
              <a:gd name="connsiteX4" fmla="*/ 1472096 w 3533030"/>
              <a:gd name="connsiteY4" fmla="*/ 0 h 3120496"/>
              <a:gd name="connsiteX5" fmla="*/ 3137572 w 3533030"/>
              <a:gd name="connsiteY5" fmla="*/ 0 h 3120496"/>
              <a:gd name="connsiteX6" fmla="*/ 3533030 w 3533030"/>
              <a:gd name="connsiteY6" fmla="*/ 395458 h 3120496"/>
              <a:gd name="connsiteX7" fmla="*/ 3533030 w 3533030"/>
              <a:gd name="connsiteY7" fmla="*/ 1384077 h 3120496"/>
              <a:gd name="connsiteX8" fmla="*/ 3533030 w 3533030"/>
              <a:gd name="connsiteY8" fmla="*/ 1384077 h 3120496"/>
              <a:gd name="connsiteX9" fmla="*/ 3533030 w 3533030"/>
              <a:gd name="connsiteY9" fmla="*/ 1977253 h 3120496"/>
              <a:gd name="connsiteX10" fmla="*/ 3533030 w 3533030"/>
              <a:gd name="connsiteY10" fmla="*/ 1977245 h 3120496"/>
              <a:gd name="connsiteX11" fmla="*/ 3137572 w 3533030"/>
              <a:gd name="connsiteY11" fmla="*/ 2372703 h 3120496"/>
              <a:gd name="connsiteX12" fmla="*/ 1875236 w 3533030"/>
              <a:gd name="connsiteY12" fmla="*/ 2410712 h 3120496"/>
              <a:gd name="connsiteX13" fmla="*/ 1146052 w 3533030"/>
              <a:gd name="connsiteY13" fmla="*/ 3120496 h 3120496"/>
              <a:gd name="connsiteX14" fmla="*/ 1539100 w 3533030"/>
              <a:gd name="connsiteY14" fmla="*/ 2391707 h 3120496"/>
              <a:gd name="connsiteX15" fmla="*/ 395458 w 3533030"/>
              <a:gd name="connsiteY15" fmla="*/ 2372703 h 3120496"/>
              <a:gd name="connsiteX16" fmla="*/ 0 w 3533030"/>
              <a:gd name="connsiteY16" fmla="*/ 1977245 h 3120496"/>
              <a:gd name="connsiteX17" fmla="*/ 0 w 3533030"/>
              <a:gd name="connsiteY17" fmla="*/ 1977253 h 3120496"/>
              <a:gd name="connsiteX18" fmla="*/ 0 w 3533030"/>
              <a:gd name="connsiteY18" fmla="*/ 1384077 h 3120496"/>
              <a:gd name="connsiteX19" fmla="*/ 0 w 3533030"/>
              <a:gd name="connsiteY19" fmla="*/ 1384077 h 3120496"/>
              <a:gd name="connsiteX20" fmla="*/ 0 w 3533030"/>
              <a:gd name="connsiteY20" fmla="*/ 395458 h 312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33030" h="3120496">
                <a:moveTo>
                  <a:pt x="0" y="395458"/>
                </a:moveTo>
                <a:cubicBezTo>
                  <a:pt x="0" y="177053"/>
                  <a:pt x="177053" y="0"/>
                  <a:pt x="395458" y="0"/>
                </a:cubicBezTo>
                <a:lnTo>
                  <a:pt x="588838" y="0"/>
                </a:lnTo>
                <a:lnTo>
                  <a:pt x="588838" y="0"/>
                </a:lnTo>
                <a:lnTo>
                  <a:pt x="1472096" y="0"/>
                </a:lnTo>
                <a:lnTo>
                  <a:pt x="3137572" y="0"/>
                </a:lnTo>
                <a:cubicBezTo>
                  <a:pt x="3355977" y="0"/>
                  <a:pt x="3533030" y="177053"/>
                  <a:pt x="3533030" y="395458"/>
                </a:cubicBezTo>
                <a:lnTo>
                  <a:pt x="3533030" y="1384077"/>
                </a:lnTo>
                <a:lnTo>
                  <a:pt x="3533030" y="1384077"/>
                </a:lnTo>
                <a:lnTo>
                  <a:pt x="3533030" y="1977253"/>
                </a:lnTo>
                <a:lnTo>
                  <a:pt x="3533030" y="1977245"/>
                </a:lnTo>
                <a:cubicBezTo>
                  <a:pt x="3533030" y="2195650"/>
                  <a:pt x="3355977" y="2372703"/>
                  <a:pt x="3137572" y="2372703"/>
                </a:cubicBezTo>
                <a:lnTo>
                  <a:pt x="1875236" y="2410712"/>
                </a:lnTo>
                <a:lnTo>
                  <a:pt x="1146052" y="3120496"/>
                </a:lnTo>
                <a:lnTo>
                  <a:pt x="1539100" y="2391707"/>
                </a:lnTo>
                <a:lnTo>
                  <a:pt x="395458" y="2372703"/>
                </a:lnTo>
                <a:cubicBezTo>
                  <a:pt x="177053" y="2372703"/>
                  <a:pt x="0" y="2195650"/>
                  <a:pt x="0" y="1977245"/>
                </a:cubicBezTo>
                <a:lnTo>
                  <a:pt x="0" y="1977253"/>
                </a:lnTo>
                <a:lnTo>
                  <a:pt x="0" y="1384077"/>
                </a:lnTo>
                <a:lnTo>
                  <a:pt x="0" y="1384077"/>
                </a:lnTo>
                <a:lnTo>
                  <a:pt x="0" y="395458"/>
                </a:lnTo>
                <a:close/>
              </a:path>
            </a:pathLst>
          </a:custGeom>
          <a:solidFill>
            <a:srgbClr val="92D050">
              <a:alpha val="14902"/>
            </a:srgbClr>
          </a:solidFill>
          <a:ln w="9525" cap="flat" cmpd="sng" algn="ctr">
            <a:solidFill>
              <a:srgbClr val="006600"/>
            </a:solidFill>
            <a:prstDash val="solid"/>
            <a:round/>
            <a:headEnd type="none" w="med" len="med"/>
            <a:tailEnd type="none" w="med" len="med"/>
          </a:ln>
          <a:effectLst/>
        </p:spPr>
        <p:txBody>
          <a:bodyPr rot="0" spcFirstLastPara="0" vert="horz" wrap="square" lIns="18288" tIns="0" rIns="0" bIns="0" numCol="1" spcCol="0" rtlCol="0" fromWordArt="0" anchor="t" anchorCtr="0" forceAA="0" upright="1"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pPr>
            <a:endParaRPr kumimoji="1" lang="en-US" altLang="ja-JP" sz="7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道路・公園など、身近な場所をきれいにしましょう！</a:t>
            </a:r>
            <a:endParaRPr kumimoji="1" lang="en-US" altLang="ja-JP" sz="1200" b="1" dirty="0">
              <a:latin typeface="Meiryo UI" panose="020B0604030504040204" pitchFamily="50" charset="-128"/>
              <a:ea typeface="Meiryo UI" panose="020B0604030504040204" pitchFamily="50" charset="-128"/>
            </a:endParaRPr>
          </a:p>
          <a:p>
            <a:pPr algn="l"/>
            <a:endParaRPr kumimoji="1" lang="en-US" altLang="ja-JP" sz="600" dirty="0">
              <a:latin typeface="Meiryo UI" panose="020B0604030504040204" pitchFamily="50" charset="-128"/>
              <a:ea typeface="Meiryo UI" panose="020B0604030504040204" pitchFamily="50" charset="-128"/>
            </a:endParaRPr>
          </a:p>
          <a:p>
            <a:pPr marL="85725">
              <a:lnSpc>
                <a:spcPts val="1600"/>
              </a:lnSpc>
            </a:pPr>
            <a:r>
              <a:rPr kumimoji="1" lang="ja-JP" altLang="en-US" dirty="0">
                <a:latin typeface="Meiryo UI" panose="020B0604030504040204" pitchFamily="50" charset="-128"/>
                <a:ea typeface="Meiryo UI" panose="020B0604030504040204" pitchFamily="50" charset="-128"/>
              </a:rPr>
              <a:t>海洋ごみの多くは、まちの中で発生した生活ごみが、雨風に</a:t>
            </a:r>
            <a:endParaRPr kumimoji="1" lang="en-US" altLang="ja-JP" dirty="0">
              <a:latin typeface="Meiryo UI" panose="020B0604030504040204" pitchFamily="50" charset="-128"/>
              <a:ea typeface="Meiryo UI" panose="020B0604030504040204" pitchFamily="50" charset="-128"/>
            </a:endParaRPr>
          </a:p>
          <a:p>
            <a:pPr marL="85725">
              <a:lnSpc>
                <a:spcPts val="1600"/>
              </a:lnSpc>
            </a:pPr>
            <a:r>
              <a:rPr kumimoji="1" lang="ja-JP" altLang="en-US" dirty="0">
                <a:latin typeface="Meiryo UI" panose="020B0604030504040204" pitchFamily="50" charset="-128"/>
                <a:ea typeface="Meiryo UI" panose="020B0604030504040204" pitchFamily="50" charset="-128"/>
              </a:rPr>
              <a:t>よって水路や河川に流れ込み、海に流れ着いたものです。</a:t>
            </a:r>
            <a:endParaRPr kumimoji="1" lang="en-US" altLang="ja-JP" dirty="0">
              <a:latin typeface="Meiryo UI" panose="020B0604030504040204" pitchFamily="50" charset="-128"/>
              <a:ea typeface="Meiryo UI" panose="020B0604030504040204" pitchFamily="50" charset="-128"/>
            </a:endParaRPr>
          </a:p>
          <a:p>
            <a:pPr marL="85725">
              <a:lnSpc>
                <a:spcPts val="1600"/>
              </a:lnSpc>
            </a:pPr>
            <a:r>
              <a:rPr kumimoji="1" lang="ja-JP" altLang="en-US" dirty="0">
                <a:latin typeface="Meiryo UI" panose="020B0604030504040204" pitchFamily="50" charset="-128"/>
                <a:ea typeface="Meiryo UI" panose="020B0604030504040204" pitchFamily="50" charset="-128"/>
              </a:rPr>
              <a:t>河川に流れる前に清掃することで、まちの美観を保つだけではなく、地球環境を守ることに繋がります。</a:t>
            </a:r>
          </a:p>
        </p:txBody>
      </p:sp>
      <p:sp>
        <p:nvSpPr>
          <p:cNvPr id="15" name="Text Box 4"/>
          <p:cNvSpPr txBox="1">
            <a:spLocks noChangeArrowheads="1"/>
          </p:cNvSpPr>
          <p:nvPr/>
        </p:nvSpPr>
        <p:spPr bwMode="auto">
          <a:xfrm>
            <a:off x="-17940" y="6278986"/>
            <a:ext cx="6858000" cy="605830"/>
          </a:xfrm>
          <a:prstGeom prst="rect">
            <a:avLst/>
          </a:prstGeom>
          <a:solidFill>
            <a:srgbClr val="FFCCFF"/>
          </a:solidFill>
          <a:ln>
            <a:noFill/>
          </a:ln>
        </p:spPr>
        <p:txBody>
          <a:bodyPr wrap="square" lIns="54864" tIns="22860" rIns="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ts val="1900"/>
              </a:lnSpc>
              <a:defRPr sz="1000"/>
            </a:pPr>
            <a:r>
              <a:rPr lang="ja-JP" altLang="en-US" sz="1800" b="1" dirty="0">
                <a:solidFill>
                  <a:srgbClr val="000080"/>
                </a:solidFill>
                <a:latin typeface="HG丸ｺﾞｼｯｸM-PRO" panose="020F0600000000000000" pitchFamily="50" charset="-128"/>
                <a:ea typeface="HG丸ｺﾞｼｯｸM-PRO" panose="020F0600000000000000" pitchFamily="50" charset="-128"/>
              </a:rPr>
              <a:t> </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★ごみ袋は、お住まいの区生活環境課・西部出張所で配布します。</a:t>
            </a:r>
            <a:endParaRPr lang="en-US" altLang="ja-JP" sz="1800" b="1" dirty="0">
              <a:solidFill>
                <a:srgbClr val="FF0000"/>
              </a:solidFill>
              <a:latin typeface="HG丸ｺﾞｼｯｸM-PRO" panose="020F0600000000000000" pitchFamily="50" charset="-128"/>
              <a:ea typeface="HG丸ｺﾞｼｯｸM-PRO" panose="020F0600000000000000" pitchFamily="50" charset="-128"/>
            </a:endParaRPr>
          </a:p>
          <a:p>
            <a:pPr algn="ctr" defTabSz="914400">
              <a:lnSpc>
                <a:spcPts val="1900"/>
              </a:lnSpc>
              <a:defRPr sz="1000"/>
            </a:pPr>
            <a:r>
              <a:rPr lang="ja-JP" altLang="en-US" sz="1800" b="1" dirty="0">
                <a:solidFill>
                  <a:srgbClr val="FF0000"/>
                </a:solidFill>
                <a:latin typeface="HG丸ｺﾞｼｯｸM-PRO" panose="020F0600000000000000" pitchFamily="50" charset="-128"/>
                <a:ea typeface="HG丸ｺﾞｼｯｸM-PRO" panose="020F0600000000000000" pitchFamily="50" charset="-128"/>
              </a:rPr>
              <a:t>（</a:t>
            </a:r>
            <a:r>
              <a:rPr lang="en-US" altLang="ja-JP" sz="1800" b="1" dirty="0">
                <a:solidFill>
                  <a:srgbClr val="FF0000"/>
                </a:solidFill>
                <a:latin typeface="HG丸ｺﾞｼｯｸM-PRO" panose="020F0600000000000000" pitchFamily="50" charset="-128"/>
                <a:ea typeface="HG丸ｺﾞｼｯｸM-PRO" panose="020F0600000000000000" pitchFamily="50" charset="-128"/>
              </a:rPr>
              <a:t>※</a:t>
            </a:r>
            <a:r>
              <a:rPr lang="ja-JP" altLang="en-US" sz="1800" b="1" dirty="0">
                <a:solidFill>
                  <a:srgbClr val="FF0000"/>
                </a:solidFill>
                <a:latin typeface="HG丸ｺﾞｼｯｸM-PRO" panose="020F0600000000000000" pitchFamily="50" charset="-128"/>
                <a:ea typeface="HG丸ｺﾞｼｯｸM-PRO" panose="020F0600000000000000" pitchFamily="50" charset="-128"/>
              </a:rPr>
              <a:t> 配布枚数に上限あり） </a:t>
            </a:r>
          </a:p>
        </p:txBody>
      </p:sp>
      <p:sp>
        <p:nvSpPr>
          <p:cNvPr id="16" name="AutoShape 31"/>
          <p:cNvSpPr>
            <a:spLocks noChangeArrowheads="1"/>
          </p:cNvSpPr>
          <p:nvPr/>
        </p:nvSpPr>
        <p:spPr bwMode="auto">
          <a:xfrm>
            <a:off x="60296" y="6946757"/>
            <a:ext cx="6677147" cy="468083"/>
          </a:xfrm>
          <a:prstGeom prst="roundRect">
            <a:avLst>
              <a:gd name="adj" fmla="val 5377"/>
            </a:avLst>
          </a:prstGeom>
          <a:noFill/>
          <a:ln>
            <a:noFill/>
          </a:ln>
          <a:effectLst/>
        </p:spPr>
        <p:txBody>
          <a:bodyPr wrap="square" lIns="36576"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200" dirty="0">
                <a:solidFill>
                  <a:srgbClr val="000000"/>
                </a:solidFill>
                <a:latin typeface="Meiryo UI" panose="020B0604030504040204" pitchFamily="50" charset="-128"/>
                <a:ea typeface="Meiryo UI" panose="020B0604030504040204" pitchFamily="50" charset="-128"/>
              </a:rPr>
              <a:t>※ 清掃活動中に怪我をした場合は、福岡市の　「市民活動保険」の適用がありますので、各区地域支援課へお問い合わせください。（自治会などの組織的な活動に限ります。）</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7" name="AutoShape 9"/>
          <p:cNvSpPr>
            <a:spLocks noChangeArrowheads="1"/>
          </p:cNvSpPr>
          <p:nvPr/>
        </p:nvSpPr>
        <p:spPr bwMode="auto">
          <a:xfrm>
            <a:off x="178980" y="7573859"/>
            <a:ext cx="6423843" cy="2142849"/>
          </a:xfrm>
          <a:prstGeom prst="roundRect">
            <a:avLst>
              <a:gd name="adj" fmla="val 6465"/>
            </a:avLst>
          </a:prstGeom>
          <a:solidFill>
            <a:srgbClr val="00FF00">
              <a:alpha val="10196"/>
            </a:srgbClr>
          </a:solidFill>
          <a:ln>
            <a:solidFill>
              <a:schemeClr val="accent6">
                <a:lumMod val="50000"/>
              </a:schemeClr>
            </a:solidFill>
            <a:headEnd/>
            <a:tailEnd/>
          </a:ln>
        </p:spPr>
        <p:style>
          <a:lnRef idx="1">
            <a:schemeClr val="accent3"/>
          </a:lnRef>
          <a:fillRef idx="2">
            <a:schemeClr val="accent3"/>
          </a:fillRef>
          <a:effectRef idx="1">
            <a:schemeClr val="accent3"/>
          </a:effectRef>
          <a:fontRef idx="minor">
            <a:schemeClr val="dk1"/>
          </a:fontRef>
        </p:style>
        <p:txBody>
          <a:bodyPr wrap="square" lIns="36576" tIns="22860" rIns="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600"/>
              </a:lnSpc>
              <a:defRPr sz="1000"/>
            </a:pPr>
            <a:r>
              <a:rPr lang="ja-JP" altLang="en-US" sz="1400" dirty="0">
                <a:solidFill>
                  <a:srgbClr val="000000"/>
                </a:solidFill>
                <a:latin typeface="HG丸ｺﾞｼｯｸM-PRO" panose="020F0600000000000000" pitchFamily="50" charset="-128"/>
                <a:ea typeface="HG丸ｺﾞｼｯｸM-PRO" panose="020F0600000000000000" pitchFamily="50" charset="-128"/>
              </a:rPr>
              <a:t>　</a:t>
            </a:r>
            <a:r>
              <a:rPr lang="ja-JP" altLang="en-US" sz="1200" b="1" dirty="0">
                <a:solidFill>
                  <a:srgbClr val="000000"/>
                </a:solidFill>
                <a:latin typeface="HG丸ｺﾞｼｯｸM-PRO" panose="020F0600000000000000" pitchFamily="50" charset="-128"/>
                <a:ea typeface="HG丸ｺﾞｼｯｸM-PRO" panose="020F0600000000000000" pitchFamily="50" charset="-128"/>
              </a:rPr>
              <a:t>地域ぐるみ清掃に関するお問合せ先</a:t>
            </a:r>
          </a:p>
          <a:p>
            <a:pPr marL="354013">
              <a:lnSpc>
                <a:spcPts val="1000"/>
              </a:lnSpc>
              <a:defRPr sz="1000"/>
            </a:pPr>
            <a:endParaRPr lang="en-US" altLang="ja-JP" sz="1000" dirty="0">
              <a:solidFill>
                <a:srgbClr val="000000"/>
              </a:solidFill>
              <a:latin typeface="HG丸ｺﾞｼｯｸM-PRO" panose="020F0600000000000000" pitchFamily="50" charset="-128"/>
              <a:ea typeface="HG丸ｺﾞｼｯｸM-PRO" panose="020F0600000000000000" pitchFamily="50" charset="-128"/>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○東区生活環境課　　　　　　　　　　 </a:t>
            </a:r>
            <a:r>
              <a:rPr lang="ja-JP" altLang="en-US" sz="1200" dirty="0">
                <a:solidFill>
                  <a:srgbClr val="000000"/>
                </a:solidFill>
                <a:latin typeface="+mn-ea"/>
                <a:sym typeface="Wingdings"/>
              </a:rPr>
              <a:t></a:t>
            </a:r>
            <a:r>
              <a:rPr lang="en-US" altLang="ja-JP" sz="1200" dirty="0">
                <a:solidFill>
                  <a:srgbClr val="000000"/>
                </a:solidFill>
                <a:latin typeface="+mn-ea"/>
                <a:sym typeface="Wingdings"/>
              </a:rPr>
              <a:t>092-645-1061</a:t>
            </a:r>
            <a:r>
              <a:rPr lang="ja-JP" altLang="en-US" sz="1200" dirty="0">
                <a:solidFill>
                  <a:srgbClr val="000000"/>
                </a:solidFill>
                <a:latin typeface="+mn-ea"/>
                <a:sym typeface="Wingdings"/>
              </a:rPr>
              <a:t>　　</a:t>
            </a:r>
            <a:r>
              <a:rPr lang="en-US" altLang="ja-JP" sz="1200" dirty="0">
                <a:solidFill>
                  <a:schemeClr val="tx1"/>
                </a:solidFill>
                <a:latin typeface="+mn-ea"/>
                <a:sym typeface="Wingdings"/>
              </a:rPr>
              <a:t>FAX</a:t>
            </a:r>
            <a:r>
              <a:rPr lang="ja-JP" altLang="en-US" sz="1200" dirty="0">
                <a:solidFill>
                  <a:schemeClr val="tx1"/>
                </a:solidFill>
                <a:latin typeface="+mn-ea"/>
                <a:sym typeface="Wingdings"/>
              </a:rPr>
              <a:t> </a:t>
            </a:r>
            <a:r>
              <a:rPr lang="en-US" altLang="ja-JP" sz="1200" dirty="0">
                <a:solidFill>
                  <a:schemeClr val="tx1"/>
                </a:solidFill>
                <a:latin typeface="+mn-ea"/>
                <a:sym typeface="Wingdings"/>
              </a:rPr>
              <a:t>092-632-8999</a:t>
            </a:r>
            <a:r>
              <a:rPr lang="ja-JP" altLang="en-US" sz="1200" dirty="0">
                <a:solidFill>
                  <a:srgbClr val="000000"/>
                </a:solidFill>
                <a:latin typeface="HG丸ｺﾞｼｯｸM-PRO" panose="020F0600000000000000" pitchFamily="50" charset="-128"/>
                <a:ea typeface="HG丸ｺﾞｼｯｸM-PRO" panose="020F0600000000000000" pitchFamily="50" charset="-128"/>
              </a:rPr>
              <a:t>　　</a:t>
            </a: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○博多区生活環境課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092-419-1068</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092-441-5603</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○中央区生活環境課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092-718-1091</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092-718-1079</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○南区生活環境課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092-559-5374</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092-561-5360</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○城南区生活環境課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092-833-4086</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092-822-4095</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○早良区生活環境課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092-833-4340</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092-841-6687</a:t>
            </a:r>
            <a:endParaRPr lang="ja-JP" altLang="en-US" sz="1200" dirty="0">
              <a:solidFill>
                <a:srgbClr val="000000"/>
              </a:solidFill>
              <a:latin typeface="+mn-ea"/>
            </a:endParaRPr>
          </a:p>
          <a:p>
            <a:pPr marL="182563">
              <a:lnSpc>
                <a:spcPts val="15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○西区生活環境課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092-895-7050</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092-882-2137</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○西区西部出張所 市民相談係　　　　　</a:t>
            </a:r>
            <a:r>
              <a:rPr lang="ja-JP" altLang="en-US" sz="1200" kern="0" dirty="0">
                <a:solidFill>
                  <a:srgbClr val="000000"/>
                </a:solidFill>
                <a:latin typeface="+mn-ea"/>
                <a:sym typeface="Wingdings"/>
              </a:rPr>
              <a:t></a:t>
            </a:r>
            <a:r>
              <a:rPr lang="en-US" altLang="ja-JP" sz="1200" kern="0" dirty="0">
                <a:solidFill>
                  <a:srgbClr val="000000"/>
                </a:solidFill>
                <a:latin typeface="+mn-ea"/>
                <a:sym typeface="Wingdings"/>
              </a:rPr>
              <a:t>092-806-9430</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FAX</a:t>
            </a:r>
            <a:r>
              <a:rPr lang="ja-JP" altLang="en-US" sz="1200" kern="0" dirty="0">
                <a:solidFill>
                  <a:srgbClr val="000000"/>
                </a:solidFill>
                <a:latin typeface="+mn-ea"/>
                <a:sym typeface="Wingdings"/>
              </a:rPr>
              <a:t> </a:t>
            </a:r>
            <a:r>
              <a:rPr lang="en-US" altLang="ja-JP" sz="1200" kern="0" dirty="0">
                <a:solidFill>
                  <a:srgbClr val="000000"/>
                </a:solidFill>
                <a:latin typeface="+mn-ea"/>
                <a:sym typeface="Wingdings"/>
              </a:rPr>
              <a:t>092-806-6811</a:t>
            </a:r>
            <a:endParaRPr lang="ja-JP" altLang="en-US" sz="1200" dirty="0">
              <a:solidFill>
                <a:srgbClr val="000000"/>
              </a:solidFill>
              <a:latin typeface="+mn-ea"/>
            </a:endParaRPr>
          </a:p>
          <a:p>
            <a:pPr marL="182563">
              <a:lnSpc>
                <a:spcPts val="1400"/>
              </a:lnSpc>
              <a:defRPr sz="1000"/>
            </a:pPr>
            <a:r>
              <a:rPr lang="ja-JP" altLang="en-US" sz="1200" dirty="0">
                <a:solidFill>
                  <a:srgbClr val="000000"/>
                </a:solidFill>
                <a:latin typeface="HG丸ｺﾞｼｯｸM-PRO" panose="020F0600000000000000" pitchFamily="50" charset="-128"/>
                <a:ea typeface="HG丸ｺﾞｼｯｸM-PRO" panose="020F0600000000000000" pitchFamily="50" charset="-128"/>
              </a:rPr>
              <a:t>  ○環境局 </a:t>
            </a:r>
            <a:r>
              <a:rPr lang="ja-JP" altLang="en-US" sz="1200" dirty="0">
                <a:solidFill>
                  <a:schemeClr val="tx1"/>
                </a:solidFill>
                <a:latin typeface="HG丸ｺﾞｼｯｸM-PRO" panose="020F0600000000000000" pitchFamily="50" charset="-128"/>
                <a:ea typeface="HG丸ｺﾞｼｯｸM-PRO" panose="020F0600000000000000" pitchFamily="50" charset="-128"/>
              </a:rPr>
              <a:t>ごみ減量推進課　　　　　　　</a:t>
            </a:r>
            <a:r>
              <a:rPr lang="ja-JP" altLang="en-US" sz="1200" kern="0" dirty="0">
                <a:solidFill>
                  <a:schemeClr val="tx1"/>
                </a:solidFill>
                <a:latin typeface="+mn-ea"/>
                <a:sym typeface="Wingdings"/>
              </a:rPr>
              <a:t></a:t>
            </a:r>
            <a:r>
              <a:rPr lang="en-US" altLang="ja-JP" sz="1200" kern="0" dirty="0">
                <a:solidFill>
                  <a:schemeClr val="tx1"/>
                </a:solidFill>
                <a:latin typeface="+mn-ea"/>
                <a:sym typeface="Wingdings"/>
              </a:rPr>
              <a:t>092-711-4039</a:t>
            </a:r>
            <a:r>
              <a:rPr lang="ja-JP" altLang="en-US" sz="1200" kern="0" dirty="0">
                <a:solidFill>
                  <a:schemeClr val="tx1"/>
                </a:solidFill>
                <a:latin typeface="+mn-ea"/>
                <a:sym typeface="Wingdings"/>
              </a:rPr>
              <a:t>　　</a:t>
            </a:r>
            <a:r>
              <a:rPr lang="en-US" altLang="ja-JP" sz="1200" kern="0" dirty="0">
                <a:solidFill>
                  <a:schemeClr val="tx1"/>
                </a:solidFill>
                <a:latin typeface="+mn-ea"/>
                <a:sym typeface="Wingdings"/>
              </a:rPr>
              <a:t>FAX</a:t>
            </a:r>
            <a:r>
              <a:rPr lang="ja-JP" altLang="en-US" sz="1200" kern="0" dirty="0">
                <a:solidFill>
                  <a:schemeClr val="tx1"/>
                </a:solidFill>
                <a:latin typeface="+mn-ea"/>
                <a:sym typeface="Wingdings"/>
              </a:rPr>
              <a:t> </a:t>
            </a:r>
            <a:r>
              <a:rPr lang="en-US" altLang="ja-JP" sz="1200" kern="0" dirty="0">
                <a:solidFill>
                  <a:schemeClr val="tx1"/>
                </a:solidFill>
                <a:latin typeface="+mn-ea"/>
                <a:sym typeface="Wingdings"/>
              </a:rPr>
              <a:t>092-711-4823</a:t>
            </a:r>
            <a:endParaRPr lang="ja-JP" altLang="en-US" sz="1200" dirty="0">
              <a:solidFill>
                <a:schemeClr val="tx1"/>
              </a:solidFill>
              <a:latin typeface="+mn-ea"/>
            </a:endParaRPr>
          </a:p>
        </p:txBody>
      </p:sp>
      <p:pic>
        <p:nvPicPr>
          <p:cNvPr id="11" name="図 10"/>
          <p:cNvPicPr>
            <a:picLocks noChangeAspect="1"/>
          </p:cNvPicPr>
          <p:nvPr/>
        </p:nvPicPr>
        <p:blipFill rotWithShape="1">
          <a:blip r:embed="rId2">
            <a:extLst>
              <a:ext uri="{BEBA8EAE-BF5A-486C-A8C5-ECC9F3942E4B}">
                <a14:imgProps xmlns:a14="http://schemas.microsoft.com/office/drawing/2010/main">
                  <a14:imgLayer r:embed="rId3">
                    <a14:imgEffect>
                      <a14:backgroundRemoval t="19336" b="59961" l="8047" r="50078">
                        <a14:foregroundMark x1="24297" y1="42383" x2="29766" y2="42871"/>
                      </a14:backgroundRemoval>
                    </a14:imgEffect>
                  </a14:imgLayer>
                </a14:imgProps>
              </a:ext>
            </a:extLst>
          </a:blip>
          <a:srcRect l="15625" t="19270" r="52708" b="40886"/>
          <a:stretch/>
        </p:blipFill>
        <p:spPr>
          <a:xfrm>
            <a:off x="4710778" y="3606903"/>
            <a:ext cx="2017367" cy="2030639"/>
          </a:xfrm>
          <a:prstGeom prst="rect">
            <a:avLst/>
          </a:prstGeom>
        </p:spPr>
      </p:pic>
      <p:pic>
        <p:nvPicPr>
          <p:cNvPr id="13" name="図 12"/>
          <p:cNvPicPr>
            <a:picLocks noChangeAspect="1"/>
          </p:cNvPicPr>
          <p:nvPr/>
        </p:nvPicPr>
        <p:blipFill rotWithShape="1">
          <a:blip r:embed="rId4">
            <a:extLst>
              <a:ext uri="{BEBA8EAE-BF5A-486C-A8C5-ECC9F3942E4B}">
                <a14:imgProps xmlns:a14="http://schemas.microsoft.com/office/drawing/2010/main">
                  <a14:imgLayer r:embed="rId5">
                    <a14:imgEffect>
                      <a14:backgroundRemoval t="26270" b="57617" l="5469" r="27344"/>
                    </a14:imgEffect>
                  </a14:imgLayer>
                </a14:imgProps>
              </a:ext>
            </a:extLst>
          </a:blip>
          <a:srcRect l="6042" t="30357" r="74316" b="45536"/>
          <a:stretch/>
        </p:blipFill>
        <p:spPr>
          <a:xfrm>
            <a:off x="3398869" y="4246990"/>
            <a:ext cx="949344" cy="932084"/>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982" y="1984076"/>
            <a:ext cx="2867753" cy="4038107"/>
          </a:xfrm>
          <a:prstGeom prst="rect">
            <a:avLst/>
          </a:prstGeom>
        </p:spPr>
      </p:pic>
    </p:spTree>
    <p:extLst>
      <p:ext uri="{BB962C8B-B14F-4D97-AF65-F5344CB8AC3E}">
        <p14:creationId xmlns:p14="http://schemas.microsoft.com/office/powerpoint/2010/main" val="1592941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53459" y="-10865552"/>
          <a:ext cx="4053442" cy="5945069"/>
        </p:xfrm>
        <a:graphic>
          <a:graphicData uri="http://schemas.openxmlformats.org/drawingml/2006/table">
            <a:tbl>
              <a:tblPr>
                <a:tableStyleId>{5C22544A-7EE6-4342-B048-85BDC9FD1C3A}</a:tableStyleId>
              </a:tblPr>
              <a:tblGrid>
                <a:gridCol w="228173">
                  <a:extLst>
                    <a:ext uri="{9D8B030D-6E8A-4147-A177-3AD203B41FA5}">
                      <a16:colId xmlns:a16="http://schemas.microsoft.com/office/drawing/2014/main" val="3889467081"/>
                    </a:ext>
                  </a:extLst>
                </a:gridCol>
                <a:gridCol w="114087">
                  <a:extLst>
                    <a:ext uri="{9D8B030D-6E8A-4147-A177-3AD203B41FA5}">
                      <a16:colId xmlns:a16="http://schemas.microsoft.com/office/drawing/2014/main" val="2891346939"/>
                    </a:ext>
                  </a:extLst>
                </a:gridCol>
                <a:gridCol w="100665">
                  <a:extLst>
                    <a:ext uri="{9D8B030D-6E8A-4147-A177-3AD203B41FA5}">
                      <a16:colId xmlns:a16="http://schemas.microsoft.com/office/drawing/2014/main" val="3754669102"/>
                    </a:ext>
                  </a:extLst>
                </a:gridCol>
                <a:gridCol w="107376">
                  <a:extLst>
                    <a:ext uri="{9D8B030D-6E8A-4147-A177-3AD203B41FA5}">
                      <a16:colId xmlns:a16="http://schemas.microsoft.com/office/drawing/2014/main" val="1913873890"/>
                    </a:ext>
                  </a:extLst>
                </a:gridCol>
                <a:gridCol w="107376">
                  <a:extLst>
                    <a:ext uri="{9D8B030D-6E8A-4147-A177-3AD203B41FA5}">
                      <a16:colId xmlns:a16="http://schemas.microsoft.com/office/drawing/2014/main" val="3452503205"/>
                    </a:ext>
                  </a:extLst>
                </a:gridCol>
                <a:gridCol w="107376">
                  <a:extLst>
                    <a:ext uri="{9D8B030D-6E8A-4147-A177-3AD203B41FA5}">
                      <a16:colId xmlns:a16="http://schemas.microsoft.com/office/drawing/2014/main" val="3104492593"/>
                    </a:ext>
                  </a:extLst>
                </a:gridCol>
                <a:gridCol w="107376">
                  <a:extLst>
                    <a:ext uri="{9D8B030D-6E8A-4147-A177-3AD203B41FA5}">
                      <a16:colId xmlns:a16="http://schemas.microsoft.com/office/drawing/2014/main" val="1668299226"/>
                    </a:ext>
                  </a:extLst>
                </a:gridCol>
                <a:gridCol w="107376">
                  <a:extLst>
                    <a:ext uri="{9D8B030D-6E8A-4147-A177-3AD203B41FA5}">
                      <a16:colId xmlns:a16="http://schemas.microsoft.com/office/drawing/2014/main" val="3851982189"/>
                    </a:ext>
                  </a:extLst>
                </a:gridCol>
                <a:gridCol w="107376">
                  <a:extLst>
                    <a:ext uri="{9D8B030D-6E8A-4147-A177-3AD203B41FA5}">
                      <a16:colId xmlns:a16="http://schemas.microsoft.com/office/drawing/2014/main" val="3923613452"/>
                    </a:ext>
                  </a:extLst>
                </a:gridCol>
                <a:gridCol w="107376">
                  <a:extLst>
                    <a:ext uri="{9D8B030D-6E8A-4147-A177-3AD203B41FA5}">
                      <a16:colId xmlns:a16="http://schemas.microsoft.com/office/drawing/2014/main" val="1538374377"/>
                    </a:ext>
                  </a:extLst>
                </a:gridCol>
                <a:gridCol w="107376">
                  <a:extLst>
                    <a:ext uri="{9D8B030D-6E8A-4147-A177-3AD203B41FA5}">
                      <a16:colId xmlns:a16="http://schemas.microsoft.com/office/drawing/2014/main" val="372976205"/>
                    </a:ext>
                  </a:extLst>
                </a:gridCol>
                <a:gridCol w="107376">
                  <a:extLst>
                    <a:ext uri="{9D8B030D-6E8A-4147-A177-3AD203B41FA5}">
                      <a16:colId xmlns:a16="http://schemas.microsoft.com/office/drawing/2014/main" val="2115284883"/>
                    </a:ext>
                  </a:extLst>
                </a:gridCol>
                <a:gridCol w="107376">
                  <a:extLst>
                    <a:ext uri="{9D8B030D-6E8A-4147-A177-3AD203B41FA5}">
                      <a16:colId xmlns:a16="http://schemas.microsoft.com/office/drawing/2014/main" val="3923797026"/>
                    </a:ext>
                  </a:extLst>
                </a:gridCol>
                <a:gridCol w="107376">
                  <a:extLst>
                    <a:ext uri="{9D8B030D-6E8A-4147-A177-3AD203B41FA5}">
                      <a16:colId xmlns:a16="http://schemas.microsoft.com/office/drawing/2014/main" val="4239530218"/>
                    </a:ext>
                  </a:extLst>
                </a:gridCol>
                <a:gridCol w="107376">
                  <a:extLst>
                    <a:ext uri="{9D8B030D-6E8A-4147-A177-3AD203B41FA5}">
                      <a16:colId xmlns:a16="http://schemas.microsoft.com/office/drawing/2014/main" val="3849261208"/>
                    </a:ext>
                  </a:extLst>
                </a:gridCol>
                <a:gridCol w="107376">
                  <a:extLst>
                    <a:ext uri="{9D8B030D-6E8A-4147-A177-3AD203B41FA5}">
                      <a16:colId xmlns:a16="http://schemas.microsoft.com/office/drawing/2014/main" val="1742121924"/>
                    </a:ext>
                  </a:extLst>
                </a:gridCol>
                <a:gridCol w="107376">
                  <a:extLst>
                    <a:ext uri="{9D8B030D-6E8A-4147-A177-3AD203B41FA5}">
                      <a16:colId xmlns:a16="http://schemas.microsoft.com/office/drawing/2014/main" val="2063690081"/>
                    </a:ext>
                  </a:extLst>
                </a:gridCol>
                <a:gridCol w="107376">
                  <a:extLst>
                    <a:ext uri="{9D8B030D-6E8A-4147-A177-3AD203B41FA5}">
                      <a16:colId xmlns:a16="http://schemas.microsoft.com/office/drawing/2014/main" val="2174835041"/>
                    </a:ext>
                  </a:extLst>
                </a:gridCol>
                <a:gridCol w="107376">
                  <a:extLst>
                    <a:ext uri="{9D8B030D-6E8A-4147-A177-3AD203B41FA5}">
                      <a16:colId xmlns:a16="http://schemas.microsoft.com/office/drawing/2014/main" val="3629797809"/>
                    </a:ext>
                  </a:extLst>
                </a:gridCol>
                <a:gridCol w="107376">
                  <a:extLst>
                    <a:ext uri="{9D8B030D-6E8A-4147-A177-3AD203B41FA5}">
                      <a16:colId xmlns:a16="http://schemas.microsoft.com/office/drawing/2014/main" val="2944208785"/>
                    </a:ext>
                  </a:extLst>
                </a:gridCol>
                <a:gridCol w="107376">
                  <a:extLst>
                    <a:ext uri="{9D8B030D-6E8A-4147-A177-3AD203B41FA5}">
                      <a16:colId xmlns:a16="http://schemas.microsoft.com/office/drawing/2014/main" val="3263263324"/>
                    </a:ext>
                  </a:extLst>
                </a:gridCol>
                <a:gridCol w="107376">
                  <a:extLst>
                    <a:ext uri="{9D8B030D-6E8A-4147-A177-3AD203B41FA5}">
                      <a16:colId xmlns:a16="http://schemas.microsoft.com/office/drawing/2014/main" val="1044657430"/>
                    </a:ext>
                  </a:extLst>
                </a:gridCol>
                <a:gridCol w="107376">
                  <a:extLst>
                    <a:ext uri="{9D8B030D-6E8A-4147-A177-3AD203B41FA5}">
                      <a16:colId xmlns:a16="http://schemas.microsoft.com/office/drawing/2014/main" val="4204197138"/>
                    </a:ext>
                  </a:extLst>
                </a:gridCol>
                <a:gridCol w="107376">
                  <a:extLst>
                    <a:ext uri="{9D8B030D-6E8A-4147-A177-3AD203B41FA5}">
                      <a16:colId xmlns:a16="http://schemas.microsoft.com/office/drawing/2014/main" val="210136008"/>
                    </a:ext>
                  </a:extLst>
                </a:gridCol>
                <a:gridCol w="107376">
                  <a:extLst>
                    <a:ext uri="{9D8B030D-6E8A-4147-A177-3AD203B41FA5}">
                      <a16:colId xmlns:a16="http://schemas.microsoft.com/office/drawing/2014/main" val="3965529114"/>
                    </a:ext>
                  </a:extLst>
                </a:gridCol>
                <a:gridCol w="107376">
                  <a:extLst>
                    <a:ext uri="{9D8B030D-6E8A-4147-A177-3AD203B41FA5}">
                      <a16:colId xmlns:a16="http://schemas.microsoft.com/office/drawing/2014/main" val="266795159"/>
                    </a:ext>
                  </a:extLst>
                </a:gridCol>
                <a:gridCol w="107376">
                  <a:extLst>
                    <a:ext uri="{9D8B030D-6E8A-4147-A177-3AD203B41FA5}">
                      <a16:colId xmlns:a16="http://schemas.microsoft.com/office/drawing/2014/main" val="4133009555"/>
                    </a:ext>
                  </a:extLst>
                </a:gridCol>
                <a:gridCol w="107376">
                  <a:extLst>
                    <a:ext uri="{9D8B030D-6E8A-4147-A177-3AD203B41FA5}">
                      <a16:colId xmlns:a16="http://schemas.microsoft.com/office/drawing/2014/main" val="3975474282"/>
                    </a:ext>
                  </a:extLst>
                </a:gridCol>
                <a:gridCol w="107376">
                  <a:extLst>
                    <a:ext uri="{9D8B030D-6E8A-4147-A177-3AD203B41FA5}">
                      <a16:colId xmlns:a16="http://schemas.microsoft.com/office/drawing/2014/main" val="1552276814"/>
                    </a:ext>
                  </a:extLst>
                </a:gridCol>
                <a:gridCol w="107376">
                  <a:extLst>
                    <a:ext uri="{9D8B030D-6E8A-4147-A177-3AD203B41FA5}">
                      <a16:colId xmlns:a16="http://schemas.microsoft.com/office/drawing/2014/main" val="3328873574"/>
                    </a:ext>
                  </a:extLst>
                </a:gridCol>
                <a:gridCol w="107376">
                  <a:extLst>
                    <a:ext uri="{9D8B030D-6E8A-4147-A177-3AD203B41FA5}">
                      <a16:colId xmlns:a16="http://schemas.microsoft.com/office/drawing/2014/main" val="75037743"/>
                    </a:ext>
                  </a:extLst>
                </a:gridCol>
                <a:gridCol w="107376">
                  <a:extLst>
                    <a:ext uri="{9D8B030D-6E8A-4147-A177-3AD203B41FA5}">
                      <a16:colId xmlns:a16="http://schemas.microsoft.com/office/drawing/2014/main" val="1001658673"/>
                    </a:ext>
                  </a:extLst>
                </a:gridCol>
                <a:gridCol w="107376">
                  <a:extLst>
                    <a:ext uri="{9D8B030D-6E8A-4147-A177-3AD203B41FA5}">
                      <a16:colId xmlns:a16="http://schemas.microsoft.com/office/drawing/2014/main" val="2242964976"/>
                    </a:ext>
                  </a:extLst>
                </a:gridCol>
                <a:gridCol w="107376">
                  <a:extLst>
                    <a:ext uri="{9D8B030D-6E8A-4147-A177-3AD203B41FA5}">
                      <a16:colId xmlns:a16="http://schemas.microsoft.com/office/drawing/2014/main" val="2853738311"/>
                    </a:ext>
                  </a:extLst>
                </a:gridCol>
                <a:gridCol w="107376">
                  <a:extLst>
                    <a:ext uri="{9D8B030D-6E8A-4147-A177-3AD203B41FA5}">
                      <a16:colId xmlns:a16="http://schemas.microsoft.com/office/drawing/2014/main" val="3011021885"/>
                    </a:ext>
                  </a:extLst>
                </a:gridCol>
                <a:gridCol w="174485">
                  <a:extLst>
                    <a:ext uri="{9D8B030D-6E8A-4147-A177-3AD203B41FA5}">
                      <a16:colId xmlns:a16="http://schemas.microsoft.com/office/drawing/2014/main" val="3662334992"/>
                    </a:ext>
                  </a:extLst>
                </a:gridCol>
              </a:tblGrid>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826626893"/>
                  </a:ext>
                </a:extLst>
              </a:tr>
              <a:tr h="191598">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0521161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0095914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75561300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582303494"/>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79055596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9054693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592173768"/>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28359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4764638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058465790"/>
                  </a:ext>
                </a:extLst>
              </a:tr>
              <a:tr h="88585">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10211408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6293593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88473945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8468912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51173165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52977331"/>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231344103"/>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20273163"/>
                  </a:ext>
                </a:extLst>
              </a:tr>
              <a:tr h="107376">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276452782"/>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688440308"/>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909759110"/>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286043456"/>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00960430"/>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97754618"/>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644964537"/>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044216924"/>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400904543"/>
                  </a:ext>
                </a:extLst>
              </a:tr>
              <a:tr h="9764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59077478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012330138"/>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598836326"/>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582185649"/>
                  </a:ext>
                </a:extLst>
              </a:tr>
              <a:tr h="88585">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3330441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11600779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0509065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60669080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276348304"/>
                  </a:ext>
                </a:extLst>
              </a:tr>
              <a:tr h="88585">
                <a:tc>
                  <a:txBody>
                    <a:bodyPr/>
                    <a:lstStyle/>
                    <a:p>
                      <a:pPr algn="l" fontAlgn="b"/>
                      <a:r>
                        <a:rPr lang="ja-JP" altLang="en-US" sz="600" u="none" strike="noStrike">
                          <a:effectLst/>
                        </a:rPr>
                        <a:t>　</a:t>
                      </a:r>
                      <a:endParaRPr lang="ja-JP" altLang="en-US" sz="600" b="0" i="0" u="none" strike="noStrike">
                        <a:effectLst/>
                        <a:latin typeface="ＭＳ Ｐゴシック" panose="020B0600070205080204" pitchFamily="50" charset="-128"/>
                        <a:ea typeface="ＭＳ Ｐゴシック" panose="020B0600070205080204"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73538688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75200495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6441618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353961844"/>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69714648"/>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924323216"/>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366439259"/>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53021079"/>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155945536"/>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172899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254947780"/>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30305443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21067177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7478194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85179240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27947309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425016357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72385393"/>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34757082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1089598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666378441"/>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397238872"/>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367926269"/>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3244469365"/>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78358657"/>
                  </a:ext>
                </a:extLst>
              </a:tr>
              <a:tr h="88585">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a:effectLst/>
                        </a:rPr>
                        <a:t>　</a:t>
                      </a:r>
                      <a:endParaRPr lang="ja-JP" altLang="en-US" sz="600" b="0" i="0" u="none" strike="noStrike">
                        <a:effectLst/>
                        <a:latin typeface="HG丸ｺﾞｼｯｸM-PRO" panose="020F0600000000000000" pitchFamily="50" charset="-128"/>
                        <a:ea typeface="HG丸ｺﾞｼｯｸM-PRO" panose="020F0600000000000000" pitchFamily="50" charset="-128"/>
                      </a:endParaRPr>
                    </a:p>
                  </a:txBody>
                  <a:tcPr marL="0" marR="0" marT="0" marB="0" anchor="ctr"/>
                </a:tc>
                <a:tc>
                  <a:txBody>
                    <a:bodyPr/>
                    <a:lstStyle/>
                    <a:p>
                      <a:pPr algn="l" fontAlgn="ctr"/>
                      <a:r>
                        <a:rPr lang="ja-JP" altLang="en-US" sz="600" u="none" strike="noStrike" dirty="0">
                          <a:effectLst/>
                        </a:rPr>
                        <a:t>　</a:t>
                      </a:r>
                      <a:endParaRPr lang="ja-JP" altLang="en-US" sz="600" b="0" i="0" u="none" strike="noStrike" dirty="0">
                        <a:effectLst/>
                        <a:latin typeface="HG丸ｺﾞｼｯｸM-PRO" panose="020F0600000000000000" pitchFamily="50" charset="-128"/>
                        <a:ea typeface="HG丸ｺﾞｼｯｸM-PRO" panose="020F0600000000000000" pitchFamily="50" charset="-128"/>
                      </a:endParaRPr>
                    </a:p>
                  </a:txBody>
                  <a:tcPr marL="0" marR="0" marT="0" marB="0" anchor="ctr"/>
                </a:tc>
                <a:extLst>
                  <a:ext uri="{0D108BD9-81ED-4DB2-BD59-A6C34878D82A}">
                    <a16:rowId xmlns:a16="http://schemas.microsoft.com/office/drawing/2014/main" val="1927188650"/>
                  </a:ext>
                </a:extLst>
              </a:tr>
            </a:tbl>
          </a:graphicData>
        </a:graphic>
      </p:graphicFrame>
      <p:sp>
        <p:nvSpPr>
          <p:cNvPr id="5" name="Rectangle 21"/>
          <p:cNvSpPr>
            <a:spLocks noChangeArrowheads="1"/>
          </p:cNvSpPr>
          <p:nvPr/>
        </p:nvSpPr>
        <p:spPr bwMode="auto">
          <a:xfrm>
            <a:off x="1973262" y="1840739"/>
            <a:ext cx="93345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 name="AutoShape 568"/>
          <p:cNvSpPr>
            <a:spLocks noChangeAspect="1" noChangeArrowheads="1"/>
          </p:cNvSpPr>
          <p:nvPr/>
        </p:nvSpPr>
        <p:spPr bwMode="auto">
          <a:xfrm>
            <a:off x="0" y="1226862"/>
            <a:ext cx="6840000" cy="406980"/>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dirty="0">
                <a:solidFill>
                  <a:srgbClr val="000000"/>
                </a:solidFill>
                <a:latin typeface="Meiryo UI" panose="020B0604030504040204" pitchFamily="50" charset="-128"/>
                <a:ea typeface="Meiryo UI" panose="020B0604030504040204" pitchFamily="50" charset="-128"/>
              </a:rPr>
              <a:t>１　集めたごみは分別してください。</a:t>
            </a:r>
            <a:endParaRPr lang="ja-JP" altLang="en-US" sz="140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11" name="正方形/長方形 10"/>
          <p:cNvSpPr/>
          <p:nvPr/>
        </p:nvSpPr>
        <p:spPr bwMode="auto">
          <a:xfrm>
            <a:off x="1991" y="1742057"/>
            <a:ext cx="6838208" cy="1979884"/>
          </a:xfrm>
          <a:prstGeom prst="rect">
            <a:avLst/>
          </a:prstGeom>
          <a:noFill/>
          <a:ln w="12700" cap="flat" cmpd="sng" algn="ctr">
            <a:noFill/>
            <a:prstDash val="dash"/>
            <a:round/>
            <a:headEnd type="none" w="med" len="med"/>
            <a:tailEnd type="none" w="med" len="med"/>
          </a:ln>
          <a:effec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（１）燃えるごみ</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（２）燃えないごみ</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（３）その他のごみ</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ja-JP" altLang="en-US" sz="1200" b="1" dirty="0">
                <a:latin typeface="Meiryo UI" panose="020B0604030504040204" pitchFamily="50" charset="-128"/>
                <a:ea typeface="Meiryo UI" panose="020B0604030504040204" pitchFamily="50" charset="-128"/>
              </a:rPr>
              <a:t>① 汚泥（水気を切って厚手の袋に入れる）</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② 木</a:t>
            </a:r>
            <a:r>
              <a:rPr kumimoji="1" lang="ja-JP" altLang="en-US" sz="1200" b="1" dirty="0" err="1">
                <a:latin typeface="Meiryo UI" panose="020B0604030504040204" pitchFamily="50" charset="-128"/>
                <a:ea typeface="Meiryo UI" panose="020B0604030504040204" pitchFamily="50" charset="-128"/>
              </a:rPr>
              <a:t>くず</a:t>
            </a:r>
            <a:r>
              <a:rPr kumimoji="1" lang="ja-JP" altLang="en-US" sz="1200" b="1" dirty="0">
                <a:latin typeface="Meiryo UI" panose="020B0604030504040204" pitchFamily="50" charset="-128"/>
                <a:ea typeface="Meiryo UI" panose="020B0604030504040204" pitchFamily="50" charset="-128"/>
              </a:rPr>
              <a:t>、せん定枝（袋に入らないときは長さ１ｍ程度に切りそろえ束ねる）</a:t>
            </a:r>
            <a:endParaRPr kumimoji="1" lang="en-US" altLang="ja-JP" sz="1200" b="1" dirty="0">
              <a:latin typeface="Meiryo UI" panose="020B0604030504040204" pitchFamily="50" charset="-128"/>
              <a:ea typeface="Meiryo UI" panose="020B0604030504040204" pitchFamily="50" charset="-128"/>
            </a:endParaRPr>
          </a:p>
          <a:p>
            <a:pPr>
              <a:defRPr sz="1000"/>
            </a:pPr>
            <a:r>
              <a:rPr lang="ja-JP" altLang="en-US" sz="1200" b="1" dirty="0">
                <a:solidFill>
                  <a:srgbClr val="000000"/>
                </a:solidFill>
                <a:latin typeface="Meiryo UI" panose="020B0604030504040204" pitchFamily="50" charset="-128"/>
                <a:ea typeface="Meiryo UI" panose="020B0604030504040204" pitchFamily="50" charset="-128"/>
              </a:rPr>
              <a:t>　</a:t>
            </a:r>
            <a:endParaRPr lang="en-US" altLang="ja-JP" sz="1200" b="1" dirty="0">
              <a:solidFill>
                <a:srgbClr val="000000"/>
              </a:solidFill>
              <a:latin typeface="Meiryo UI" panose="020B0604030504040204" pitchFamily="50" charset="-128"/>
              <a:ea typeface="Meiryo UI" panose="020B0604030504040204" pitchFamily="50" charset="-128"/>
            </a:endParaRPr>
          </a:p>
          <a:p>
            <a:pPr>
              <a:defRPr sz="1000"/>
            </a:pPr>
            <a:r>
              <a:rPr lang="ja-JP" altLang="en-US" sz="1200" b="1" dirty="0">
                <a:solidFill>
                  <a:srgbClr val="000000"/>
                </a:solidFill>
                <a:latin typeface="Meiryo UI" panose="020B0604030504040204" pitchFamily="50" charset="-128"/>
                <a:ea typeface="Meiryo UI" panose="020B0604030504040204" pitchFamily="50" charset="-128"/>
              </a:rPr>
              <a:t>　　</a:t>
            </a:r>
            <a:r>
              <a:rPr lang="en-US" altLang="ja-JP" sz="1200" b="1" u="sng" dirty="0">
                <a:solidFill>
                  <a:srgbClr val="000000"/>
                </a:solidFill>
                <a:latin typeface="Meiryo UI" panose="020B0604030504040204" pitchFamily="50" charset="-128"/>
                <a:ea typeface="Meiryo UI" panose="020B0604030504040204" pitchFamily="50" charset="-128"/>
              </a:rPr>
              <a:t>※</a:t>
            </a:r>
            <a:r>
              <a:rPr lang="ja-JP" altLang="en-US" sz="1200" b="1" u="sng" dirty="0">
                <a:solidFill>
                  <a:srgbClr val="000000"/>
                </a:solidFill>
                <a:latin typeface="Meiryo UI" panose="020B0604030504040204" pitchFamily="50" charset="-128"/>
                <a:ea typeface="Meiryo UI" panose="020B0604030504040204" pitchFamily="50" charset="-128"/>
              </a:rPr>
              <a:t> 注意事項</a:t>
            </a:r>
            <a:endParaRPr lang="en-US" altLang="ja-JP" sz="1200" b="1" u="sng" dirty="0">
              <a:solidFill>
                <a:srgbClr val="000000"/>
              </a:solidFill>
              <a:latin typeface="Meiryo UI" panose="020B0604030504040204" pitchFamily="50" charset="-128"/>
              <a:ea typeface="Meiryo UI" panose="020B0604030504040204" pitchFamily="50" charset="-128"/>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rPr>
              <a:t>　　　■ </a:t>
            </a:r>
            <a:r>
              <a:rPr lang="ja-JP" altLang="en-US" sz="1200" b="1" u="sng" dirty="0">
                <a:solidFill>
                  <a:srgbClr val="000000"/>
                </a:solidFill>
                <a:latin typeface="Meiryo UI" panose="020B0604030504040204" pitchFamily="50" charset="-128"/>
                <a:ea typeface="Meiryo UI" panose="020B0604030504040204" pitchFamily="50" charset="-128"/>
              </a:rPr>
              <a:t>家庭や事業所のごみは出せません。一緒に出されているのを確認したときは収集しません。</a:t>
            </a:r>
            <a:r>
              <a:rPr lang="ja-JP" altLang="en-US" sz="1200" dirty="0">
                <a:solidFill>
                  <a:srgbClr val="000000"/>
                </a:solidFill>
                <a:latin typeface="Meiryo UI" panose="020B0604030504040204" pitchFamily="50" charset="-128"/>
                <a:ea typeface="Meiryo UI" panose="020B0604030504040204" pitchFamily="50" charset="-128"/>
              </a:rPr>
              <a:t> </a:t>
            </a:r>
            <a:endParaRPr lang="en-US" altLang="ja-JP" sz="1200" dirty="0">
              <a:solidFill>
                <a:srgbClr val="000000"/>
              </a:solidFill>
              <a:latin typeface="Meiryo UI" panose="020B0604030504040204" pitchFamily="50" charset="-128"/>
              <a:ea typeface="Meiryo UI" panose="020B0604030504040204" pitchFamily="50" charset="-128"/>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rPr>
              <a:t>　　　■ </a:t>
            </a:r>
            <a:r>
              <a:rPr lang="ja-JP" altLang="en-US" sz="1200" b="1" u="sng" dirty="0">
                <a:solidFill>
                  <a:srgbClr val="000000"/>
                </a:solidFill>
                <a:latin typeface="Meiryo UI" panose="020B0604030504040204" pitchFamily="50" charset="-128"/>
                <a:ea typeface="Meiryo UI" panose="020B0604030504040204" pitchFamily="50" charset="-128"/>
              </a:rPr>
              <a:t>野焼きは法律で禁止</a:t>
            </a:r>
            <a:r>
              <a:rPr lang="ja-JP" altLang="en-US" sz="1200" dirty="0">
                <a:solidFill>
                  <a:srgbClr val="000000"/>
                </a:solidFill>
                <a:latin typeface="Meiryo UI" panose="020B0604030504040204" pitchFamily="50" charset="-128"/>
                <a:ea typeface="Meiryo UI" panose="020B0604030504040204" pitchFamily="50" charset="-128"/>
              </a:rPr>
              <a:t>されています。草は燃えるごみの袋に入れてください。</a:t>
            </a:r>
            <a:endParaRPr lang="en-US" altLang="ja-JP" sz="1200" dirty="0">
              <a:solidFill>
                <a:srgbClr val="000000"/>
              </a:solidFill>
              <a:latin typeface="Meiryo UI" panose="020B0604030504040204" pitchFamily="50" charset="-128"/>
              <a:ea typeface="Meiryo UI" panose="020B0604030504040204" pitchFamily="50" charset="-128"/>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cs typeface="Times New Roman"/>
              </a:rPr>
              <a:t>　　　■ 割れたガラスびんや陶器、がれき、汚泥等は、麻袋等の厚手の袋で出してください。</a:t>
            </a:r>
            <a:endParaRPr lang="en-US" altLang="ja-JP" sz="1200" dirty="0">
              <a:solidFill>
                <a:srgbClr val="000000"/>
              </a:solidFill>
              <a:latin typeface="Meiryo UI" panose="020B0604030504040204" pitchFamily="50" charset="-128"/>
              <a:ea typeface="Meiryo UI" panose="020B0604030504040204" pitchFamily="50" charset="-128"/>
              <a:cs typeface="Times New Roman"/>
            </a:endParaRPr>
          </a:p>
          <a:p>
            <a:pPr>
              <a:defRPr sz="1000"/>
            </a:pPr>
            <a:r>
              <a:rPr lang="ja-JP" altLang="en-US" sz="1200" dirty="0">
                <a:solidFill>
                  <a:srgbClr val="000000"/>
                </a:solidFill>
                <a:latin typeface="Meiryo UI" panose="020B0604030504040204" pitchFamily="50" charset="-128"/>
                <a:ea typeface="Meiryo UI" panose="020B0604030504040204" pitchFamily="50" charset="-128"/>
              </a:rPr>
              <a:t>　　　■ 屋外で拾ったペットボトルは燃えるごみ、びんは燃えないごみとして出してください。</a:t>
            </a:r>
            <a:endParaRPr lang="ja-JP" altLang="en-US" sz="1200" dirty="0">
              <a:solidFill>
                <a:srgbClr val="000000"/>
              </a:solidFill>
              <a:latin typeface="Meiryo UI" panose="020B0604030504040204" pitchFamily="50" charset="-128"/>
              <a:ea typeface="Meiryo UI" panose="020B0604030504040204" pitchFamily="50" charset="-128"/>
              <a:cs typeface="Times New Roman"/>
            </a:endParaRPr>
          </a:p>
        </p:txBody>
      </p:sp>
      <p:sp>
        <p:nvSpPr>
          <p:cNvPr id="12" name="正方形/長方形 11"/>
          <p:cNvSpPr/>
          <p:nvPr/>
        </p:nvSpPr>
        <p:spPr bwMode="auto">
          <a:xfrm>
            <a:off x="1" y="6116682"/>
            <a:ext cx="6810405" cy="710588"/>
          </a:xfrm>
          <a:prstGeom prst="rect">
            <a:avLst/>
          </a:prstGeom>
          <a:noFill/>
          <a:ln w="12700" cap="flat" cmpd="sng" algn="ctr">
            <a:noFill/>
            <a:prstDash val="dash"/>
            <a:round/>
            <a:headEnd type="none" w="med" len="med"/>
            <a:tailEnd type="none" w="med" len="med"/>
          </a:ln>
          <a:effectLst/>
        </p:spPr>
        <p:txBody>
          <a:bodyPr wrap="square" lIns="18288"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700"/>
              </a:lnSpc>
            </a:pPr>
            <a:r>
              <a:rPr kumimoji="1" lang="ja-JP" altLang="en-US" sz="1200" dirty="0">
                <a:latin typeface="Meiryo UI" panose="020B0604030504040204" pitchFamily="50" charset="-128"/>
                <a:ea typeface="Meiryo UI" panose="020B0604030504040204" pitchFamily="50" charset="-128"/>
              </a:rPr>
              <a:t>　（１）燃えるごみ、燃えないごみ、その他のごみは、それぞれ違う車で収集します。</a:t>
            </a:r>
            <a:r>
              <a:rPr kumimoji="1" lang="ja-JP" altLang="en-US" sz="1200" b="1" u="sng" dirty="0">
                <a:latin typeface="Meiryo UI" panose="020B0604030504040204" pitchFamily="50" charset="-128"/>
                <a:ea typeface="Meiryo UI" panose="020B0604030504040204" pitchFamily="50" charset="-128"/>
              </a:rPr>
              <a:t>まとめて収集はできません</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ts val="1700"/>
              </a:lnSpc>
            </a:pPr>
            <a:r>
              <a:rPr kumimoji="1" lang="ja-JP" altLang="en-US" sz="1200" dirty="0">
                <a:latin typeface="Meiryo UI" panose="020B0604030504040204" pitchFamily="50" charset="-128"/>
                <a:ea typeface="Meiryo UI" panose="020B0604030504040204" pitchFamily="50" charset="-128"/>
              </a:rPr>
              <a:t>　（２）ごみの収集状況によっては、</a:t>
            </a:r>
            <a:r>
              <a:rPr kumimoji="1" lang="ja-JP" altLang="en-US" sz="1200" b="1" u="sng" dirty="0">
                <a:latin typeface="Meiryo UI" panose="020B0604030504040204" pitchFamily="50" charset="-128"/>
                <a:ea typeface="Meiryo UI" panose="020B0604030504040204" pitchFamily="50" charset="-128"/>
              </a:rPr>
              <a:t>２～３日ほどお時間をいただきます。</a:t>
            </a:r>
            <a:endParaRPr kumimoji="1" lang="en-US" altLang="ja-JP" sz="1200" b="1" u="sng" dirty="0">
              <a:latin typeface="Meiryo UI" panose="020B0604030504040204" pitchFamily="50" charset="-128"/>
              <a:ea typeface="Meiryo UI" panose="020B0604030504040204" pitchFamily="50" charset="-128"/>
            </a:endParaRPr>
          </a:p>
          <a:p>
            <a:pPr>
              <a:lnSpc>
                <a:spcPts val="1600"/>
              </a:lnSpc>
            </a:pPr>
            <a:r>
              <a:rPr kumimoji="1" lang="ja-JP" altLang="en-US" sz="1200" dirty="0">
                <a:latin typeface="Meiryo UI" panose="020B0604030504040204" pitchFamily="50" charset="-128"/>
                <a:ea typeface="Meiryo UI" panose="020B0604030504040204" pitchFamily="50" charset="-128"/>
              </a:rPr>
              <a:t>　（３）消火栓やマンホールがある場所は避けてください。</a:t>
            </a:r>
            <a:endParaRPr kumimoji="1" lang="en-US" altLang="ja-JP" sz="1200" dirty="0">
              <a:latin typeface="Meiryo UI" panose="020B0604030504040204" pitchFamily="50" charset="-128"/>
              <a:ea typeface="Meiryo UI" panose="020B0604030504040204" pitchFamily="50" charset="-128"/>
            </a:endParaRPr>
          </a:p>
        </p:txBody>
      </p:sp>
      <p:sp>
        <p:nvSpPr>
          <p:cNvPr id="18" name="角丸四角形 17"/>
          <p:cNvSpPr/>
          <p:nvPr/>
        </p:nvSpPr>
        <p:spPr bwMode="auto">
          <a:xfrm>
            <a:off x="-9343" y="12251"/>
            <a:ext cx="6843279" cy="1195338"/>
          </a:xfrm>
          <a:prstGeom prst="roundRect">
            <a:avLst>
              <a:gd name="adj" fmla="val 0"/>
            </a:avLst>
          </a:prstGeom>
          <a:noFill/>
          <a:ln w="31750" cmpd="sng">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lIns="0" tIns="0" rIns="0" bIns="0" numCol="1"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6600"/>
              </a:lnSpc>
            </a:pPr>
            <a:r>
              <a:rPr kumimoji="1" lang="ja-JP" altLang="en-US" sz="4400" b="1" u="sng" dirty="0">
                <a:ln w="18000">
                  <a:noFill/>
                  <a:prstDash val="solid"/>
                  <a:miter lim="800000"/>
                </a:ln>
                <a:solidFill>
                  <a:srgbClr val="FF0000"/>
                </a:solidFill>
                <a:latin typeface="HG丸ｺﾞｼｯｸM-PRO" panose="020F0600000000000000" pitchFamily="50" charset="-128"/>
                <a:ea typeface="HG丸ｺﾞｼｯｸM-PRO" panose="020F0600000000000000" pitchFamily="50" charset="-128"/>
              </a:rPr>
              <a:t>ごみの出し方とお願い</a:t>
            </a:r>
          </a:p>
        </p:txBody>
      </p:sp>
      <p:sp>
        <p:nvSpPr>
          <p:cNvPr id="20" name="AutoShape 571"/>
          <p:cNvSpPr>
            <a:spLocks noChangeAspect="1" noChangeArrowheads="1"/>
          </p:cNvSpPr>
          <p:nvPr/>
        </p:nvSpPr>
        <p:spPr bwMode="auto">
          <a:xfrm>
            <a:off x="-4" y="6936520"/>
            <a:ext cx="6840000" cy="368220"/>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dirty="0">
                <a:solidFill>
                  <a:srgbClr val="000000"/>
                </a:solidFill>
                <a:latin typeface="Meiryo UI" panose="020B0604030504040204" pitchFamily="50" charset="-128"/>
                <a:ea typeface="Meiryo UI" panose="020B0604030504040204" pitchFamily="50" charset="-128"/>
              </a:rPr>
              <a:t>４　清掃する際の注意事項</a:t>
            </a:r>
            <a:endParaRPr lang="ja-JP" altLang="en-US" sz="105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24" name="角丸四角形吹き出し 23"/>
          <p:cNvSpPr/>
          <p:nvPr/>
        </p:nvSpPr>
        <p:spPr>
          <a:xfrm>
            <a:off x="1698802" y="3883492"/>
            <a:ext cx="3816096" cy="636483"/>
          </a:xfrm>
          <a:prstGeom prst="wedgeRoundRectCallout">
            <a:avLst>
              <a:gd name="adj1" fmla="val 58380"/>
              <a:gd name="adj2" fmla="val 22303"/>
              <a:gd name="adj3" fmla="val 16667"/>
            </a:avLst>
          </a:prstGeom>
          <a:noFill/>
          <a:ln w="190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Meiryo UI" panose="020B0604030504040204" pitchFamily="50" charset="-128"/>
                <a:ea typeface="Meiryo UI" panose="020B0604030504040204" pitchFamily="50" charset="-128"/>
              </a:rPr>
              <a:t>家庭の粗大ごみや自転車、事業所のごみは出せません。</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u="sng" dirty="0">
                <a:solidFill>
                  <a:srgbClr val="FF0000"/>
                </a:solidFill>
                <a:latin typeface="Meiryo UI" panose="020B0604030504040204" pitchFamily="50" charset="-128"/>
                <a:ea typeface="Meiryo UI" panose="020B0604030504040204" pitchFamily="50" charset="-128"/>
              </a:rPr>
              <a:t>便乗の持出しは絶対にやめましょう！</a:t>
            </a:r>
          </a:p>
        </p:txBody>
      </p:sp>
      <p:sp>
        <p:nvSpPr>
          <p:cNvPr id="16" name="AutoShape 570"/>
          <p:cNvSpPr>
            <a:spLocks noChangeArrowheads="1"/>
          </p:cNvSpPr>
          <p:nvPr/>
        </p:nvSpPr>
        <p:spPr bwMode="auto">
          <a:xfrm>
            <a:off x="14725" y="4910742"/>
            <a:ext cx="6840199" cy="454309"/>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00"/>
              </a:lnSpc>
              <a:defRPr sz="1000"/>
            </a:pPr>
            <a:r>
              <a:rPr lang="ja-JP" altLang="en-US" sz="1400" b="1" dirty="0">
                <a:solidFill>
                  <a:srgbClr val="000000"/>
                </a:solidFill>
                <a:latin typeface="Meiryo UI" panose="020B0604030504040204" pitchFamily="50" charset="-128"/>
                <a:ea typeface="Meiryo UI" panose="020B0604030504040204" pitchFamily="50" charset="-128"/>
              </a:rPr>
              <a:t>２　ごみ袋は、お住いの区生活環境課（西区西部出張所は市民相談係）で配布します。（</a:t>
            </a:r>
            <a:r>
              <a:rPr lang="en-US" altLang="ja-JP" sz="1400" b="1" dirty="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配布枚数には、上限があります。）</a:t>
            </a:r>
            <a:endParaRPr lang="ja-JP" altLang="en-US" sz="105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17" name="AutoShape 571"/>
          <p:cNvSpPr>
            <a:spLocks noChangeAspect="1" noChangeArrowheads="1"/>
          </p:cNvSpPr>
          <p:nvPr/>
        </p:nvSpPr>
        <p:spPr bwMode="auto">
          <a:xfrm>
            <a:off x="14720" y="5671594"/>
            <a:ext cx="6840000" cy="368220"/>
          </a:xfrm>
          <a:prstGeom prst="roundRect">
            <a:avLst>
              <a:gd name="adj" fmla="val 0"/>
            </a:avLst>
          </a:prstGeom>
          <a:solidFill>
            <a:srgbClr val="CCFFCC"/>
          </a:solidFill>
          <a:ln w="9525">
            <a:solidFill>
              <a:srgbClr val="000000"/>
            </a:solidFill>
            <a:round/>
            <a:headEnd/>
            <a:tailEnd/>
          </a:ln>
        </p:spPr>
        <p:txBody>
          <a:bodyPr wrap="square" lIns="74295" tIns="8890" rIns="74295" bIns="889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400" b="1" dirty="0">
                <a:solidFill>
                  <a:srgbClr val="000000"/>
                </a:solidFill>
                <a:latin typeface="Meiryo UI" panose="020B0604030504040204" pitchFamily="50" charset="-128"/>
                <a:ea typeface="Meiryo UI" panose="020B0604030504040204" pitchFamily="50" charset="-128"/>
              </a:rPr>
              <a:t>３　ごみは、</a:t>
            </a:r>
            <a:r>
              <a:rPr lang="ja-JP" altLang="en-US" sz="1400" b="1" u="sng" dirty="0">
                <a:solidFill>
                  <a:srgbClr val="000000"/>
                </a:solidFill>
                <a:latin typeface="Meiryo UI" panose="020B0604030504040204" pitchFamily="50" charset="-128"/>
                <a:ea typeface="Meiryo UI" panose="020B0604030504040204" pitchFamily="50" charset="-128"/>
              </a:rPr>
              <a:t>収集車が横付けできる場所</a:t>
            </a:r>
            <a:r>
              <a:rPr lang="ja-JP" altLang="en-US" sz="1400" b="1" dirty="0">
                <a:solidFill>
                  <a:srgbClr val="000000"/>
                </a:solidFill>
                <a:latin typeface="Meiryo UI" panose="020B0604030504040204" pitchFamily="50" charset="-128"/>
                <a:ea typeface="Meiryo UI" panose="020B0604030504040204" pitchFamily="50" charset="-128"/>
              </a:rPr>
              <a:t>に集めてください。</a:t>
            </a:r>
            <a:endParaRPr lang="ja-JP" altLang="en-US" sz="1050" b="1" dirty="0">
              <a:solidFill>
                <a:srgbClr val="000000"/>
              </a:solidFill>
              <a:latin typeface="Meiryo UI" panose="020B0604030504040204" pitchFamily="50" charset="-128"/>
              <a:ea typeface="Meiryo UI" panose="020B0604030504040204" pitchFamily="50" charset="-128"/>
              <a:cs typeface="Times New Roman"/>
            </a:endParaRPr>
          </a:p>
        </p:txBody>
      </p:sp>
      <p:sp>
        <p:nvSpPr>
          <p:cNvPr id="9" name="正方形/長方形 8"/>
          <p:cNvSpPr/>
          <p:nvPr/>
        </p:nvSpPr>
        <p:spPr>
          <a:xfrm>
            <a:off x="14720" y="7393127"/>
            <a:ext cx="6681425" cy="120032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（１）危険な場所への立ち入りや、草刈機の使用はできるだけ避け、けがのないよう十分に気をつけてください。</a:t>
            </a:r>
          </a:p>
          <a:p>
            <a:r>
              <a:rPr lang="ja-JP" altLang="en-US" sz="1200" dirty="0">
                <a:latin typeface="Meiryo UI" panose="020B0604030504040204" pitchFamily="50" charset="-128"/>
                <a:ea typeface="Meiryo UI" panose="020B0604030504040204" pitchFamily="50" charset="-128"/>
              </a:rPr>
              <a:t>（２）こまめに水分補給をするなど、熱中症対策に努めてください。</a:t>
            </a:r>
          </a:p>
          <a:p>
            <a:r>
              <a:rPr lang="ja-JP" altLang="en-US" sz="1200" dirty="0">
                <a:latin typeface="Meiryo UI" panose="020B0604030504040204" pitchFamily="50" charset="-128"/>
                <a:ea typeface="Meiryo UI" panose="020B0604030504040204" pitchFamily="50" charset="-128"/>
              </a:rPr>
              <a:t>（３）清掃中、セアカゴケグモにご注意ください。発見した場合は、慌てずに絶対に素手で触らないでください。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また、駆除する場合は、家庭用殺虫剤を吹きかけるか、踏み潰してください。</a:t>
            </a:r>
          </a:p>
          <a:p>
            <a:r>
              <a:rPr lang="ja-JP" altLang="en-US" sz="1200" dirty="0">
                <a:latin typeface="Meiryo UI" panose="020B0604030504040204" pitchFamily="50" charset="-128"/>
                <a:ea typeface="Meiryo UI" panose="020B0604030504040204" pitchFamily="50" charset="-128"/>
              </a:rPr>
              <a:t>（４）ご家庭から発生する粗大ごみや自転車などは排出しないでください。（</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排出を確認した場合は収集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しません。）</a:t>
            </a:r>
          </a:p>
        </p:txBody>
      </p:sp>
      <p:pic>
        <p:nvPicPr>
          <p:cNvPr id="10" name="図 9"/>
          <p:cNvPicPr>
            <a:picLocks noChangeAspect="1"/>
          </p:cNvPicPr>
          <p:nvPr/>
        </p:nvPicPr>
        <p:blipFill rotWithShape="1">
          <a:blip r:embed="rId2">
            <a:extLst>
              <a:ext uri="{BEBA8EAE-BF5A-486C-A8C5-ECC9F3942E4B}">
                <a14:imgProps xmlns:a14="http://schemas.microsoft.com/office/drawing/2010/main">
                  <a14:imgLayer r:embed="rId3">
                    <a14:imgEffect>
                      <a14:backgroundRemoval t="29352" b="56759" l="9688" r="23594"/>
                    </a14:imgEffect>
                  </a14:imgLayer>
                </a14:imgProps>
              </a:ext>
            </a:extLst>
          </a:blip>
          <a:srcRect l="9152" t="28276" r="76308" b="42477"/>
          <a:stretch/>
        </p:blipFill>
        <p:spPr>
          <a:xfrm>
            <a:off x="5975908" y="3868141"/>
            <a:ext cx="720236" cy="814904"/>
          </a:xfrm>
          <a:prstGeom prst="rect">
            <a:avLst/>
          </a:prstGeom>
        </p:spPr>
      </p:pic>
    </p:spTree>
    <p:extLst>
      <p:ext uri="{BB962C8B-B14F-4D97-AF65-F5344CB8AC3E}">
        <p14:creationId xmlns:p14="http://schemas.microsoft.com/office/powerpoint/2010/main" val="9671840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2942</Words>
  <Application>Microsoft Office PowerPoint</Application>
  <PresentationFormat>A4 210 x 297 mm</PresentationFormat>
  <Paragraphs>2321</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HGP創英角ﾎﾟｯﾌﾟ体</vt:lpstr>
      <vt:lpstr>HGｺﾞｼｯｸM</vt:lpstr>
      <vt:lpstr>HG丸ｺﾞｼｯｸM-PRO</vt: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福岡市役所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木村　雅和</dc:creator>
  <cp:lastModifiedBy>小田　英行</cp:lastModifiedBy>
  <cp:revision>56</cp:revision>
  <cp:lastPrinted>2025-06-09T02:38:19Z</cp:lastPrinted>
  <dcterms:created xsi:type="dcterms:W3CDTF">2021-06-01T05:10:46Z</dcterms:created>
  <dcterms:modified xsi:type="dcterms:W3CDTF">2025-06-09T02:39:53Z</dcterms:modified>
</cp:coreProperties>
</file>