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97_22E83977.xml" ContentType="application/vnd.ms-powerpoint.comments+xml"/>
  <Override PartName="/ppt/notesSlides/notesSlide6.xml" ContentType="application/vnd.openxmlformats-officedocument.presentationml.notesSlide+xml"/>
  <Override PartName="/ppt/comments/modernComment_2B0_39F4738A.xml" ContentType="application/vnd.ms-powerpoint.comments+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comments/modernComment_2B5_30BE61AE.xml" ContentType="application/vnd.ms-powerpoint.comments+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C3_36DD59DE.xml" ContentType="application/vnd.ms-powerpoint.comments+xml"/>
  <Override PartName="/ppt/notesSlides/notesSlide12.xml" ContentType="application/vnd.openxmlformats-officedocument.presentationml.notesSlide+xml"/>
  <Override PartName="/ppt/comments/modernComment_2C4_D3987E4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3" r:id="rId5"/>
    <p:sldId id="704" r:id="rId6"/>
    <p:sldId id="702" r:id="rId7"/>
    <p:sldId id="687" r:id="rId8"/>
    <p:sldId id="690" r:id="rId9"/>
    <p:sldId id="663" r:id="rId10"/>
    <p:sldId id="688" r:id="rId11"/>
    <p:sldId id="689" r:id="rId12"/>
    <p:sldId id="692" r:id="rId13"/>
    <p:sldId id="693" r:id="rId14"/>
    <p:sldId id="694" r:id="rId15"/>
    <p:sldId id="707" r:id="rId16"/>
    <p:sldId id="708" r:id="rId17"/>
    <p:sldId id="705"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5670" userDrawn="1">
          <p15:clr>
            <a:srgbClr val="A4A3A4"/>
          </p15:clr>
        </p15:guide>
        <p15:guide id="3" pos="2721"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B644F-373B-4F85-BAA0-9BF9D8509FA1}" v="7" dt="2023-07-04T01:29:45.69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2" autoAdjust="0"/>
    <p:restoredTop sz="89498" autoAdjust="0"/>
  </p:normalViewPr>
  <p:slideViewPr>
    <p:cSldViewPr snapToGrid="0">
      <p:cViewPr varScale="1">
        <p:scale>
          <a:sx n="114" d="100"/>
          <a:sy n="114" d="100"/>
        </p:scale>
        <p:origin x="528" y="108"/>
      </p:cViewPr>
      <p:guideLst>
        <p:guide orient="horz" pos="463"/>
        <p:guide pos="5670"/>
        <p:guide pos="2721"/>
        <p:guide pos="136"/>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&#65279;<?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font" Target="fonts/font6.fntdata" /><Relationship Id="rId3" Type="http://schemas.openxmlformats.org/officeDocument/2006/relationships/customXml" Target="../customXml/item3.xml" /><Relationship Id="rId21" Type="http://schemas.openxmlformats.org/officeDocument/2006/relationships/font" Target="fonts/font1.fntdata"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font" Target="fonts/font5.fntdata" /><Relationship Id="rId33" Type="http://schemas.microsoft.com/office/2018/10/relationships/authors" Target="author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handoutMaster" Target="handoutMasters/handoutMaster1.xml" /><Relationship Id="rId29" Type="http://schemas.openxmlformats.org/officeDocument/2006/relationships/viewProps" Target="view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font" Target="fonts/font4.fntdata" /><Relationship Id="rId32" Type="http://schemas.microsoft.com/office/2015/10/relationships/revisionInfo" Target="revisionInfo.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font" Target="fonts/font3.fntdata" /><Relationship Id="rId28"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notesMaster" Target="notesMasters/notesMaster1.xml" /><Relationship Id="rId31"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font" Target="fonts/font2.fntdata" /><Relationship Id="rId27" Type="http://schemas.openxmlformats.org/officeDocument/2006/relationships/font" Target="fonts/font7.fntdata" /><Relationship Id="rId30" Type="http://schemas.openxmlformats.org/officeDocument/2006/relationships/theme" Target="theme/theme1.xml" /></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97_22E83977.xml><?xml version="1.0" encoding="utf-8"?>
<p188:cmLst xmlns:a="http://schemas.openxmlformats.org/drawingml/2006/main" xmlns:r="http://schemas.openxmlformats.org/officeDocument/2006/relationships" xmlns:p188="http://schemas.microsoft.com/office/powerpoint/2018/8/main">
  <p188:cm id="{A40FEDA8-7BCB-4BE1-B892-4318A8B15F35}" authorId="{00000000-0000-0000-0000-000000000000}" created="2023-04-25T05:02:38.782">
    <pc:sldMkLst xmlns:pc="http://schemas.microsoft.com/office/powerpoint/2013/main/command">
      <pc:docMk/>
      <pc:sldMk cId="585644407" sldId="663"/>
    </pc:sldMkLst>
    <p188:txBody>
      <a:bodyPr/>
      <a:lstStyle/>
      <a:p>
        <a:r>
          <a:rPr lang="ja-JP" altLang="en-US"/>
          <a:t>画面差し替え</a:t>
        </a:r>
      </a:p>
    </p188:txBody>
  </p188:cm>
</p188:cmLst>
</file>

<file path=ppt/comments/modernComment_2B0_39F4738A.xml><?xml version="1.0" encoding="utf-8"?>
<p188:cmLst xmlns:a="http://schemas.openxmlformats.org/drawingml/2006/main" xmlns:r="http://schemas.openxmlformats.org/officeDocument/2006/relationships" xmlns:p188="http://schemas.microsoft.com/office/powerpoint/2018/8/main">
  <p188:cm id="{2DF14F95-11A1-4008-A0A2-21E72DC1929C}" authorId="{00000000-0000-0000-0000-000000000000}" created="2023-04-25T05:02:44.023">
    <pc:sldMkLst xmlns:pc="http://schemas.microsoft.com/office/powerpoint/2013/main/command">
      <pc:docMk/>
      <pc:sldMk cId="972321674" sldId="688"/>
    </pc:sldMkLst>
    <p188:txBody>
      <a:bodyPr/>
      <a:lstStyle/>
      <a:p>
        <a:r>
          <a:rPr lang="ja-JP" altLang="en-US"/>
          <a:t>画面差し替え</a:t>
        </a:r>
      </a:p>
    </p188:txBody>
  </p188:cm>
</p188:cmLst>
</file>

<file path=ppt/comments/modernComment_2B1_CF4FBFDD.xml><?xml version="1.0" encoding="utf-8"?>
<p188:cmLst xmlns:a="http://schemas.openxmlformats.org/drawingml/2006/main" xmlns:r="http://schemas.openxmlformats.org/officeDocument/2006/relationships" xmlns:p188="http://schemas.microsoft.com/office/powerpoint/2018/8/main">
  <p188:cm id="{71D81B7A-F299-47BB-9CD5-61B6CC623C44}" authorId="{00000000-0000-0000-0000-000000000000}" created="2023-04-25T05:02:49.267">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5529933E-BF49-4211-90EC-46EE829C1728}" authorId="{00000000-0000-0000-0000-000000000000}" created="2023-04-25T05:02:53.652">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5_30BE61AE.xml><?xml version="1.0" encoding="utf-8"?>
<p188:cmLst xmlns:a="http://schemas.openxmlformats.org/drawingml/2006/main" xmlns:r="http://schemas.openxmlformats.org/officeDocument/2006/relationships" xmlns:p188="http://schemas.microsoft.com/office/powerpoint/2018/8/main">
  <p188:cm id="{C9AB92E3-7546-4C80-BCBE-5A7D9A31CA50}" authorId="{00000000-0000-0000-0000-000000000000}" created="2023-05-31T01:38:19.950">
    <pc:sldMkLst xmlns:pc="http://schemas.microsoft.com/office/powerpoint/2013/main/command">
      <pc:docMk/>
      <pc:sldMk cId="817783214" sldId="693"/>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57935BCF-BACE-4B76-9C32-934F19677D8C}" authorId="{00000000-0000-0000-0000-000000000000}" created="2023-04-25T05:03:06.743">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C3_36DD59DE.xml><?xml version="1.0" encoding="utf-8"?>
<p188:cmLst xmlns:a="http://schemas.openxmlformats.org/drawingml/2006/main" xmlns:r="http://schemas.openxmlformats.org/officeDocument/2006/relationships" xmlns:p188="http://schemas.microsoft.com/office/powerpoint/2018/8/main">
  <p188:cm id="{DAEAF76E-581B-4908-B75B-3A4CD60E98E6}" authorId="{00000000-0000-0000-0000-000000000000}" created="2023-04-25T05:03:10.867">
    <pc:sldMkLst xmlns:pc="http://schemas.microsoft.com/office/powerpoint/2013/main/command">
      <pc:docMk/>
      <pc:sldMk cId="920476126" sldId="707"/>
    </pc:sldMkLst>
    <p188:txBody>
      <a:bodyPr/>
      <a:lstStyle/>
      <a:p>
        <a:r>
          <a:rPr lang="ja-JP" altLang="en-US"/>
          <a:t>画面差し替え</a:t>
        </a:r>
      </a:p>
    </p188:txBody>
  </p188:cm>
</p188:cmLst>
</file>

<file path=ppt/comments/modernComment_2C4_D3987E4F.xml><?xml version="1.0" encoding="utf-8"?>
<p188:cmLst xmlns:a="http://schemas.openxmlformats.org/drawingml/2006/main" xmlns:r="http://schemas.openxmlformats.org/officeDocument/2006/relationships" xmlns:p188="http://schemas.microsoft.com/office/powerpoint/2018/8/main">
  <p188:cm id="{6F687617-5B9F-4927-9DAF-D2F578F77D28}" authorId="{00000000-0000-0000-0000-000000000000}" created="2023-04-25T05:03:15.236">
    <pc:sldMkLst xmlns:pc="http://schemas.microsoft.com/office/powerpoint/2013/main/command">
      <pc:docMk/>
      <pc:sldMk cId="3549986383" sldId="708"/>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361543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a:t>
            </a:r>
            <a:r>
              <a:rPr lang="ja-JP" altLang="en-US" sz="1100" b="1" kern="0" dirty="0">
                <a:solidFill>
                  <a:srgbClr val="404040"/>
                </a:solidFill>
                <a:latin typeface="Yu Gothic UI" panose="020B0500000000000000" pitchFamily="50" charset="-128"/>
                <a:ea typeface="Yu Gothic UI" panose="020B0500000000000000" pitchFamily="50" charset="-128"/>
              </a:rPr>
              <a:t>小慢</a:t>
            </a:r>
            <a:r>
              <a:rPr lang="zh-TW" altLang="en-US" sz="1100" b="1" kern="0" dirty="0">
                <a:solidFill>
                  <a:srgbClr val="404040"/>
                </a:solidFill>
                <a:latin typeface="Yu Gothic UI" panose="020B0500000000000000" pitchFamily="50" charset="-128"/>
                <a:ea typeface="Yu Gothic UI" panose="020B0500000000000000" pitchFamily="50" charset="-128"/>
              </a:rPr>
              <a:t>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1640136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251455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225342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285090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2"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png"/><Relationship Id="rId5" Type="http://schemas.microsoft.com/office/2018/10/relationships/comments" Target="../comments/modernComment_2B5_30BE61AE.xml"/><Relationship Id="rId4" Type="http://schemas.openxmlformats.org/officeDocument/2006/relationships/notesSlide" Target="../notesSlides/notesSlide9.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microsoft.com/office/2018/10/relationships/comments" Target="../comments/modernComment_2B6_204D552F.xml"/><Relationship Id="rId4" Type="http://schemas.openxmlformats.org/officeDocument/2006/relationships/notesSlide" Target="../notesSlides/notesSlide10.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5" Type="http://schemas.microsoft.com/office/2018/10/relationships/comments" Target="../comments/modernComment_2C3_36DD59DE.xml"/><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png"/><Relationship Id="rId5" Type="http://schemas.microsoft.com/office/2018/10/relationships/comments" Target="../comments/modernComment_2C4_D3987E4F.xml"/><Relationship Id="rId4" Type="http://schemas.openxmlformats.org/officeDocument/2006/relationships/notesSlide" Target="../notesSlides/notesSlide12.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microsoft.com/office/2018/10/relationships/comments" Target="../comments/modernComment_297_22E83977.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microsoft.com/office/2018/10/relationships/comments" Target="../comments/modernComment_2B0_39F4738A.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5" Type="http://schemas.microsoft.com/office/2018/10/relationships/comments" Target="../comments/modernComment_2B1_CF4FBFDD.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microsoft.com/office/2018/10/relationships/comments" Target="../comments/modernComment_2B4_4E08764D.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a:xfrm>
            <a:off x="892494" y="2303430"/>
            <a:ext cx="2492990" cy="369332"/>
          </a:xfrm>
        </p:spPr>
        <p:txBody>
          <a:bodyPr/>
          <a:lstStyle/>
          <a:p>
            <a:r>
              <a:rPr kumimoji="1" lang="zh-TW" altLang="en-US" dirty="0"/>
              <a:t>（</a:t>
            </a:r>
            <a:r>
              <a:rPr kumimoji="1" lang="ja-JP" altLang="en-US" dirty="0"/>
              <a:t>小慢</a:t>
            </a:r>
            <a:r>
              <a:rPr kumimoji="1" lang="zh-TW" altLang="en-US" dirty="0"/>
              <a:t>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926762" cy="646331"/>
          </a:xfrm>
        </p:spPr>
        <p:txBody>
          <a:bodyPr/>
          <a:lstStyle/>
          <a:p>
            <a:pPr>
              <a:lnSpc>
                <a:spcPct val="90000"/>
              </a:lnSpc>
              <a:spcBef>
                <a:spcPts val="0"/>
              </a:spcBef>
            </a:pPr>
            <a:r>
              <a:rPr lang="en-US" altLang="ja-JP" dirty="0"/>
              <a:t>2. </a:t>
            </a:r>
            <a:r>
              <a:rPr lang="ja-JP" altLang="en-US" dirty="0"/>
              <a:t>意見書の作成</a:t>
            </a:r>
            <a:endParaRPr lang="en-US" altLang="ja-JP" dirty="0"/>
          </a:p>
          <a:p>
            <a:pPr>
              <a:lnSpc>
                <a:spcPct val="90000"/>
              </a:lnSpc>
              <a:spcBef>
                <a:spcPts val="0"/>
              </a:spcBef>
            </a:pPr>
            <a:r>
              <a:rPr lang="ja-JP" altLang="en-US" b="0"/>
              <a:t>　</a:t>
            </a:r>
            <a:r>
              <a:rPr lang="ja-JP" altLang="en-US" sz="1600" b="0"/>
              <a:t>③</a:t>
            </a:r>
            <a:r>
              <a:rPr lang="ja-JP" altLang="en-US" sz="1600" b="0" dirty="0"/>
              <a:t>意見書を新規に作成または更新するケース（院内システムを利用する場合）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この動画では、医療機関の方を対象として、院内システムを利用するケースを例に、小慢</a:t>
            </a:r>
            <a:r>
              <a:rPr lang="en-US" altLang="ja-JP" sz="1400" dirty="0">
                <a:solidFill>
                  <a:schemeClr val="bg1"/>
                </a:solidFill>
              </a:rPr>
              <a:t>DB</a:t>
            </a:r>
            <a:r>
              <a:rPr lang="ja-JP" altLang="en-US" sz="1400" dirty="0">
                <a:solidFill>
                  <a:schemeClr val="bg1"/>
                </a:solidFill>
              </a:rPr>
              <a:t>を使用して意見書を新規作成または更新する操作の流れ、画面、操作のポイントなどについて説明します。</a:t>
            </a:r>
          </a:p>
        </p:txBody>
      </p:sp>
      <p:pic>
        <p:nvPicPr>
          <p:cNvPr id="2" name="00-2-③">
            <a:extLst>
              <a:ext uri="{FF2B5EF4-FFF2-40B4-BE49-F238E27FC236}">
                <a16:creationId xmlns:a16="http://schemas.microsoft.com/office/drawing/2014/main" id="{A5A29E96-68FF-5E84-DFD1-02CA64205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713994"/>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500">
        <p15:prstTrans prst="peelOff"/>
      </p:transition>
    </mc:Choice>
    <mc:Fallback xmlns="">
      <p:transition spd="slow" advClick="0" advTm="1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482BF0-8997-B8AD-34E1-6B5CBAD2C099}"/>
              </a:ext>
            </a:extLst>
          </p:cNvPr>
          <p:cNvPicPr>
            <a:picLocks noChangeAspect="1"/>
          </p:cNvPicPr>
          <p:nvPr/>
        </p:nvPicPr>
        <p:blipFill>
          <a:blip r:embed="rId6"/>
          <a:stretch>
            <a:fillRect/>
          </a:stretch>
        </p:blipFill>
        <p:spPr>
          <a:xfrm>
            <a:off x="234653" y="752604"/>
            <a:ext cx="3911181" cy="287624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3" name="テキスト プレースホルダー 2">
            <a:extLst>
              <a:ext uri="{FF2B5EF4-FFF2-40B4-BE49-F238E27FC236}">
                <a16:creationId xmlns:a16="http://schemas.microsoft.com/office/drawing/2014/main" id="{B4C586F2-7F00-8E97-2A0B-BF4FE516CD88}"/>
              </a:ext>
            </a:extLst>
          </p:cNvPr>
          <p:cNvSpPr>
            <a:spLocks noGrp="1"/>
          </p:cNvSpPr>
          <p:nvPr>
            <p:ph type="body" sz="quarter" idx="14"/>
          </p:nvPr>
        </p:nvSpPr>
        <p:spPr/>
        <p:txBody>
          <a:bodyPr/>
          <a:lstStyle/>
          <a:p>
            <a:pPr>
              <a:lnSpc>
                <a:spcPct val="90000"/>
              </a:lnSpc>
              <a:spcBef>
                <a:spcPts val="0"/>
              </a:spcBef>
            </a:pPr>
            <a:r>
              <a:rPr lang="ja-JP" altLang="en-US" dirty="0"/>
              <a:t>医療意見書検索画面の</a:t>
            </a:r>
            <a:r>
              <a:rPr lang="en-US" altLang="ja-JP" dirty="0"/>
              <a:t>[</a:t>
            </a:r>
            <a:r>
              <a:rPr lang="ja-JP" altLang="en-US" dirty="0"/>
              <a:t>一括承認</a:t>
            </a:r>
            <a:r>
              <a:rPr lang="en-US" altLang="ja-JP" dirty="0"/>
              <a:t>]</a:t>
            </a:r>
            <a:r>
              <a:rPr lang="ja-JP" altLang="en-US" dirty="0"/>
              <a:t>タブは、医療意見書一括登録画面から取り込まれた意見書を検索し、一括承認する画面です。</a:t>
            </a:r>
          </a:p>
          <a:p>
            <a:pPr>
              <a:lnSpc>
                <a:spcPct val="90000"/>
              </a:lnSpc>
              <a:spcBef>
                <a:spcPts val="0"/>
              </a:spcBef>
            </a:pPr>
            <a:r>
              <a:rPr lang="ja-JP" altLang="en-US" dirty="0"/>
              <a:t>検索結果として、該当する意見書が表示されます。一括承認の対象をチェックボックスで選択し、 </a:t>
            </a:r>
            <a:r>
              <a:rPr lang="en-US" altLang="ja-JP" dirty="0"/>
              <a:t>[</a:t>
            </a:r>
            <a:r>
              <a:rPr lang="ja-JP" altLang="en-US" dirty="0"/>
              <a:t>一括承認</a:t>
            </a:r>
            <a:r>
              <a:rPr lang="en-US" altLang="ja-JP" dirty="0"/>
              <a:t>]</a:t>
            </a:r>
            <a:r>
              <a:rPr lang="ja-JP" altLang="en-US" dirty="0"/>
              <a:t>ボタンをクリックしてください。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a:t>
            </a:r>
            <a:r>
              <a:rPr lang="ja-JP" altLang="en-US" dirty="0"/>
              <a:t> 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7298"/>
            <a:ext cx="4677788" cy="103340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タブで、一括承認できる意見書の検索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検索結果から意見書の一括承認</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1962547"/>
            <a:ext cx="4677788" cy="18504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タブをクリック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承認する意見書にチェックを入れる</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9-2-③">
            <a:extLst>
              <a:ext uri="{FF2B5EF4-FFF2-40B4-BE49-F238E27FC236}">
                <a16:creationId xmlns:a16="http://schemas.microsoft.com/office/drawing/2014/main" id="{A94E4E53-D7CA-C962-5F7E-3079A6D529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850238"/>
            <a:ext cx="609600" cy="609600"/>
          </a:xfrm>
          <a:prstGeom prst="rect">
            <a:avLst/>
          </a:prstGeom>
        </p:spPr>
      </p:pic>
      <p:sp>
        <p:nvSpPr>
          <p:cNvPr id="5" name="正方形/長方形 4">
            <a:extLst>
              <a:ext uri="{FF2B5EF4-FFF2-40B4-BE49-F238E27FC236}">
                <a16:creationId xmlns:a16="http://schemas.microsoft.com/office/drawing/2014/main" id="{1283B73D-11D6-BA94-60E9-76758F19CDE6}"/>
              </a:ext>
            </a:extLst>
          </p:cNvPr>
          <p:cNvSpPr/>
          <p:nvPr/>
        </p:nvSpPr>
        <p:spPr>
          <a:xfrm>
            <a:off x="931686" y="1118075"/>
            <a:ext cx="379589" cy="2059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AC3D301E-0807-9BED-E548-9F4E0B5B0F02}"/>
              </a:ext>
            </a:extLst>
          </p:cNvPr>
          <p:cNvSpPr/>
          <p:nvPr/>
        </p:nvSpPr>
        <p:spPr>
          <a:xfrm>
            <a:off x="234653" y="1894113"/>
            <a:ext cx="3911181" cy="17347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42FCAD0-5B55-69F4-940B-B8F7AE9E0E62}"/>
              </a:ext>
            </a:extLst>
          </p:cNvPr>
          <p:cNvSpPr/>
          <p:nvPr/>
        </p:nvSpPr>
        <p:spPr>
          <a:xfrm flipH="1">
            <a:off x="235744" y="2066633"/>
            <a:ext cx="221208" cy="13837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15BD8B15-308F-8E34-FE5A-21326EEF89BB}"/>
              </a:ext>
            </a:extLst>
          </p:cNvPr>
          <p:cNvSpPr/>
          <p:nvPr/>
        </p:nvSpPr>
        <p:spPr>
          <a:xfrm>
            <a:off x="3685126" y="944204"/>
            <a:ext cx="452866" cy="18927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2" name="図 11">
            <a:extLst>
              <a:ext uri="{FF2B5EF4-FFF2-40B4-BE49-F238E27FC236}">
                <a16:creationId xmlns:a16="http://schemas.microsoft.com/office/drawing/2014/main" id="{D61B24DC-C92E-70A1-0318-E590860FAC3F}"/>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3171825" y="2526506"/>
            <a:ext cx="190501" cy="157163"/>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Tm="22670">
        <p:fade/>
      </p:transition>
    </mc:Choice>
    <mc:Fallback xmlns="">
      <p:transition spd="med" advTm="22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73" fill="hold"/>
                                        <p:tgtEl>
                                          <p:spTgt spid="4"/>
                                        </p:tgtEl>
                                      </p:cBhvr>
                                    </p:cmd>
                                  </p:childTnLst>
                                </p:cTn>
                              </p:par>
                              <p:par>
                                <p:cTn id="7" presetID="10" presetClass="entr" presetSubtype="0" fill="hold" grpId="0"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0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5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6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1950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20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7" grpId="1" animBg="1"/>
      <p:bldP spid="11" grpId="0"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3D49C27-F04E-1385-1B99-72D8290DD386}"/>
              </a:ext>
            </a:extLst>
          </p:cNvPr>
          <p:cNvPicPr>
            <a:picLocks noChangeAspect="1"/>
          </p:cNvPicPr>
          <p:nvPr/>
        </p:nvPicPr>
        <p:blipFill>
          <a:blip r:embed="rId6"/>
          <a:stretch>
            <a:fillRect/>
          </a:stretch>
        </p:blipFill>
        <p:spPr>
          <a:xfrm>
            <a:off x="234654" y="752602"/>
            <a:ext cx="2804135" cy="35176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064C912C-5C53-90A7-4AC5-FAB6F59F8CFD}"/>
              </a:ext>
            </a:extLst>
          </p:cNvPr>
          <p:cNvSpPr>
            <a:spLocks noGrp="1"/>
          </p:cNvSpPr>
          <p:nvPr>
            <p:ph type="body" sz="quarter" idx="14"/>
          </p:nvPr>
        </p:nvSpPr>
        <p:spPr/>
        <p:txBody>
          <a:bodyPr/>
          <a:lstStyle/>
          <a:p>
            <a:pPr>
              <a:lnSpc>
                <a:spcPct val="90000"/>
              </a:lnSpc>
              <a:spcBef>
                <a:spcPts val="0"/>
              </a:spcBef>
            </a:pPr>
            <a:r>
              <a:rPr lang="ja-JP" altLang="en-US" dirty="0"/>
              <a:t>一括承認する意見書の内容を確認したい場合は、医療意見書検索画面の</a:t>
            </a:r>
            <a:r>
              <a:rPr lang="en-US" altLang="ja-JP" dirty="0"/>
              <a:t>[</a:t>
            </a:r>
            <a:r>
              <a:rPr lang="ja-JP" altLang="en-US" dirty="0"/>
              <a:t>検索</a:t>
            </a:r>
            <a:r>
              <a:rPr lang="en-US" altLang="ja-JP" dirty="0"/>
              <a:t>]</a:t>
            </a:r>
            <a:r>
              <a:rPr lang="ja-JP" altLang="en-US" dirty="0"/>
              <a:t>タブを表示し、該当の意見書を検索します。検索結果の右の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や</a:t>
            </a:r>
            <a:r>
              <a:rPr lang="en-US" altLang="ja-JP" dirty="0"/>
              <a:t>[</a:t>
            </a:r>
            <a:r>
              <a:rPr lang="ja-JP" altLang="en-US" dirty="0"/>
              <a:t>編集</a:t>
            </a:r>
            <a:r>
              <a:rPr lang="en-US" altLang="ja-JP" dirty="0"/>
              <a:t>]</a:t>
            </a:r>
            <a:r>
              <a:rPr lang="ja-JP" altLang="en-US" dirty="0"/>
              <a:t>などのボタンが表示されますので、これらのボタンから、意見書を閲覧、編集してください。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a:t>
            </a:r>
            <a:r>
              <a:rPr lang="ja-JP" altLang="en-US" dirty="0"/>
              <a:t> 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730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a:lnSpc>
                <a:spcPct val="120000"/>
              </a:lnSpc>
            </a:pPr>
            <a:r>
              <a:rPr lang="ja-JP" altLang="en-US" sz="1400" dirty="0">
                <a:solidFill>
                  <a:schemeClr val="tx1"/>
                </a:solidFill>
                <a:latin typeface="+mn-ea"/>
                <a:ea typeface="+mn-ea"/>
              </a:rPr>
              <a:t>意見書の内容を確認したい場合は、</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タブから該当の意見書を検索する。検索結果の右の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閲覧</a:t>
            </a:r>
            <a:r>
              <a:rPr lang="en-US" altLang="ja-JP" sz="1400" dirty="0">
                <a:solidFill>
                  <a:schemeClr val="tx1"/>
                </a:solidFill>
                <a:latin typeface="+mn-ea"/>
                <a:ea typeface="+mn-ea"/>
              </a:rPr>
              <a:t>]</a:t>
            </a:r>
            <a:r>
              <a:rPr lang="ja-JP" altLang="en-US" sz="1400" dirty="0">
                <a:solidFill>
                  <a:schemeClr val="tx1"/>
                </a:solidFill>
                <a:latin typeface="+mn-ea"/>
                <a:ea typeface="+mn-ea"/>
              </a:rPr>
              <a:t>や</a:t>
            </a:r>
            <a:r>
              <a:rPr lang="en-US" altLang="ja-JP" sz="1400" dirty="0">
                <a:solidFill>
                  <a:schemeClr val="tx1"/>
                </a:solidFill>
                <a:latin typeface="+mn-ea"/>
                <a:ea typeface="+mn-ea"/>
              </a:rPr>
              <a:t>[</a:t>
            </a:r>
            <a:r>
              <a:rPr lang="ja-JP" altLang="en-US" sz="1400" dirty="0">
                <a:solidFill>
                  <a:schemeClr val="tx1"/>
                </a:solidFill>
                <a:latin typeface="+mn-ea"/>
                <a:ea typeface="+mn-ea"/>
              </a:rPr>
              <a:t>編集</a:t>
            </a:r>
            <a:r>
              <a:rPr lang="en-US" altLang="ja-JP" sz="1400" dirty="0">
                <a:solidFill>
                  <a:schemeClr val="tx1"/>
                </a:solidFill>
                <a:latin typeface="+mn-ea"/>
                <a:ea typeface="+mn-ea"/>
              </a:rPr>
              <a:t>]</a:t>
            </a:r>
            <a:r>
              <a:rPr lang="ja-JP" altLang="en-US" sz="1400" dirty="0">
                <a:solidFill>
                  <a:schemeClr val="tx1"/>
                </a:solidFill>
                <a:latin typeface="+mn-ea"/>
                <a:ea typeface="+mn-ea"/>
              </a:rPr>
              <a:t>などのボタンが表示され、これらのボタンをクリックすることで意見書の閲覧、編集、承認ができる。</a:t>
            </a:r>
            <a:endParaRPr lang="en-US" altLang="ja-JP" sz="1400" dirty="0">
              <a:solidFill>
                <a:schemeClr val="tx1"/>
              </a:solidFill>
              <a:latin typeface="+mn-ea"/>
              <a:ea typeface="+mn-ea"/>
            </a:endParaRPr>
          </a:p>
        </p:txBody>
      </p:sp>
      <p:pic>
        <p:nvPicPr>
          <p:cNvPr id="5" name="10-2-③">
            <a:extLst>
              <a:ext uri="{FF2B5EF4-FFF2-40B4-BE49-F238E27FC236}">
                <a16:creationId xmlns:a16="http://schemas.microsoft.com/office/drawing/2014/main" id="{4B5E7242-80A5-1B9A-2C05-73F26C865F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7634" y="-820139"/>
            <a:ext cx="609600" cy="609600"/>
          </a:xfrm>
          <a:prstGeom prst="rect">
            <a:avLst/>
          </a:prstGeom>
        </p:spPr>
      </p:pic>
      <p:sp>
        <p:nvSpPr>
          <p:cNvPr id="6" name="正方形/長方形 5">
            <a:extLst>
              <a:ext uri="{FF2B5EF4-FFF2-40B4-BE49-F238E27FC236}">
                <a16:creationId xmlns:a16="http://schemas.microsoft.com/office/drawing/2014/main" id="{7242C22B-72BC-67A9-6A28-E5A67C785588}"/>
              </a:ext>
            </a:extLst>
          </p:cNvPr>
          <p:cNvSpPr/>
          <p:nvPr/>
        </p:nvSpPr>
        <p:spPr>
          <a:xfrm>
            <a:off x="240507" y="916668"/>
            <a:ext cx="207168" cy="15251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110997D7-672C-8DC4-D4B8-44A18D81D348}"/>
              </a:ext>
            </a:extLst>
          </p:cNvPr>
          <p:cNvSpPr/>
          <p:nvPr/>
        </p:nvSpPr>
        <p:spPr>
          <a:xfrm>
            <a:off x="2494644" y="3140953"/>
            <a:ext cx="534305" cy="87145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6B994B9D-F8B9-E77D-2C30-99727A396DAB}"/>
              </a:ext>
            </a:extLst>
          </p:cNvPr>
          <p:cNvSpPr/>
          <p:nvPr/>
        </p:nvSpPr>
        <p:spPr>
          <a:xfrm>
            <a:off x="256333" y="1152339"/>
            <a:ext cx="2772615" cy="171771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21C296FF-C243-D144-882E-3871C7462ABD}"/>
              </a:ext>
            </a:extLst>
          </p:cNvPr>
          <p:cNvSpPr/>
          <p:nvPr/>
        </p:nvSpPr>
        <p:spPr>
          <a:xfrm>
            <a:off x="1382285" y="2870061"/>
            <a:ext cx="263160" cy="15174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A1AB8CA0-31A6-90F2-D2E9-A9813443FE40}"/>
              </a:ext>
            </a:extLst>
          </p:cNvPr>
          <p:cNvSpPr/>
          <p:nvPr/>
        </p:nvSpPr>
        <p:spPr>
          <a:xfrm>
            <a:off x="240807" y="3021807"/>
            <a:ext cx="2788143" cy="99059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9" name="図 8">
            <a:extLst>
              <a:ext uri="{FF2B5EF4-FFF2-40B4-BE49-F238E27FC236}">
                <a16:creationId xmlns:a16="http://schemas.microsoft.com/office/drawing/2014/main" id="{2755751B-F908-6993-2327-0394B32C1570}"/>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1885949" y="3474877"/>
            <a:ext cx="164307" cy="135553"/>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Tm="21620">
        <p:fade/>
      </p:transition>
    </mc:Choice>
    <mc:Fallback xmlns="">
      <p:transition spd="med" advTm="21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0"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8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8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1050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1050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1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xit" presetSubtype="0" fill="hold" grpId="1" nodeType="withEffect">
                                  <p:stCondLst>
                                    <p:cond delay="120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ntr" presetSubtype="0" fill="hold" grpId="0" nodeType="withEffect">
                                  <p:stCondLst>
                                    <p:cond delay="12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4" grpId="0" animBg="1"/>
      <p:bldP spid="4" grpId="1" animBg="1"/>
      <p:bldP spid="13" grpId="0" animBg="1"/>
      <p:bldP spid="13" grpId="1" animBg="1"/>
      <p:bldP spid="14" grpId="0" animBg="1"/>
      <p:bldP spid="14" grpId="1"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2EA7E95A-6A23-18A0-C08D-3552EFCBD8D0}"/>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311D0F5-71AB-E383-B523-8020C9302402}"/>
              </a:ext>
            </a:extLst>
          </p:cNvPr>
          <p:cNvSpPr>
            <a:spLocks noGrp="1"/>
          </p:cNvSpPr>
          <p:nvPr>
            <p:ph type="body" sz="quarter" idx="14"/>
          </p:nvPr>
        </p:nvSpPr>
        <p:spPr/>
        <p:txBody>
          <a:bodyPr/>
          <a:lstStyle/>
          <a:p>
            <a:r>
              <a:rPr lang="ja-JP" altLang="en-US" dirty="0"/>
              <a:t>医療意見書出力画面は、意見書のステータスや保険者番号から意見書を検索する画面です。</a:t>
            </a:r>
          </a:p>
          <a:p>
            <a:pPr>
              <a:lnSpc>
                <a:spcPct val="90000"/>
              </a:lnSpc>
              <a:spcBef>
                <a:spcPts val="0"/>
              </a:spcBef>
            </a:pPr>
            <a:r>
              <a:rPr lang="ja-JP" altLang="en-US" dirty="0"/>
              <a:t>検索結果は意見書単位で表示され、</a:t>
            </a:r>
            <a:r>
              <a:rPr lang="en-US" altLang="ja-JP" dirty="0"/>
              <a:t>[</a:t>
            </a:r>
            <a:r>
              <a:rPr lang="ja-JP" altLang="en-US" dirty="0"/>
              <a:t>帳票出力</a:t>
            </a:r>
            <a:r>
              <a:rPr lang="en-US" altLang="ja-JP" dirty="0"/>
              <a:t>]</a:t>
            </a:r>
            <a:r>
              <a:rPr lang="ja-JP" altLang="en-US" dirty="0"/>
              <a:t>ボタンをクリックするとアクセスキー付きの意見書の印刷プレビュー画面が表示されます。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47775"/>
            <a:ext cx="4677788" cy="11477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1997715"/>
            <a:ext cx="4677788" cy="17144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検索結果一覧に表示された意見書について、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11-2-③">
            <a:extLst>
              <a:ext uri="{FF2B5EF4-FFF2-40B4-BE49-F238E27FC236}">
                <a16:creationId xmlns:a16="http://schemas.microsoft.com/office/drawing/2014/main" id="{16173BBF-727D-D354-EFDE-DE06CE3434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97" y="-823314"/>
            <a:ext cx="609600" cy="609600"/>
          </a:xfrm>
          <a:prstGeom prst="rect">
            <a:avLst/>
          </a:prstGeom>
        </p:spPr>
      </p:pic>
      <p:sp>
        <p:nvSpPr>
          <p:cNvPr id="6" name="正方形/長方形 5">
            <a:extLst>
              <a:ext uri="{FF2B5EF4-FFF2-40B4-BE49-F238E27FC236}">
                <a16:creationId xmlns:a16="http://schemas.microsoft.com/office/drawing/2014/main" id="{F62A5A3B-1E35-095E-DDDE-D8F4371AF5F2}"/>
              </a:ext>
            </a:extLst>
          </p:cNvPr>
          <p:cNvSpPr/>
          <p:nvPr/>
        </p:nvSpPr>
        <p:spPr>
          <a:xfrm>
            <a:off x="3348036" y="3329302"/>
            <a:ext cx="438151" cy="18304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6C40A2E2-AD8E-30CA-8326-0A2E8E1E4548}"/>
              </a:ext>
            </a:extLst>
          </p:cNvPr>
          <p:cNvSpPr/>
          <p:nvPr/>
        </p:nvSpPr>
        <p:spPr>
          <a:xfrm>
            <a:off x="404521" y="1146033"/>
            <a:ext cx="3586163" cy="96278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5EF6D93D-785E-6C1C-8716-EB3E0DB95770}"/>
              </a:ext>
            </a:extLst>
          </p:cNvPr>
          <p:cNvSpPr/>
          <p:nvPr/>
        </p:nvSpPr>
        <p:spPr>
          <a:xfrm>
            <a:off x="1856646" y="2108817"/>
            <a:ext cx="336485"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ABD85202-33CA-67EF-802D-C68B7B53D974}"/>
              </a:ext>
            </a:extLst>
          </p:cNvPr>
          <p:cNvSpPr/>
          <p:nvPr/>
        </p:nvSpPr>
        <p:spPr>
          <a:xfrm>
            <a:off x="404520" y="2343150"/>
            <a:ext cx="3586163" cy="165431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84575D43-B0D3-861E-7078-361FCE4BF2E0}"/>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4600" y="2952751"/>
            <a:ext cx="190501" cy="157163"/>
          </a:xfrm>
          <a:prstGeom prst="rect">
            <a:avLst/>
          </a:prstGeom>
          <a:ln>
            <a:noFill/>
          </a:ln>
        </p:spPr>
      </p:pic>
    </p:spTree>
    <p:extLst>
      <p:ext uri="{BB962C8B-B14F-4D97-AF65-F5344CB8AC3E}">
        <p14:creationId xmlns:p14="http://schemas.microsoft.com/office/powerpoint/2010/main" val="920476126"/>
      </p:ext>
    </p:extLst>
  </p:cSld>
  <p:clrMapOvr>
    <a:masterClrMapping/>
  </p:clrMapOvr>
  <mc:AlternateContent xmlns:mc="http://schemas.openxmlformats.org/markup-compatibility/2006" xmlns:p14="http://schemas.microsoft.com/office/powerpoint/2010/main">
    <mc:Choice Requires="p14">
      <p:transition spd="med" p14:dur="700" advClick="0" advTm="17340">
        <p:fade/>
      </p:transition>
    </mc:Choice>
    <mc:Fallback xmlns="">
      <p:transition spd="med" advClick="0" advTm="17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2"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xit" presetSubtype="0" fill="hold" grpId="1" nodeType="withEffect">
                                  <p:stCondLst>
                                    <p:cond delay="850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grpId="1" nodeType="withEffect">
                                  <p:stCondLst>
                                    <p:cond delay="85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9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xit" presetSubtype="0" fill="hold" grpId="1" nodeType="withEffect">
                                  <p:stCondLst>
                                    <p:cond delay="120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0" grpId="0" animBg="1"/>
      <p:bldP spid="10" grpId="1" animBg="1"/>
      <p:bldP spid="4" grpId="0" animBg="1"/>
      <p:bldP spid="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CE5E0C-53A7-0E6E-99CB-94A20E589D3C}"/>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E801115B-EADB-4C8C-6141-D308A9D9A1B5}"/>
              </a:ext>
            </a:extLst>
          </p:cNvPr>
          <p:cNvSpPr>
            <a:spLocks noGrp="1"/>
          </p:cNvSpPr>
          <p:nvPr>
            <p:ph type="body" sz="quarter" idx="14"/>
          </p:nvPr>
        </p:nvSpPr>
        <p:spPr/>
        <p:txBody>
          <a:bodyPr/>
          <a:lstStyle/>
          <a:p>
            <a:pPr>
              <a:lnSpc>
                <a:spcPct val="90000"/>
              </a:lnSpc>
              <a:spcBef>
                <a:spcPts val="0"/>
              </a:spcBef>
            </a:pP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ボタンをクリックするとアクセスキー付きの意見書を紙出力する画面が表示されますが、ネットワークプリンタからは印刷できません</a:t>
            </a:r>
            <a:r>
              <a:rPr lang="ja-JP" altLang="en-US" dirty="0"/>
              <a:t>。</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endParaRPr lang="en-US" altLang="ja-JP" dirty="0"/>
          </a:p>
          <a:p>
            <a:pPr>
              <a:lnSpc>
                <a:spcPct val="90000"/>
              </a:lnSpc>
              <a:spcBef>
                <a:spcPts val="0"/>
              </a:spcBef>
            </a:pPr>
            <a:r>
              <a:rPr lang="ja-JP" altLang="en-US" sz="1400" dirty="0">
                <a:solidFill>
                  <a:schemeClr val="bg1"/>
                </a:solidFill>
              </a:rPr>
              <a:t>また、</a:t>
            </a:r>
            <a:r>
              <a:rPr lang="en-US" altLang="ja-JP" sz="1400" dirty="0">
                <a:solidFill>
                  <a:schemeClr val="bg1"/>
                </a:solidFill>
              </a:rPr>
              <a:t>[</a:t>
            </a:r>
            <a:r>
              <a:rPr lang="ja-JP" altLang="en-US" sz="1400" dirty="0">
                <a:solidFill>
                  <a:schemeClr val="bg1"/>
                </a:solidFill>
              </a:rPr>
              <a:t>データ出力</a:t>
            </a:r>
            <a:r>
              <a:rPr lang="en-US" altLang="ja-JP" sz="1400" dirty="0">
                <a:solidFill>
                  <a:schemeClr val="bg1"/>
                </a:solidFill>
              </a:rPr>
              <a:t>]</a:t>
            </a:r>
            <a:r>
              <a:rPr lang="ja-JP" altLang="en-US" sz="1400" dirty="0">
                <a:solidFill>
                  <a:schemeClr val="bg1"/>
                </a:solidFill>
              </a:rPr>
              <a:t>ボタンをクリックすると</a:t>
            </a:r>
            <a:r>
              <a:rPr lang="en-US" altLang="ja-JP" sz="1400" dirty="0">
                <a:solidFill>
                  <a:schemeClr val="bg1"/>
                </a:solidFill>
              </a:rPr>
              <a:t>XML</a:t>
            </a:r>
            <a:r>
              <a:rPr lang="ja-JP" altLang="en-US" sz="1400" dirty="0">
                <a:solidFill>
                  <a:schemeClr val="bg1"/>
                </a:solidFill>
              </a:rPr>
              <a:t>形式の意見書データが出力されます。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a:t>
            </a:r>
            <a:r>
              <a:rPr lang="ja-JP" altLang="ja-JP" dirty="0"/>
              <a:t>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意見書の印刷時は、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形式の意見書データが出力される。</a:t>
            </a:r>
            <a:endParaRPr lang="en-US" altLang="ja-JP" sz="1400" dirty="0">
              <a:solidFill>
                <a:schemeClr val="tx1"/>
              </a:solidFill>
              <a:latin typeface="+mn-ea"/>
              <a:ea typeface="+mn-ea"/>
            </a:endParaRPr>
          </a:p>
        </p:txBody>
      </p:sp>
      <p:pic>
        <p:nvPicPr>
          <p:cNvPr id="3" name="12-2-③">
            <a:extLst>
              <a:ext uri="{FF2B5EF4-FFF2-40B4-BE49-F238E27FC236}">
                <a16:creationId xmlns:a16="http://schemas.microsoft.com/office/drawing/2014/main" id="{9942EB72-67A0-F2C7-022A-6BFC96A1F3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823314"/>
            <a:ext cx="609600" cy="609600"/>
          </a:xfrm>
          <a:prstGeom prst="rect">
            <a:avLst/>
          </a:prstGeom>
        </p:spPr>
      </p:pic>
      <p:sp>
        <p:nvSpPr>
          <p:cNvPr id="6" name="正方形/長方形 5">
            <a:extLst>
              <a:ext uri="{FF2B5EF4-FFF2-40B4-BE49-F238E27FC236}">
                <a16:creationId xmlns:a16="http://schemas.microsoft.com/office/drawing/2014/main" id="{C9733942-7685-ABE3-CE4B-A712B7595AEA}"/>
              </a:ext>
            </a:extLst>
          </p:cNvPr>
          <p:cNvSpPr/>
          <p:nvPr/>
        </p:nvSpPr>
        <p:spPr>
          <a:xfrm>
            <a:off x="3348037" y="3327750"/>
            <a:ext cx="438151"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6CC213DB-0B43-8472-5A54-4383EC790062}"/>
              </a:ext>
            </a:extLst>
          </p:cNvPr>
          <p:cNvSpPr/>
          <p:nvPr/>
        </p:nvSpPr>
        <p:spPr>
          <a:xfrm>
            <a:off x="3348036" y="3195188"/>
            <a:ext cx="485777"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9" name="図 8">
            <a:extLst>
              <a:ext uri="{FF2B5EF4-FFF2-40B4-BE49-F238E27FC236}">
                <a16:creationId xmlns:a16="http://schemas.microsoft.com/office/drawing/2014/main" id="{4B746CDA-5EEC-A74C-672E-3EF18ED2C245}"/>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2219" y="2952750"/>
            <a:ext cx="190501" cy="157163"/>
          </a:xfrm>
          <a:prstGeom prst="rect">
            <a:avLst/>
          </a:prstGeom>
          <a:ln>
            <a:noFill/>
          </a:ln>
        </p:spPr>
      </p:pic>
    </p:spTree>
    <p:extLst>
      <p:ext uri="{BB962C8B-B14F-4D97-AF65-F5344CB8AC3E}">
        <p14:creationId xmlns:p14="http://schemas.microsoft.com/office/powerpoint/2010/main" val="3549986383"/>
      </p:ext>
    </p:extLst>
  </p:cSld>
  <p:clrMapOvr>
    <a:masterClrMapping/>
  </p:clrMapOvr>
  <mc:AlternateContent xmlns:mc="http://schemas.openxmlformats.org/markup-compatibility/2006" xmlns:p14="http://schemas.microsoft.com/office/powerpoint/2010/main">
    <mc:Choice Requires="p14">
      <p:transition spd="med" p14:dur="700" advClick="0" advTm="25280">
        <p:fade/>
      </p:transition>
    </mc:Choice>
    <mc:Fallback xmlns="">
      <p:transition spd="med" advClick="0" advTm="2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院内システムを利用するケースを例にした、小慢</a:t>
            </a:r>
            <a:r>
              <a:rPr lang="en-US" altLang="ja-JP" sz="1400" dirty="0">
                <a:solidFill>
                  <a:schemeClr val="bg1"/>
                </a:solidFill>
              </a:rPr>
              <a:t>DB</a:t>
            </a:r>
            <a:r>
              <a:rPr lang="ja-JP" altLang="en-US" sz="1400" dirty="0">
                <a:solidFill>
                  <a:schemeClr val="bg1"/>
                </a:solidFill>
              </a:rPr>
              <a:t>を使用して意見書を新規作成または更新する操作の流れ、画面、操作のポイントの説明は終了です。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13</a:t>
            </a:fld>
            <a:endParaRPr lang="en-US" altLang="ja-JP" sz="1100" dirty="0">
              <a:solidFill>
                <a:schemeClr val="tx1"/>
              </a:solidFill>
              <a:latin typeface="+mj-lt"/>
              <a:ea typeface="+mn-ea"/>
              <a:cs typeface="Arial" pitchFamily="34" charset="0"/>
            </a:endParaRPr>
          </a:p>
        </p:txBody>
      </p:sp>
      <p:pic>
        <p:nvPicPr>
          <p:cNvPr id="2" name="13-2-③">
            <a:extLst>
              <a:ext uri="{FF2B5EF4-FFF2-40B4-BE49-F238E27FC236}">
                <a16:creationId xmlns:a16="http://schemas.microsoft.com/office/drawing/2014/main" id="{A082FC3C-E5DD-80BB-4124-884AB8A437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839107"/>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Click="0" advTm="23500">
        <p:fade/>
      </p:transition>
    </mc:Choice>
    <mc:Fallback xmlns="">
      <p:transition spd="med" advClick="0" advTm="2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小慢</a:t>
            </a:r>
            <a:r>
              <a:rPr lang="en-US" altLang="ja-JP" dirty="0"/>
              <a:t>DB</a:t>
            </a:r>
            <a:r>
              <a:rPr lang="ja-JP" altLang="en-US" dirty="0"/>
              <a:t>で意見書を新規作成または更新する操作の流れ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a:xfrm>
            <a:off x="625839" y="1713926"/>
            <a:ext cx="5890291" cy="369332"/>
          </a:xfrm>
        </p:spPr>
        <p:txBody>
          <a:bodyPr/>
          <a:lstStyle/>
          <a:p>
            <a:r>
              <a:rPr lang="ja-JP" altLang="en-US" dirty="0">
                <a:solidFill>
                  <a:srgbClr val="001750"/>
                </a:solidFill>
              </a:rPr>
              <a:t>１</a:t>
            </a:r>
            <a:r>
              <a:rPr lang="en-US" altLang="ja-JP" dirty="0">
                <a:solidFill>
                  <a:srgbClr val="001750"/>
                </a:solidFill>
              </a:rPr>
              <a:t>. </a:t>
            </a:r>
            <a:r>
              <a:rPr lang="ja-JP" altLang="en-US" dirty="0"/>
              <a:t>小慢</a:t>
            </a:r>
            <a:r>
              <a:rPr lang="en-US" altLang="ja-JP" dirty="0"/>
              <a:t>DB</a:t>
            </a:r>
            <a:r>
              <a:rPr lang="ja-JP" altLang="en-US" dirty="0"/>
              <a:t>で意見書を新規作成または更新する操作の流れ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2-③">
            <a:extLst>
              <a:ext uri="{FF2B5EF4-FFF2-40B4-BE49-F238E27FC236}">
                <a16:creationId xmlns:a16="http://schemas.microsoft.com/office/drawing/2014/main" id="{C4A392EA-D889-ECEA-4901-B16826BFF2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29909"/>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210">
        <p15:prstTrans prst="peelOff"/>
      </p:transition>
    </mc:Choice>
    <mc:Fallback xmlns="">
      <p:transition spd="slow" advClick="0" advTm="12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48A762EE-6C4D-64EF-D42B-E29C92F5E1FC}"/>
              </a:ext>
            </a:extLst>
          </p:cNvPr>
          <p:cNvSpPr>
            <a:spLocks noGrp="1"/>
          </p:cNvSpPr>
          <p:nvPr>
            <p:ph type="body" sz="quarter" idx="14"/>
          </p:nvPr>
        </p:nvSpPr>
        <p:spPr/>
        <p:txBody>
          <a:bodyPr/>
          <a:lstStyle/>
          <a:p>
            <a:pPr>
              <a:lnSpc>
                <a:spcPct val="90000"/>
              </a:lnSpc>
              <a:spcBef>
                <a:spcPts val="0"/>
              </a:spcBef>
            </a:pPr>
            <a:r>
              <a:rPr lang="ja-JP" altLang="en-US" dirty="0"/>
              <a:t>院内システムを利用して、小慢</a:t>
            </a:r>
            <a:r>
              <a:rPr lang="en-US" altLang="ja-JP" dirty="0"/>
              <a:t>DB</a:t>
            </a:r>
            <a:r>
              <a:rPr lang="ja-JP" altLang="en-US" dirty="0"/>
              <a:t>で意見書を新規作成または更新する作業全体の流れについて説明します。</a:t>
            </a:r>
          </a:p>
          <a:p>
            <a:pPr>
              <a:lnSpc>
                <a:spcPct val="90000"/>
              </a:lnSpc>
              <a:spcBef>
                <a:spcPts val="0"/>
              </a:spcBef>
            </a:pPr>
            <a:r>
              <a:rPr lang="ja-JP" altLang="en-US" sz="1400" dirty="0">
                <a:solidFill>
                  <a:schemeClr val="bg1"/>
                </a:solidFill>
              </a:rPr>
              <a:t>院内システムを利用する場合は、院内システムで意見書の基となるデータを作成します。医療クラーク等が院内システムから出力したデータを小慢</a:t>
            </a:r>
            <a:r>
              <a:rPr lang="en-US" altLang="ja-JP" sz="1400" dirty="0">
                <a:solidFill>
                  <a:schemeClr val="bg1"/>
                </a:solidFill>
              </a:rPr>
              <a:t>DB</a:t>
            </a:r>
            <a:r>
              <a:rPr lang="ja-JP" altLang="en-US" sz="1400" dirty="0">
                <a:solidFill>
                  <a:schemeClr val="bg1"/>
                </a:solidFill>
              </a:rPr>
              <a:t>に取り込み、意見書を作成します。指定医が意見書を承認した後、アクセスキー付きの意見書を出力し、受付から患者に交付します。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sz="2200" dirty="0"/>
              <a:t>１</a:t>
            </a:r>
            <a:r>
              <a:rPr kumimoji="1" lang="en-US" altLang="ja-JP" sz="2200" dirty="0"/>
              <a:t>. </a:t>
            </a:r>
            <a:r>
              <a:rPr kumimoji="1" lang="ja-JP" altLang="en-US" sz="2200" dirty="0"/>
              <a:t>小慢</a:t>
            </a:r>
            <a:r>
              <a:rPr kumimoji="1" lang="en-US" altLang="ja-JP" sz="2200" dirty="0"/>
              <a:t>DB</a:t>
            </a:r>
            <a:r>
              <a:rPr kumimoji="1" lang="ja-JP" altLang="en-US" sz="2200" dirty="0"/>
              <a:t>で意見書を新規作成または更新する操作の流れ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857948887"/>
              </p:ext>
            </p:extLst>
          </p:nvPr>
        </p:nvGraphicFramePr>
        <p:xfrm>
          <a:off x="142200" y="706206"/>
          <a:ext cx="8859600" cy="3160800"/>
        </p:xfrm>
        <a:graphic>
          <a:graphicData uri="http://schemas.openxmlformats.org/drawingml/2006/table">
            <a:tbl>
              <a:tblPr firstRow="1" bandRow="1">
                <a:tableStyleId>{5C22544A-7EE6-4342-B048-85BDC9FD1C3A}</a:tableStyleId>
              </a:tblPr>
              <a:tblGrid>
                <a:gridCol w="800753">
                  <a:extLst>
                    <a:ext uri="{9D8B030D-6E8A-4147-A177-3AD203B41FA5}">
                      <a16:colId xmlns:a16="http://schemas.microsoft.com/office/drawing/2014/main" val="3563921127"/>
                    </a:ext>
                  </a:extLst>
                </a:gridCol>
                <a:gridCol w="8058847">
                  <a:extLst>
                    <a:ext uri="{9D8B030D-6E8A-4147-A177-3AD203B41FA5}">
                      <a16:colId xmlns:a16="http://schemas.microsoft.com/office/drawing/2014/main" val="2332610360"/>
                    </a:ext>
                  </a:extLst>
                </a:gridCol>
              </a:tblGrid>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5697827" y="3148309"/>
            <a:ext cx="534742" cy="622308"/>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意見書データの</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4926386" y="2360807"/>
            <a:ext cx="534742" cy="622308"/>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意見書データの</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取込</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6469268" y="2360807"/>
            <a:ext cx="635006" cy="622308"/>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意見書</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5461128" y="2671961"/>
            <a:ext cx="236699" cy="787502"/>
          </a:xfrm>
          <a:prstGeom prst="bentConnector3">
            <a:avLst>
              <a:gd name="adj1" fmla="val 50000"/>
            </a:avLst>
          </a:prstGeom>
          <a:solidFill>
            <a:schemeClr val="bg1"/>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6232569" y="2671961"/>
            <a:ext cx="236699" cy="787502"/>
          </a:xfrm>
          <a:prstGeom prst="bentConnector3">
            <a:avLst>
              <a:gd name="adj1" fmla="val 50000"/>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968917" y="785805"/>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意見書の作成依頼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1740358" y="1573306"/>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意見書の作成依頼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7340973" y="1573306"/>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a:t>
            </a:r>
            <a:br>
              <a:rPr lang="en-US" altLang="ja-JP" sz="1050" dirty="0">
                <a:solidFill>
                  <a:srgbClr val="404040"/>
                </a:solidFill>
                <a:latin typeface="Yu Gothic UI" panose="020B0500000000000000" pitchFamily="50" charset="-128"/>
                <a:ea typeface="Yu Gothic UI" panose="020B0500000000000000" pitchFamily="50" charset="-128"/>
              </a:rPr>
            </a:br>
            <a:r>
              <a:rPr lang="ja-JP" altLang="en-US" sz="105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112411" y="785805"/>
            <a:ext cx="864000"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1503659" y="1096959"/>
            <a:ext cx="236699"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8" idx="1"/>
          </p:cNvCxnSpPr>
          <p:nvPr/>
        </p:nvCxnSpPr>
        <p:spPr bwMode="auto">
          <a:xfrm>
            <a:off x="2275100" y="1884460"/>
            <a:ext cx="236699"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7104274" y="1884460"/>
            <a:ext cx="236699"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875715" y="1096959"/>
            <a:ext cx="236696" cy="787501"/>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sp>
        <p:nvSpPr>
          <p:cNvPr id="47" name="正方形/長方形 46">
            <a:extLst>
              <a:ext uri="{FF2B5EF4-FFF2-40B4-BE49-F238E27FC236}">
                <a16:creationId xmlns:a16="http://schemas.microsoft.com/office/drawing/2014/main" id="{B0BCC033-6AA1-2A1F-D508-DC5B06EC27DA}"/>
              </a:ext>
            </a:extLst>
          </p:cNvPr>
          <p:cNvSpPr/>
          <p:nvPr/>
        </p:nvSpPr>
        <p:spPr bwMode="auto">
          <a:xfrm>
            <a:off x="3396752" y="3148309"/>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意見書の確認・入力</a:t>
            </a:r>
          </a:p>
        </p:txBody>
      </p:sp>
      <p:sp>
        <p:nvSpPr>
          <p:cNvPr id="48" name="正方形/長方形 47">
            <a:extLst>
              <a:ext uri="{FF2B5EF4-FFF2-40B4-BE49-F238E27FC236}">
                <a16:creationId xmlns:a16="http://schemas.microsoft.com/office/drawing/2014/main" id="{D4610CDA-BBC7-366A-4A6B-A85BEACDFAFA}"/>
              </a:ext>
            </a:extLst>
          </p:cNvPr>
          <p:cNvSpPr/>
          <p:nvPr/>
        </p:nvSpPr>
        <p:spPr bwMode="auto">
          <a:xfrm>
            <a:off x="2511799" y="2360807"/>
            <a:ext cx="635006" cy="622308"/>
          </a:xfrm>
          <a:prstGeom prst="rect">
            <a:avLst/>
          </a:prstGeom>
          <a:solidFill>
            <a:schemeClr val="bg1"/>
          </a:solidFill>
          <a:ln w="12700">
            <a:solidFill>
              <a:schemeClr val="tx1">
                <a:lumMod val="50000"/>
                <a:lumOff val="50000"/>
              </a:schemeClr>
            </a:solidFill>
            <a:miter lim="800000"/>
            <a:headEnd/>
            <a:tailEnd/>
          </a:ln>
          <a:effectLst/>
        </p:spPr>
        <p:txBody>
          <a:bodyPr wrap="square" lIns="18000" rIns="18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意見書の基本情報などの入力</a:t>
            </a:r>
          </a:p>
        </p:txBody>
      </p:sp>
      <p:sp>
        <p:nvSpPr>
          <p:cNvPr id="54" name="正方形/長方形 53">
            <a:extLst>
              <a:ext uri="{FF2B5EF4-FFF2-40B4-BE49-F238E27FC236}">
                <a16:creationId xmlns:a16="http://schemas.microsoft.com/office/drawing/2014/main" id="{3CAB4EBC-F24E-C5DB-1BEE-9CED5149C468}"/>
              </a:ext>
            </a:extLst>
          </p:cNvPr>
          <p:cNvSpPr/>
          <p:nvPr/>
        </p:nvSpPr>
        <p:spPr bwMode="auto">
          <a:xfrm>
            <a:off x="4154945" y="2360807"/>
            <a:ext cx="534742" cy="622308"/>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意見書データの</a:t>
            </a:r>
            <a:br>
              <a:rPr lang="en-US" altLang="ja-JP" sz="1050" dirty="0">
                <a:solidFill>
                  <a:srgbClr val="404040"/>
                </a:solidFill>
                <a:latin typeface="Yu Gothic UI" panose="020B0500000000000000" pitchFamily="50" charset="-128"/>
                <a:ea typeface="Yu Gothic UI" panose="020B0500000000000000" pitchFamily="50" charset="-128"/>
              </a:rPr>
            </a:br>
            <a:r>
              <a:rPr lang="ja-JP" altLang="en-US" sz="1050" dirty="0">
                <a:solidFill>
                  <a:srgbClr val="404040"/>
                </a:solidFill>
                <a:latin typeface="Yu Gothic UI" panose="020B0500000000000000" pitchFamily="50" charset="-128"/>
                <a:ea typeface="Yu Gothic UI" panose="020B0500000000000000" pitchFamily="50" charset="-128"/>
              </a:rPr>
              <a:t>出力</a:t>
            </a:r>
          </a:p>
        </p:txBody>
      </p:sp>
      <p:cxnSp>
        <p:nvCxnSpPr>
          <p:cNvPr id="61" name="コネクタ: カギ線 60">
            <a:extLst>
              <a:ext uri="{FF2B5EF4-FFF2-40B4-BE49-F238E27FC236}">
                <a16:creationId xmlns:a16="http://schemas.microsoft.com/office/drawing/2014/main" id="{72A48B64-FE1F-C232-745C-DD5E71D5E087}"/>
              </a:ext>
            </a:extLst>
          </p:cNvPr>
          <p:cNvCxnSpPr>
            <a:cxnSpLocks/>
            <a:stCxn id="48" idx="3"/>
            <a:endCxn id="47" idx="1"/>
          </p:cNvCxnSpPr>
          <p:nvPr/>
        </p:nvCxnSpPr>
        <p:spPr bwMode="auto">
          <a:xfrm>
            <a:off x="3146805" y="2671961"/>
            <a:ext cx="249947" cy="787502"/>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64" name="コネクタ: カギ線 63">
            <a:extLst>
              <a:ext uri="{FF2B5EF4-FFF2-40B4-BE49-F238E27FC236}">
                <a16:creationId xmlns:a16="http://schemas.microsoft.com/office/drawing/2014/main" id="{78C7C351-8857-6377-8646-18ACC4CE4998}"/>
              </a:ext>
            </a:extLst>
          </p:cNvPr>
          <p:cNvCxnSpPr>
            <a:cxnSpLocks/>
            <a:stCxn id="47" idx="3"/>
            <a:endCxn id="54" idx="1"/>
          </p:cNvCxnSpPr>
          <p:nvPr/>
        </p:nvCxnSpPr>
        <p:spPr bwMode="auto">
          <a:xfrm flipV="1">
            <a:off x="3931494" y="2671961"/>
            <a:ext cx="223451" cy="787502"/>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87" name="直線矢印コネクタ 86">
            <a:extLst>
              <a:ext uri="{FF2B5EF4-FFF2-40B4-BE49-F238E27FC236}">
                <a16:creationId xmlns:a16="http://schemas.microsoft.com/office/drawing/2014/main" id="{17A70F35-3DAC-EFAF-A74D-DEE81616ECA0}"/>
              </a:ext>
            </a:extLst>
          </p:cNvPr>
          <p:cNvCxnSpPr>
            <a:stCxn id="54" idx="3"/>
            <a:endCxn id="41" idx="1"/>
          </p:cNvCxnSpPr>
          <p:nvPr/>
        </p:nvCxnSpPr>
        <p:spPr bwMode="auto">
          <a:xfrm>
            <a:off x="4689687" y="2671961"/>
            <a:ext cx="236699" cy="0"/>
          </a:xfrm>
          <a:prstGeom prst="straightConnector1">
            <a:avLst/>
          </a:prstGeom>
          <a:solidFill>
            <a:schemeClr val="bg1"/>
          </a:solidFill>
          <a:ln w="12700">
            <a:solidFill>
              <a:schemeClr val="tx1">
                <a:lumMod val="50000"/>
                <a:lumOff val="50000"/>
              </a:schemeClr>
            </a:solidFill>
            <a:miter lim="800000"/>
            <a:headEnd/>
            <a:tailEnd type="arrow"/>
          </a:ln>
          <a:effectLst/>
        </p:spPr>
      </p:cxnSp>
      <p:grpSp>
        <p:nvGrpSpPr>
          <p:cNvPr id="25" name="グループ化 24">
            <a:extLst>
              <a:ext uri="{FF2B5EF4-FFF2-40B4-BE49-F238E27FC236}">
                <a16:creationId xmlns:a16="http://schemas.microsoft.com/office/drawing/2014/main" id="{3CC3361E-1326-4D5C-AB97-E1FD2DB8C3FD}"/>
              </a:ext>
            </a:extLst>
          </p:cNvPr>
          <p:cNvGrpSpPr/>
          <p:nvPr/>
        </p:nvGrpSpPr>
        <p:grpSpPr>
          <a:xfrm>
            <a:off x="5706776" y="2812070"/>
            <a:ext cx="3563511" cy="1130889"/>
            <a:chOff x="5361414" y="3019664"/>
            <a:chExt cx="3563511" cy="1130889"/>
          </a:xfrm>
        </p:grpSpPr>
        <p:sp>
          <p:nvSpPr>
            <p:cNvPr id="26" name="四角形: 角を丸くする 25">
              <a:extLst>
                <a:ext uri="{FF2B5EF4-FFF2-40B4-BE49-F238E27FC236}">
                  <a16:creationId xmlns:a16="http://schemas.microsoft.com/office/drawing/2014/main" id="{18D8DB9E-5D4C-D38C-35C6-8A5647713E47}"/>
                </a:ext>
              </a:extLst>
            </p:cNvPr>
            <p:cNvSpPr/>
            <p:nvPr/>
          </p:nvSpPr>
          <p:spPr bwMode="auto">
            <a:xfrm>
              <a:off x="6846859" y="3019664"/>
              <a:ext cx="1757425" cy="897711"/>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050" b="1" dirty="0">
                  <a:solidFill>
                    <a:schemeClr val="tx1"/>
                  </a:solidFill>
                  <a:latin typeface="Yu Gothic UI" panose="020B0500000000000000" pitchFamily="50" charset="-128"/>
                  <a:ea typeface="Yu Gothic UI" panose="020B0500000000000000" pitchFamily="50" charset="-128"/>
                </a:rPr>
                <a:t>凡例</a:t>
              </a:r>
            </a:p>
          </p:txBody>
        </p:sp>
        <p:grpSp>
          <p:nvGrpSpPr>
            <p:cNvPr id="27" name="グループ化 26">
              <a:extLst>
                <a:ext uri="{FF2B5EF4-FFF2-40B4-BE49-F238E27FC236}">
                  <a16:creationId xmlns:a16="http://schemas.microsoft.com/office/drawing/2014/main" id="{3AEBED68-141E-3C12-1A70-2A270FDF7B73}"/>
                </a:ext>
              </a:extLst>
            </p:cNvPr>
            <p:cNvGrpSpPr/>
            <p:nvPr/>
          </p:nvGrpSpPr>
          <p:grpSpPr>
            <a:xfrm>
              <a:off x="6959062" y="3276326"/>
              <a:ext cx="1645223" cy="237757"/>
              <a:chOff x="6911437" y="2849500"/>
              <a:chExt cx="1645223" cy="237757"/>
            </a:xfrm>
          </p:grpSpPr>
          <p:sp>
            <p:nvSpPr>
              <p:cNvPr id="33" name="正方形/長方形 32">
                <a:extLst>
                  <a:ext uri="{FF2B5EF4-FFF2-40B4-BE49-F238E27FC236}">
                    <a16:creationId xmlns:a16="http://schemas.microsoft.com/office/drawing/2014/main" id="{DEE10E65-25B0-0A98-0CD5-EB936D73518A}"/>
                  </a:ext>
                </a:extLst>
              </p:cNvPr>
              <p:cNvSpPr/>
              <p:nvPr/>
            </p:nvSpPr>
            <p:spPr bwMode="auto">
              <a:xfrm>
                <a:off x="6911437" y="2878576"/>
                <a:ext cx="306328" cy="207653"/>
              </a:xfrm>
              <a:prstGeom prst="rect">
                <a:avLst/>
              </a:prstGeom>
              <a:solidFill>
                <a:schemeClr val="bg1"/>
              </a:solidFill>
              <a:ln w="28575">
                <a:solidFill>
                  <a:srgbClr val="E27B26"/>
                </a:solidFill>
                <a:miter lim="800000"/>
                <a:headEnd/>
                <a:tailEnd/>
              </a:ln>
              <a:effectLst/>
            </p:spPr>
            <p:txBody>
              <a:bodyPr wrap="square" lIns="36000" rIns="36000" rtlCol="0" anchor="ctr" anchorCtr="0">
                <a:noAutofit/>
              </a:bodyPr>
              <a:lstStyle/>
              <a:p>
                <a:r>
                  <a:rPr lang="ja-JP" altLang="en-US" sz="1050" dirty="0">
                    <a:solidFill>
                      <a:schemeClr val="tx1"/>
                    </a:solidFill>
                    <a:latin typeface="Yu Gothic UI" panose="020B0500000000000000" pitchFamily="50" charset="-128"/>
                    <a:ea typeface="Yu Gothic UI" panose="020B0500000000000000" pitchFamily="50" charset="-128"/>
                  </a:rPr>
                  <a:t>　　　</a:t>
                </a:r>
              </a:p>
            </p:txBody>
          </p:sp>
          <p:sp>
            <p:nvSpPr>
              <p:cNvPr id="34" name="テキスト ボックス 33">
                <a:extLst>
                  <a:ext uri="{FF2B5EF4-FFF2-40B4-BE49-F238E27FC236}">
                    <a16:creationId xmlns:a16="http://schemas.microsoft.com/office/drawing/2014/main" id="{1A47955B-138A-550C-993A-ECD6619FDFB4}"/>
                  </a:ext>
                </a:extLst>
              </p:cNvPr>
              <p:cNvSpPr txBox="1"/>
              <p:nvPr/>
            </p:nvSpPr>
            <p:spPr>
              <a:xfrm>
                <a:off x="7143837" y="2849500"/>
                <a:ext cx="1412823" cy="237757"/>
              </a:xfrm>
              <a:prstGeom prst="rect">
                <a:avLst/>
              </a:prstGeom>
              <a:noFill/>
            </p:spPr>
            <p:txBody>
              <a:bodyPr wrap="square">
                <a:spAutoFit/>
              </a:bodyPr>
              <a:lstStyle/>
              <a:p>
                <a:r>
                  <a:rPr lang="ja-JP" altLang="en-US" sz="1050" dirty="0">
                    <a:solidFill>
                      <a:schemeClr val="tx1"/>
                    </a:solidFill>
                    <a:latin typeface="Yu Gothic UI" panose="020B0500000000000000" pitchFamily="50" charset="-128"/>
                    <a:ea typeface="Yu Gothic UI" panose="020B0500000000000000" pitchFamily="50" charset="-128"/>
                  </a:rPr>
                  <a:t>：小慢</a:t>
                </a:r>
                <a:r>
                  <a:rPr lang="en-US" altLang="ja-JP" sz="1050" dirty="0">
                    <a:solidFill>
                      <a:schemeClr val="tx1"/>
                    </a:solidFill>
                    <a:latin typeface="Yu Gothic UI" panose="020B0500000000000000" pitchFamily="50" charset="-128"/>
                    <a:ea typeface="Yu Gothic UI" panose="020B0500000000000000" pitchFamily="50" charset="-128"/>
                  </a:rPr>
                  <a:t>DB</a:t>
                </a:r>
                <a:r>
                  <a:rPr lang="ja-JP" altLang="en-US" sz="105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28" name="グループ化 27">
              <a:extLst>
                <a:ext uri="{FF2B5EF4-FFF2-40B4-BE49-F238E27FC236}">
                  <a16:creationId xmlns:a16="http://schemas.microsoft.com/office/drawing/2014/main" id="{F22B9091-283D-0E71-9F66-26FF03B63EA7}"/>
                </a:ext>
              </a:extLst>
            </p:cNvPr>
            <p:cNvGrpSpPr/>
            <p:nvPr/>
          </p:nvGrpSpPr>
          <p:grpSpPr>
            <a:xfrm>
              <a:off x="6959062" y="3585840"/>
              <a:ext cx="1965863" cy="237757"/>
              <a:chOff x="6911437" y="2812025"/>
              <a:chExt cx="1965863" cy="237757"/>
            </a:xfrm>
          </p:grpSpPr>
          <p:sp>
            <p:nvSpPr>
              <p:cNvPr id="30" name="正方形/長方形 29">
                <a:extLst>
                  <a:ext uri="{FF2B5EF4-FFF2-40B4-BE49-F238E27FC236}">
                    <a16:creationId xmlns:a16="http://schemas.microsoft.com/office/drawing/2014/main" id="{5E7D4C93-9A10-18E9-7820-A6545CC6FEB9}"/>
                  </a:ext>
                </a:extLst>
              </p:cNvPr>
              <p:cNvSpPr/>
              <p:nvPr/>
            </p:nvSpPr>
            <p:spPr bwMode="auto">
              <a:xfrm>
                <a:off x="6911437" y="2841101"/>
                <a:ext cx="306328" cy="207653"/>
              </a:xfrm>
              <a:prstGeom prst="rect">
                <a:avLst/>
              </a:prstGeom>
              <a:solidFill>
                <a:schemeClr val="bg1"/>
              </a:solidFill>
              <a:ln w="6350">
                <a:solidFill>
                  <a:srgbClr val="757575"/>
                </a:solidFill>
                <a:miter lim="800000"/>
                <a:headEnd/>
                <a:tailEnd/>
              </a:ln>
              <a:effectLst/>
            </p:spPr>
            <p:txBody>
              <a:bodyPr wrap="square" lIns="36000" rIns="36000" rtlCol="0" anchor="ctr" anchorCtr="0">
                <a:noAutofit/>
              </a:bodyPr>
              <a:lstStyle/>
              <a:p>
                <a:pPr algn="ctr"/>
                <a:r>
                  <a:rPr lang="ja-JP" altLang="en-US" sz="1050" dirty="0">
                    <a:solidFill>
                      <a:schemeClr val="tx1"/>
                    </a:solidFill>
                    <a:latin typeface="Yu Gothic UI" panose="020B0500000000000000" pitchFamily="50" charset="-128"/>
                    <a:ea typeface="Yu Gothic UI" panose="020B0500000000000000" pitchFamily="50" charset="-128"/>
                  </a:rPr>
                  <a:t>　　　</a:t>
                </a:r>
              </a:p>
            </p:txBody>
          </p:sp>
          <p:sp>
            <p:nvSpPr>
              <p:cNvPr id="31" name="テキスト ボックス 30">
                <a:extLst>
                  <a:ext uri="{FF2B5EF4-FFF2-40B4-BE49-F238E27FC236}">
                    <a16:creationId xmlns:a16="http://schemas.microsoft.com/office/drawing/2014/main" id="{4DA0D710-F167-BBCD-F121-241EA1456FFE}"/>
                  </a:ext>
                </a:extLst>
              </p:cNvPr>
              <p:cNvSpPr txBox="1"/>
              <p:nvPr/>
            </p:nvSpPr>
            <p:spPr>
              <a:xfrm>
                <a:off x="7143837" y="2812025"/>
                <a:ext cx="1733463" cy="237757"/>
              </a:xfrm>
              <a:prstGeom prst="rect">
                <a:avLst/>
              </a:prstGeom>
              <a:noFill/>
            </p:spPr>
            <p:txBody>
              <a:bodyPr wrap="square">
                <a:spAutoFit/>
              </a:bodyPr>
              <a:lstStyle/>
              <a:p>
                <a:r>
                  <a:rPr lang="ja-JP" altLang="en-US" sz="1050" dirty="0">
                    <a:solidFill>
                      <a:schemeClr val="tx1"/>
                    </a:solidFill>
                    <a:latin typeface="Yu Gothic UI" panose="020B0500000000000000" pitchFamily="50" charset="-128"/>
                    <a:ea typeface="Yu Gothic UI" panose="020B0500000000000000" pitchFamily="50" charset="-128"/>
                  </a:rPr>
                  <a:t>：小慢</a:t>
                </a:r>
                <a:r>
                  <a:rPr lang="en-US" altLang="ja-JP" sz="1050" dirty="0">
                    <a:solidFill>
                      <a:schemeClr val="tx1"/>
                    </a:solidFill>
                    <a:latin typeface="Yu Gothic UI" panose="020B0500000000000000" pitchFamily="50" charset="-128"/>
                    <a:ea typeface="Yu Gothic UI" panose="020B0500000000000000" pitchFamily="50" charset="-128"/>
                  </a:rPr>
                  <a:t>DB</a:t>
                </a:r>
                <a:r>
                  <a:rPr lang="ja-JP" altLang="en-US" sz="1050" dirty="0">
                    <a:solidFill>
                      <a:schemeClr val="tx1"/>
                    </a:solidFill>
                    <a:latin typeface="Yu Gothic UI" panose="020B0500000000000000" pitchFamily="50" charset="-128"/>
                    <a:ea typeface="Yu Gothic UI" panose="020B0500000000000000" pitchFamily="50" charset="-128"/>
                  </a:rPr>
                  <a:t>以外の作業</a:t>
                </a:r>
              </a:p>
            </p:txBody>
          </p:sp>
        </p:grpSp>
        <p:sp>
          <p:nvSpPr>
            <p:cNvPr id="29" name="テキスト ボックス 28">
              <a:extLst>
                <a:ext uri="{FF2B5EF4-FFF2-40B4-BE49-F238E27FC236}">
                  <a16:creationId xmlns:a16="http://schemas.microsoft.com/office/drawing/2014/main" id="{14B37EEF-BF13-91AC-10BD-75FD3C9E7DFD}"/>
                </a:ext>
              </a:extLst>
            </p:cNvPr>
            <p:cNvSpPr txBox="1"/>
            <p:nvPr/>
          </p:nvSpPr>
          <p:spPr>
            <a:xfrm>
              <a:off x="5361414" y="3892021"/>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sz="1050" b="1" dirty="0">
                  <a:latin typeface="Yu Gothic UI" panose="020B0500000000000000" pitchFamily="50" charset="-128"/>
                  <a:ea typeface="Yu Gothic UI" panose="020B0500000000000000" pitchFamily="50" charset="-128"/>
                </a:rPr>
                <a:t>注</a:t>
              </a:r>
              <a:r>
                <a:rPr lang="ja-JP" altLang="en-US" sz="1050" dirty="0">
                  <a:latin typeface="Yu Gothic UI" panose="020B0500000000000000" pitchFamily="50" charset="-128"/>
                  <a:ea typeface="Yu Gothic UI" panose="020B0500000000000000" pitchFamily="50" charset="-128"/>
                </a:rPr>
                <a:t> 医療機関によりフローが異なる場合があります。 </a:t>
              </a:r>
            </a:p>
          </p:txBody>
        </p:sp>
      </p:grpSp>
      <p:sp>
        <p:nvSpPr>
          <p:cNvPr id="6" name="正方形/長方形 5">
            <a:extLst>
              <a:ext uri="{FF2B5EF4-FFF2-40B4-BE49-F238E27FC236}">
                <a16:creationId xmlns:a16="http://schemas.microsoft.com/office/drawing/2014/main" id="{77628B61-B237-7289-9D03-246F57D10BCA}"/>
              </a:ext>
            </a:extLst>
          </p:cNvPr>
          <p:cNvSpPr/>
          <p:nvPr/>
        </p:nvSpPr>
        <p:spPr>
          <a:xfrm>
            <a:off x="2511799" y="2350420"/>
            <a:ext cx="631995"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04F79F78-91C9-AE9C-4362-F39E9AFAE72A}"/>
              </a:ext>
            </a:extLst>
          </p:cNvPr>
          <p:cNvSpPr/>
          <p:nvPr/>
        </p:nvSpPr>
        <p:spPr>
          <a:xfrm>
            <a:off x="3383504" y="3149450"/>
            <a:ext cx="561238"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8" name="正方形/長方形 7">
            <a:extLst>
              <a:ext uri="{FF2B5EF4-FFF2-40B4-BE49-F238E27FC236}">
                <a16:creationId xmlns:a16="http://schemas.microsoft.com/office/drawing/2014/main" id="{C4A56481-2AFE-1B3F-3C50-BF5FBB04A74C}"/>
              </a:ext>
            </a:extLst>
          </p:cNvPr>
          <p:cNvSpPr/>
          <p:nvPr/>
        </p:nvSpPr>
        <p:spPr>
          <a:xfrm>
            <a:off x="4170155" y="2364684"/>
            <a:ext cx="546231"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63DFAB2E-1F14-0D15-3204-79658B4EE8BD}"/>
              </a:ext>
            </a:extLst>
          </p:cNvPr>
          <p:cNvSpPr/>
          <p:nvPr/>
        </p:nvSpPr>
        <p:spPr>
          <a:xfrm>
            <a:off x="4935553" y="2364684"/>
            <a:ext cx="53223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C103B370-A87A-6865-7B4C-D5E46A1D4CED}"/>
              </a:ext>
            </a:extLst>
          </p:cNvPr>
          <p:cNvSpPr/>
          <p:nvPr/>
        </p:nvSpPr>
        <p:spPr>
          <a:xfrm>
            <a:off x="5713317" y="3157606"/>
            <a:ext cx="53474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0202A02D-99EA-E828-2D1B-320A6090A657}"/>
              </a:ext>
            </a:extLst>
          </p:cNvPr>
          <p:cNvSpPr/>
          <p:nvPr/>
        </p:nvSpPr>
        <p:spPr>
          <a:xfrm>
            <a:off x="6466257" y="2356620"/>
            <a:ext cx="635006" cy="62645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1015546E-2A2B-0F8B-5221-B6AA75E1C245}"/>
              </a:ext>
            </a:extLst>
          </p:cNvPr>
          <p:cNvSpPr/>
          <p:nvPr/>
        </p:nvSpPr>
        <p:spPr>
          <a:xfrm>
            <a:off x="7335563" y="1573349"/>
            <a:ext cx="53474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20FDDD5F-5446-5E1E-E6C2-AE1163099E04}"/>
              </a:ext>
            </a:extLst>
          </p:cNvPr>
          <p:cNvSpPr/>
          <p:nvPr/>
        </p:nvSpPr>
        <p:spPr>
          <a:xfrm>
            <a:off x="8112411" y="795248"/>
            <a:ext cx="864000"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4" name="02-2-③">
            <a:extLst>
              <a:ext uri="{FF2B5EF4-FFF2-40B4-BE49-F238E27FC236}">
                <a16:creationId xmlns:a16="http://schemas.microsoft.com/office/drawing/2014/main" id="{233DD09B-5C8D-B8D5-423A-FCA408BC3A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 y="-676424"/>
            <a:ext cx="609600" cy="609600"/>
          </a:xfrm>
          <a:prstGeom prst="rect">
            <a:avLst/>
          </a:prstGeom>
        </p:spPr>
      </p:pic>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33070">
        <p:fade/>
      </p:transition>
    </mc:Choice>
    <mc:Fallback xmlns="">
      <p:transition spd="med" advClick="0" advTm="33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8" fill="hold"/>
                                        <p:tgtEl>
                                          <p:spTgt spid="14"/>
                                        </p:tgtEl>
                                      </p:cBhvr>
                                    </p:cmd>
                                  </p:childTnLst>
                                </p:cTn>
                              </p:par>
                              <p:par>
                                <p:cTn id="7" presetID="10" presetClass="entr" presetSubtype="0" fill="hold" grpId="0" nodeType="withEffect">
                                  <p:stCondLst>
                                    <p:cond delay="9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5" presetClass="emph" presetSubtype="0" nodeType="withEffect">
                                  <p:stCondLst>
                                    <p:cond delay="9000"/>
                                  </p:stCondLst>
                                  <p:childTnLst>
                                    <p:set>
                                      <p:cBhvr override="childStyle">
                                        <p:cTn id="11" dur="5500"/>
                                        <p:tgtEl>
                                          <p:spTgt spid="48">
                                            <p:txEl>
                                              <p:pRg st="0" end="0"/>
                                            </p:txEl>
                                          </p:spTgt>
                                        </p:tgtEl>
                                        <p:attrNameLst>
                                          <p:attrName>style.fontWeight</p:attrName>
                                        </p:attrNameLst>
                                      </p:cBhvr>
                                      <p:to>
                                        <p:strVal val="bold"/>
                                      </p:to>
                                    </p:set>
                                  </p:childTnLst>
                                </p:cTn>
                              </p:par>
                              <p:par>
                                <p:cTn id="12" presetID="3" presetClass="emph" presetSubtype="1" nodeType="withEffect">
                                  <p:stCondLst>
                                    <p:cond delay="9000"/>
                                  </p:stCondLst>
                                  <p:childTnLst>
                                    <p:set>
                                      <p:cBhvr override="childStyle">
                                        <p:cTn id="13" dur="5500"/>
                                        <p:tgtEl>
                                          <p:spTgt spid="48">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45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10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5" presetClass="emph" presetSubtype="0" nodeType="withEffect">
                                  <p:stCondLst>
                                    <p:cond delay="10000"/>
                                  </p:stCondLst>
                                  <p:childTnLst>
                                    <p:set>
                                      <p:cBhvr override="childStyle">
                                        <p:cTn id="21" dur="5500"/>
                                        <p:tgtEl>
                                          <p:spTgt spid="47">
                                            <p:txEl>
                                              <p:pRg st="0" end="0"/>
                                            </p:txEl>
                                          </p:spTgt>
                                        </p:tgtEl>
                                        <p:attrNameLst>
                                          <p:attrName>style.fontWeight</p:attrName>
                                        </p:attrNameLst>
                                      </p:cBhvr>
                                      <p:to>
                                        <p:strVal val="bold"/>
                                      </p:to>
                                    </p:set>
                                  </p:childTnLst>
                                </p:cTn>
                              </p:par>
                              <p:par>
                                <p:cTn id="22" presetID="3" presetClass="emph" presetSubtype="1" nodeType="withEffect">
                                  <p:stCondLst>
                                    <p:cond delay="10000"/>
                                  </p:stCondLst>
                                  <p:childTnLst>
                                    <p:set>
                                      <p:cBhvr override="childStyle">
                                        <p:cTn id="23" dur="5500"/>
                                        <p:tgtEl>
                                          <p:spTgt spid="47">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550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grpId="0" nodeType="withEffect">
                                  <p:stCondLst>
                                    <p:cond delay="16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5" presetClass="emph" presetSubtype="0" nodeType="withEffect">
                                  <p:stCondLst>
                                    <p:cond delay="16000"/>
                                  </p:stCondLst>
                                  <p:childTnLst>
                                    <p:set>
                                      <p:cBhvr override="childStyle">
                                        <p:cTn id="31" dur="7000"/>
                                        <p:tgtEl>
                                          <p:spTgt spid="54">
                                            <p:txEl>
                                              <p:pRg st="0" end="0"/>
                                            </p:txEl>
                                          </p:spTgt>
                                        </p:tgtEl>
                                        <p:attrNameLst>
                                          <p:attrName>style.fontWeight</p:attrName>
                                        </p:attrNameLst>
                                      </p:cBhvr>
                                      <p:to>
                                        <p:strVal val="bold"/>
                                      </p:to>
                                    </p:set>
                                  </p:childTnLst>
                                </p:cTn>
                              </p:par>
                              <p:par>
                                <p:cTn id="32" presetID="3" presetClass="emph" presetSubtype="1" nodeType="withEffect">
                                  <p:stCondLst>
                                    <p:cond delay="16000"/>
                                  </p:stCondLst>
                                  <p:childTnLst>
                                    <p:set>
                                      <p:cBhvr override="childStyle">
                                        <p:cTn id="33" dur="7000"/>
                                        <p:tgtEl>
                                          <p:spTgt spid="54">
                                            <p:txEl>
                                              <p:pRg st="0" end="0"/>
                                            </p:txEl>
                                          </p:spTgt>
                                        </p:tgtEl>
                                        <p:attrNameLst>
                                          <p:attrName>style.color</p:attrName>
                                        </p:attrNameLst>
                                      </p:cBhvr>
                                      <p:to>
                                        <p:clrVal>
                                          <a:srgbClr val="EB5032"/>
                                        </p:clrVal>
                                      </p:to>
                                    </p:set>
                                  </p:childTnLst>
                                </p:cTn>
                              </p:par>
                              <p:par>
                                <p:cTn id="34" presetID="10" presetClass="exit" presetSubtype="0" fill="hold" grpId="1" nodeType="withEffect">
                                  <p:stCondLst>
                                    <p:cond delay="2300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ntr" presetSubtype="0" fill="hold" grpId="0" nodeType="withEffect">
                                  <p:stCondLst>
                                    <p:cond delay="17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3" presetClass="emph" presetSubtype="1" nodeType="withEffect">
                                  <p:stCondLst>
                                    <p:cond delay="17000"/>
                                  </p:stCondLst>
                                  <p:childTnLst>
                                    <p:set>
                                      <p:cBhvr override="childStyle">
                                        <p:cTn id="41" dur="7000"/>
                                        <p:tgtEl>
                                          <p:spTgt spid="41">
                                            <p:txEl>
                                              <p:pRg st="0" end="0"/>
                                            </p:txEl>
                                          </p:spTgt>
                                        </p:tgtEl>
                                        <p:attrNameLst>
                                          <p:attrName>style.color</p:attrName>
                                        </p:attrNameLst>
                                      </p:cBhvr>
                                      <p:to>
                                        <p:clrVal>
                                          <a:srgbClr val="EB5032"/>
                                        </p:clrVal>
                                      </p:to>
                                    </p:set>
                                  </p:childTnLst>
                                </p:cTn>
                              </p:par>
                              <p:par>
                                <p:cTn id="42" presetID="10" presetClass="exit" presetSubtype="0" fill="hold" grpId="1" nodeType="withEffect">
                                  <p:stCondLst>
                                    <p:cond delay="2400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ntr" presetSubtype="0" fill="hold" grpId="0" nodeType="withEffect">
                                  <p:stCondLst>
                                    <p:cond delay="250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3" presetClass="emph" presetSubtype="1" nodeType="withEffect">
                                  <p:stCondLst>
                                    <p:cond delay="25000"/>
                                  </p:stCondLst>
                                  <p:childTnLst>
                                    <p:set>
                                      <p:cBhvr override="childStyle">
                                        <p:cTn id="49" dur="2500"/>
                                        <p:tgtEl>
                                          <p:spTgt spid="35">
                                            <p:txEl>
                                              <p:pRg st="0" end="0"/>
                                            </p:txEl>
                                          </p:spTgt>
                                        </p:tgtEl>
                                        <p:attrNameLst>
                                          <p:attrName>style.color</p:attrName>
                                        </p:attrNameLst>
                                      </p:cBhvr>
                                      <p:to>
                                        <p:clrVal>
                                          <a:srgbClr val="EB5032"/>
                                        </p:clrVal>
                                      </p:to>
                                    </p:set>
                                  </p:childTnLst>
                                </p:cTn>
                              </p:par>
                              <p:par>
                                <p:cTn id="50" presetID="10" presetClass="exit" presetSubtype="0" fill="hold" grpId="1" nodeType="withEffect">
                                  <p:stCondLst>
                                    <p:cond delay="27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ntr" presetSubtype="0" fill="hold" grpId="0" nodeType="withEffect">
                                  <p:stCondLst>
                                    <p:cond delay="280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3" presetClass="emph" presetSubtype="1" nodeType="withEffect">
                                  <p:stCondLst>
                                    <p:cond delay="28000"/>
                                  </p:stCondLst>
                                  <p:childTnLst>
                                    <p:set>
                                      <p:cBhvr override="childStyle">
                                        <p:cTn id="57" dur="2500"/>
                                        <p:tgtEl>
                                          <p:spTgt spid="46">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3050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ntr" presetSubtype="0" fill="hold" grpId="0" nodeType="withEffect">
                                  <p:stCondLst>
                                    <p:cond delay="3100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5" presetClass="emph" presetSubtype="0" nodeType="withEffect">
                                  <p:stCondLst>
                                    <p:cond delay="31000"/>
                                  </p:stCondLst>
                                  <p:childTnLst>
                                    <p:set>
                                      <p:cBhvr override="childStyle">
                                        <p:cTn id="65" dur="1500"/>
                                        <p:tgtEl>
                                          <p:spTgt spid="37">
                                            <p:txEl>
                                              <p:pRg st="0" end="0"/>
                                            </p:txEl>
                                          </p:spTgt>
                                        </p:tgtEl>
                                        <p:attrNameLst>
                                          <p:attrName>style.fontWeight</p:attrName>
                                        </p:attrNameLst>
                                      </p:cBhvr>
                                      <p:to>
                                        <p:strVal val="bold"/>
                                      </p:to>
                                    </p:set>
                                  </p:childTnLst>
                                </p:cTn>
                              </p:par>
                              <p:par>
                                <p:cTn id="66" presetID="3" presetClass="emph" presetSubtype="1" nodeType="withEffect">
                                  <p:stCondLst>
                                    <p:cond delay="31000"/>
                                  </p:stCondLst>
                                  <p:childTnLst>
                                    <p:set>
                                      <p:cBhvr override="childStyle">
                                        <p:cTn id="67" dur="1500"/>
                                        <p:tgtEl>
                                          <p:spTgt spid="37">
                                            <p:txEl>
                                              <p:pRg st="0" end="0"/>
                                            </p:txEl>
                                          </p:spTgt>
                                        </p:tgtEl>
                                        <p:attrNameLst>
                                          <p:attrName>style.color</p:attrName>
                                        </p:attrNameLst>
                                      </p:cBhvr>
                                      <p:to>
                                        <p:clrVal>
                                          <a:srgbClr val="EB5032"/>
                                        </p:clrVal>
                                      </p:to>
                                    </p:set>
                                  </p:childTnLst>
                                </p:cTn>
                              </p:par>
                              <p:par>
                                <p:cTn id="68" presetID="10" presetClass="exit" presetSubtype="0" fill="hold" grpId="1" nodeType="withEffect">
                                  <p:stCondLst>
                                    <p:cond delay="3250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ntr" presetSubtype="0" fill="hold" grpId="0" nodeType="withEffect">
                                  <p:stCondLst>
                                    <p:cond delay="320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5" presetClass="emph" presetSubtype="0" nodeType="withEffect">
                                  <p:stCondLst>
                                    <p:cond delay="32000"/>
                                  </p:stCondLst>
                                  <p:childTnLst>
                                    <p:set>
                                      <p:cBhvr override="childStyle">
                                        <p:cTn id="75" dur="indefinite"/>
                                        <p:tgtEl>
                                          <p:spTgt spid="38">
                                            <p:txEl>
                                              <p:pRg st="0" end="0"/>
                                            </p:txEl>
                                          </p:spTgt>
                                        </p:tgtEl>
                                        <p:attrNameLst>
                                          <p:attrName>style.fontWeight</p:attrName>
                                        </p:attrNameLst>
                                      </p:cBhvr>
                                      <p:to>
                                        <p:strVal val="bold"/>
                                      </p:to>
                                    </p:set>
                                  </p:childTnLst>
                                </p:cTn>
                              </p:par>
                              <p:par>
                                <p:cTn id="76" presetID="3" presetClass="emph" presetSubtype="1" nodeType="withEffect">
                                  <p:stCondLst>
                                    <p:cond delay="32000"/>
                                  </p:stCondLst>
                                  <p:childTnLst>
                                    <p:set>
                                      <p:cBhvr override="childStyle">
                                        <p:cTn id="77" dur="indefinite"/>
                                        <p:tgtEl>
                                          <p:spTgt spid="38">
                                            <p:txEl>
                                              <p:pRg st="0" end="0"/>
                                            </p:txEl>
                                          </p:spTgt>
                                        </p:tgtEl>
                                        <p:attrNameLst>
                                          <p:attrName>style.color</p:attrName>
                                        </p:attrNameLst>
                                      </p:cBhvr>
                                      <p:to>
                                        <p:clrVal>
                                          <a:srgbClr val="EB5032"/>
                                        </p:clrVal>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14"/>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CA095973-EC27-A2A8-F109-895B16A67142}"/>
              </a:ext>
            </a:extLst>
          </p:cNvPr>
          <p:cNvSpPr>
            <a:spLocks noGrp="1"/>
          </p:cNvSpPr>
          <p:nvPr>
            <p:ph type="body" sz="quarter" idx="14"/>
          </p:nvPr>
        </p:nvSpPr>
        <p:spPr/>
        <p:txBody>
          <a:bodyPr/>
          <a:lstStyle/>
          <a:p>
            <a:pPr>
              <a:lnSpc>
                <a:spcPct val="90000"/>
              </a:lnSpc>
              <a:spcBef>
                <a:spcPts val="0"/>
              </a:spcBef>
            </a:pPr>
            <a:r>
              <a:rPr lang="ja-JP" altLang="en-US" dirty="0"/>
              <a:t>次に、小慢</a:t>
            </a:r>
            <a:r>
              <a:rPr lang="en-US" altLang="ja-JP" dirty="0"/>
              <a:t>DB</a:t>
            </a:r>
            <a:r>
              <a:rPr lang="ja-JP" altLang="en-US" dirty="0"/>
              <a:t>を使用する操作について、画面操作の流れを説明します。</a:t>
            </a:r>
          </a:p>
          <a:p>
            <a:pPr>
              <a:lnSpc>
                <a:spcPct val="90000"/>
              </a:lnSpc>
              <a:spcBef>
                <a:spcPts val="0"/>
              </a:spcBef>
            </a:pPr>
            <a:r>
              <a:rPr lang="ja-JP" altLang="en-US" dirty="0"/>
              <a:t>医療クラーク等が院内システムから出力した意見書データを院内システム用チェックツールでチェックおよび暗号化し、小慢</a:t>
            </a:r>
            <a:r>
              <a:rPr lang="en-US" altLang="ja-JP" dirty="0"/>
              <a:t>DB</a:t>
            </a:r>
            <a:r>
              <a:rPr lang="ja-JP" altLang="en-US" dirty="0"/>
              <a:t>に取り込みます。指定医は、意見書を検索し、対象を選択して一括承認します。意見書を承認すると、出力画面からアクセスキー付きの意見書が出力できるようになります。なお、医療クラーク等がいない場合は、医療クラーク等の作業を指定医が行い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sz="2200" dirty="0"/>
              <a:t>１</a:t>
            </a:r>
            <a:r>
              <a:rPr kumimoji="1" lang="en-US" altLang="ja-JP" sz="2200" dirty="0"/>
              <a:t>. </a:t>
            </a:r>
            <a:r>
              <a:rPr kumimoji="1" lang="ja-JP" altLang="en-US" sz="2200" dirty="0"/>
              <a:t>小慢</a:t>
            </a:r>
            <a:r>
              <a:rPr kumimoji="1" lang="en-US" altLang="ja-JP" sz="2200" dirty="0"/>
              <a:t>DB</a:t>
            </a:r>
            <a:r>
              <a:rPr kumimoji="1" lang="ja-JP" altLang="en-US" sz="2200" dirty="0"/>
              <a:t>で意見書を新規作成または更新する操作の流れ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176208451"/>
              </p:ext>
            </p:extLst>
          </p:nvPr>
        </p:nvGraphicFramePr>
        <p:xfrm>
          <a:off x="95250" y="742945"/>
          <a:ext cx="8859600" cy="3160800"/>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3563921127"/>
                    </a:ext>
                  </a:extLst>
                </a:gridCol>
                <a:gridCol w="7796448">
                  <a:extLst>
                    <a:ext uri="{9D8B030D-6E8A-4147-A177-3AD203B41FA5}">
                      <a16:colId xmlns:a16="http://schemas.microsoft.com/office/drawing/2014/main" val="2332610360"/>
                    </a:ext>
                  </a:extLst>
                </a:gridCol>
              </a:tblGrid>
              <a:tr h="1598816">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61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5581294" y="3328550"/>
            <a:ext cx="2467553"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一括承認の対象を検索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意見書を選択して一括承認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56680" y="1727461"/>
            <a:ext cx="1572781"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意見書を出力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452638" y="1735257"/>
            <a:ext cx="3925944"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意見書データのチェックおよび暗号化</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暗号化した意見書データの小慢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への取込</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484364"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院内システム用チェックツール</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752338" y="2492752"/>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br>
              <a:rPr lang="en-US" altLang="ja-JP" sz="1200" dirty="0">
                <a:solidFill>
                  <a:schemeClr val="tx1"/>
                </a:solidFill>
                <a:latin typeface="+mn-ea"/>
                <a:ea typeface="+mn-ea"/>
              </a:rPr>
            </a:br>
            <a:r>
              <a:rPr lang="ja-JP" altLang="en-US" sz="1200" dirty="0">
                <a:solidFill>
                  <a:schemeClr val="tx1"/>
                </a:solidFill>
                <a:latin typeface="+mn-ea"/>
                <a:ea typeface="+mn-ea"/>
              </a:rPr>
              <a:t>検索画面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813488" y="931604"/>
            <a:ext cx="13049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医療意見書一括登録画面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93536"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br>
              <a:rPr lang="en-US" altLang="ja-JP" sz="1200" dirty="0">
                <a:solidFill>
                  <a:schemeClr val="tx1"/>
                </a:solidFill>
                <a:latin typeface="+mn-ea"/>
                <a:ea typeface="+mn-ea"/>
              </a:rPr>
            </a:br>
            <a:r>
              <a:rPr lang="ja-JP" altLang="en-US" sz="1200" dirty="0">
                <a:solidFill>
                  <a:schemeClr val="tx1"/>
                </a:solidFill>
                <a:latin typeface="+mn-ea"/>
                <a:ea typeface="+mn-ea"/>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118413" y="1242513"/>
            <a:ext cx="1633925" cy="1561148"/>
          </a:xfrm>
          <a:prstGeom prst="bentConnector3">
            <a:avLst>
              <a:gd name="adj1" fmla="val 50000"/>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6904863" y="1242513"/>
            <a:ext cx="688673" cy="1561148"/>
          </a:xfrm>
          <a:prstGeom prst="bentConnector3">
            <a:avLst>
              <a:gd name="adj1" fmla="val 50000"/>
            </a:avLst>
          </a:prstGeom>
          <a:solidFill>
            <a:schemeClr val="accent6"/>
          </a:solidFill>
          <a:ln w="38100">
            <a:solidFill>
              <a:srgbClr val="E27B26"/>
            </a:solidFill>
            <a:miter lim="800000"/>
            <a:headEnd/>
            <a:tailEnd type="triangle"/>
          </a:ln>
          <a:effectLst/>
        </p:spPr>
      </p:cxnSp>
      <p:grpSp>
        <p:nvGrpSpPr>
          <p:cNvPr id="5" name="グループ化 4">
            <a:extLst>
              <a:ext uri="{FF2B5EF4-FFF2-40B4-BE49-F238E27FC236}">
                <a16:creationId xmlns:a16="http://schemas.microsoft.com/office/drawing/2014/main" id="{387A30E4-98D5-1C72-00A0-9CC11EF4241A}"/>
              </a:ext>
            </a:extLst>
          </p:cNvPr>
          <p:cNvGrpSpPr/>
          <p:nvPr/>
        </p:nvGrpSpPr>
        <p:grpSpPr>
          <a:xfrm>
            <a:off x="1682775" y="1541914"/>
            <a:ext cx="755703" cy="193060"/>
            <a:chOff x="1622488" y="1515573"/>
            <a:chExt cx="755703" cy="212366"/>
          </a:xfrm>
        </p:grpSpPr>
        <p:sp>
          <p:nvSpPr>
            <p:cNvPr id="7" name="台形 6">
              <a:extLst>
                <a:ext uri="{FF2B5EF4-FFF2-40B4-BE49-F238E27FC236}">
                  <a16:creationId xmlns:a16="http://schemas.microsoft.com/office/drawing/2014/main" id="{D6B32151-384E-250E-7375-B2AA8C5E12BB}"/>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8" name="台形 7">
              <a:extLst>
                <a:ext uri="{FF2B5EF4-FFF2-40B4-BE49-F238E27FC236}">
                  <a16:creationId xmlns:a16="http://schemas.microsoft.com/office/drawing/2014/main" id="{737BE4AE-18B2-D4B4-F851-AC6B8A06477A}"/>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1" name="グループ化 10">
            <a:extLst>
              <a:ext uri="{FF2B5EF4-FFF2-40B4-BE49-F238E27FC236}">
                <a16:creationId xmlns:a16="http://schemas.microsoft.com/office/drawing/2014/main" id="{E643C9D4-09C6-6F58-B867-A91C454A691E}"/>
              </a:ext>
            </a:extLst>
          </p:cNvPr>
          <p:cNvGrpSpPr/>
          <p:nvPr/>
        </p:nvGrpSpPr>
        <p:grpSpPr>
          <a:xfrm>
            <a:off x="3088099" y="1541914"/>
            <a:ext cx="755703" cy="193060"/>
            <a:chOff x="1622488" y="1515573"/>
            <a:chExt cx="755703" cy="212366"/>
          </a:xfrm>
        </p:grpSpPr>
        <p:sp>
          <p:nvSpPr>
            <p:cNvPr id="12" name="台形 11">
              <a:extLst>
                <a:ext uri="{FF2B5EF4-FFF2-40B4-BE49-F238E27FC236}">
                  <a16:creationId xmlns:a16="http://schemas.microsoft.com/office/drawing/2014/main" id="{4B8F5FCB-69AF-E2DA-49EE-6422013639AB}"/>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5" name="台形 14">
              <a:extLst>
                <a:ext uri="{FF2B5EF4-FFF2-40B4-BE49-F238E27FC236}">
                  <a16:creationId xmlns:a16="http://schemas.microsoft.com/office/drawing/2014/main" id="{06917D84-BB64-CDE2-F800-4F77C72EAF04}"/>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6" name="グループ化 15">
            <a:extLst>
              <a:ext uri="{FF2B5EF4-FFF2-40B4-BE49-F238E27FC236}">
                <a16:creationId xmlns:a16="http://schemas.microsoft.com/office/drawing/2014/main" id="{97F59E07-301F-F670-462F-5CD61451F7FD}"/>
              </a:ext>
            </a:extLst>
          </p:cNvPr>
          <p:cNvGrpSpPr/>
          <p:nvPr/>
        </p:nvGrpSpPr>
        <p:grpSpPr>
          <a:xfrm>
            <a:off x="5950748" y="3106436"/>
            <a:ext cx="755703" cy="193060"/>
            <a:chOff x="1622488" y="1515573"/>
            <a:chExt cx="755703" cy="212366"/>
          </a:xfrm>
        </p:grpSpPr>
        <p:sp>
          <p:nvSpPr>
            <p:cNvPr id="17" name="台形 16">
              <a:extLst>
                <a:ext uri="{FF2B5EF4-FFF2-40B4-BE49-F238E27FC236}">
                  <a16:creationId xmlns:a16="http://schemas.microsoft.com/office/drawing/2014/main" id="{62F4F072-432A-9850-E356-F866D7F19B06}"/>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8" name="台形 17">
              <a:extLst>
                <a:ext uri="{FF2B5EF4-FFF2-40B4-BE49-F238E27FC236}">
                  <a16:creationId xmlns:a16="http://schemas.microsoft.com/office/drawing/2014/main" id="{7E8D2611-4D92-06CC-6737-26ADA6506840}"/>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9" name="グループ化 18">
            <a:extLst>
              <a:ext uri="{FF2B5EF4-FFF2-40B4-BE49-F238E27FC236}">
                <a16:creationId xmlns:a16="http://schemas.microsoft.com/office/drawing/2014/main" id="{714C4046-7D19-7618-A713-A11F71C37ACB}"/>
              </a:ext>
            </a:extLst>
          </p:cNvPr>
          <p:cNvGrpSpPr/>
          <p:nvPr/>
        </p:nvGrpSpPr>
        <p:grpSpPr>
          <a:xfrm>
            <a:off x="7791946" y="1541914"/>
            <a:ext cx="755703" cy="193060"/>
            <a:chOff x="1622488" y="1515573"/>
            <a:chExt cx="755703" cy="212366"/>
          </a:xfrm>
        </p:grpSpPr>
        <p:sp>
          <p:nvSpPr>
            <p:cNvPr id="20" name="台形 19">
              <a:extLst>
                <a:ext uri="{FF2B5EF4-FFF2-40B4-BE49-F238E27FC236}">
                  <a16:creationId xmlns:a16="http://schemas.microsoft.com/office/drawing/2014/main" id="{E2B678E5-D19B-40C0-9C7E-946061FDE6BE}"/>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1" name="台形 20">
              <a:extLst>
                <a:ext uri="{FF2B5EF4-FFF2-40B4-BE49-F238E27FC236}">
                  <a16:creationId xmlns:a16="http://schemas.microsoft.com/office/drawing/2014/main" id="{58EDE720-9D7C-296F-DD8B-E456F7C25B08}"/>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29" name="直線コネクタ 28">
            <a:extLst>
              <a:ext uri="{FF2B5EF4-FFF2-40B4-BE49-F238E27FC236}">
                <a16:creationId xmlns:a16="http://schemas.microsoft.com/office/drawing/2014/main" id="{C558E802-90DC-5751-9B65-9D978A69D9CF}"/>
              </a:ext>
            </a:extLst>
          </p:cNvPr>
          <p:cNvCxnSpPr>
            <a:stCxn id="6" idx="3"/>
            <a:endCxn id="41" idx="1"/>
          </p:cNvCxnSpPr>
          <p:nvPr/>
        </p:nvCxnSpPr>
        <p:spPr bwMode="auto">
          <a:xfrm>
            <a:off x="2636889" y="1242513"/>
            <a:ext cx="176599" cy="0"/>
          </a:xfrm>
          <a:prstGeom prst="line">
            <a:avLst/>
          </a:prstGeom>
          <a:solidFill>
            <a:schemeClr val="accent6"/>
          </a:solidFill>
          <a:ln w="38100">
            <a:solidFill>
              <a:srgbClr val="E27B26"/>
            </a:solidFill>
            <a:miter lim="800000"/>
            <a:headEnd/>
            <a:tailEnd type="triangle"/>
          </a:ln>
          <a:effectLst/>
        </p:spPr>
      </p:cxnSp>
      <p:pic>
        <p:nvPicPr>
          <p:cNvPr id="9" name="03-2-③">
            <a:extLst>
              <a:ext uri="{FF2B5EF4-FFF2-40B4-BE49-F238E27FC236}">
                <a16:creationId xmlns:a16="http://schemas.microsoft.com/office/drawing/2014/main" id="{9D5E12EB-5F6B-E4E1-06E2-03B4F4972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66" y="-646004"/>
            <a:ext cx="609600" cy="609600"/>
          </a:xfrm>
          <a:prstGeom prst="rect">
            <a:avLst/>
          </a:prstGeom>
        </p:spPr>
      </p:pic>
      <p:grpSp>
        <p:nvGrpSpPr>
          <p:cNvPr id="10" name="グループ化 9">
            <a:extLst>
              <a:ext uri="{FF2B5EF4-FFF2-40B4-BE49-F238E27FC236}">
                <a16:creationId xmlns:a16="http://schemas.microsoft.com/office/drawing/2014/main" id="{9C86CFED-7D9E-95A7-465F-0A0A288006C6}"/>
              </a:ext>
            </a:extLst>
          </p:cNvPr>
          <p:cNvGrpSpPr/>
          <p:nvPr/>
        </p:nvGrpSpPr>
        <p:grpSpPr>
          <a:xfrm>
            <a:off x="1478859" y="933499"/>
            <a:ext cx="1152525" cy="803794"/>
            <a:chOff x="1639460" y="5035758"/>
            <a:chExt cx="1152525" cy="803794"/>
          </a:xfrm>
        </p:grpSpPr>
        <p:sp>
          <p:nvSpPr>
            <p:cNvPr id="22" name="フリーフォーム: 図形 21">
              <a:extLst>
                <a:ext uri="{FF2B5EF4-FFF2-40B4-BE49-F238E27FC236}">
                  <a16:creationId xmlns:a16="http://schemas.microsoft.com/office/drawing/2014/main" id="{E98098C9-5A8A-9EBE-44B6-86640E820079}"/>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3" name="四角形: 角を丸くする 22">
              <a:extLst>
                <a:ext uri="{FF2B5EF4-FFF2-40B4-BE49-F238E27FC236}">
                  <a16:creationId xmlns:a16="http://schemas.microsoft.com/office/drawing/2014/main" id="{1705504D-15CE-252D-03BC-9067280C6F05}"/>
                </a:ext>
              </a:extLst>
            </p:cNvPr>
            <p:cNvSpPr/>
            <p:nvPr/>
          </p:nvSpPr>
          <p:spPr bwMode="auto">
            <a:xfrm>
              <a:off x="1639460" y="5035758"/>
              <a:ext cx="11525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4" name="グループ化 23">
            <a:extLst>
              <a:ext uri="{FF2B5EF4-FFF2-40B4-BE49-F238E27FC236}">
                <a16:creationId xmlns:a16="http://schemas.microsoft.com/office/drawing/2014/main" id="{7B95549E-630A-CE83-18AB-D6AAF60815D7}"/>
              </a:ext>
            </a:extLst>
          </p:cNvPr>
          <p:cNvGrpSpPr/>
          <p:nvPr/>
        </p:nvGrpSpPr>
        <p:grpSpPr>
          <a:xfrm>
            <a:off x="2807983" y="933499"/>
            <a:ext cx="1304925" cy="803794"/>
            <a:chOff x="1562438" y="5035758"/>
            <a:chExt cx="1304925" cy="803794"/>
          </a:xfrm>
        </p:grpSpPr>
        <p:sp>
          <p:nvSpPr>
            <p:cNvPr id="25" name="フリーフォーム: 図形 24">
              <a:extLst>
                <a:ext uri="{FF2B5EF4-FFF2-40B4-BE49-F238E27FC236}">
                  <a16:creationId xmlns:a16="http://schemas.microsoft.com/office/drawing/2014/main" id="{E5C24D68-C225-EF94-861C-D3D44CED28C8}"/>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7" name="四角形: 角を丸くする 26">
              <a:extLst>
                <a:ext uri="{FF2B5EF4-FFF2-40B4-BE49-F238E27FC236}">
                  <a16:creationId xmlns:a16="http://schemas.microsoft.com/office/drawing/2014/main" id="{C68154F4-FC2A-7C50-C1E8-0CDCD75B8820}"/>
                </a:ext>
              </a:extLst>
            </p:cNvPr>
            <p:cNvSpPr/>
            <p:nvPr/>
          </p:nvSpPr>
          <p:spPr bwMode="auto">
            <a:xfrm>
              <a:off x="1562438" y="5035758"/>
              <a:ext cx="13049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8" name="グループ化 27">
            <a:extLst>
              <a:ext uri="{FF2B5EF4-FFF2-40B4-BE49-F238E27FC236}">
                <a16:creationId xmlns:a16="http://schemas.microsoft.com/office/drawing/2014/main" id="{004B25BF-615A-E769-13B1-0ADD3174CBDC}"/>
              </a:ext>
            </a:extLst>
          </p:cNvPr>
          <p:cNvGrpSpPr/>
          <p:nvPr/>
        </p:nvGrpSpPr>
        <p:grpSpPr>
          <a:xfrm>
            <a:off x="5752338" y="2495702"/>
            <a:ext cx="1152525" cy="803794"/>
            <a:chOff x="1638638" y="5035758"/>
            <a:chExt cx="1152525" cy="803794"/>
          </a:xfrm>
        </p:grpSpPr>
        <p:sp>
          <p:nvSpPr>
            <p:cNvPr id="30" name="フリーフォーム: 図形 29">
              <a:extLst>
                <a:ext uri="{FF2B5EF4-FFF2-40B4-BE49-F238E27FC236}">
                  <a16:creationId xmlns:a16="http://schemas.microsoft.com/office/drawing/2014/main" id="{D7EF0361-678C-BA4A-0058-A945D0B52568}"/>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1" name="四角形: 角を丸くする 30">
              <a:extLst>
                <a:ext uri="{FF2B5EF4-FFF2-40B4-BE49-F238E27FC236}">
                  <a16:creationId xmlns:a16="http://schemas.microsoft.com/office/drawing/2014/main" id="{CEA6D451-F869-7DE0-A482-A28C41201039}"/>
                </a:ext>
              </a:extLst>
            </p:cNvPr>
            <p:cNvSpPr/>
            <p:nvPr/>
          </p:nvSpPr>
          <p:spPr bwMode="auto">
            <a:xfrm>
              <a:off x="1638638" y="5035758"/>
              <a:ext cx="11525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2" name="グループ化 31">
            <a:extLst>
              <a:ext uri="{FF2B5EF4-FFF2-40B4-BE49-F238E27FC236}">
                <a16:creationId xmlns:a16="http://schemas.microsoft.com/office/drawing/2014/main" id="{CA3DF20F-AAEE-C16D-1A65-68F3CC19059E}"/>
              </a:ext>
            </a:extLst>
          </p:cNvPr>
          <p:cNvGrpSpPr/>
          <p:nvPr/>
        </p:nvGrpSpPr>
        <p:grpSpPr>
          <a:xfrm>
            <a:off x="7588031" y="931604"/>
            <a:ext cx="1152525" cy="803794"/>
            <a:chOff x="1638638" y="5035758"/>
            <a:chExt cx="1152525" cy="803794"/>
          </a:xfrm>
        </p:grpSpPr>
        <p:sp>
          <p:nvSpPr>
            <p:cNvPr id="33" name="フリーフォーム: 図形 32">
              <a:extLst>
                <a:ext uri="{FF2B5EF4-FFF2-40B4-BE49-F238E27FC236}">
                  <a16:creationId xmlns:a16="http://schemas.microsoft.com/office/drawing/2014/main" id="{EC213B3A-C7A7-C45D-0B71-33CCDDD08A5D}"/>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4" name="四角形: 角を丸くする 33">
              <a:extLst>
                <a:ext uri="{FF2B5EF4-FFF2-40B4-BE49-F238E27FC236}">
                  <a16:creationId xmlns:a16="http://schemas.microsoft.com/office/drawing/2014/main" id="{EA5A1611-BA94-CF63-309C-3075A2981050}"/>
                </a:ext>
              </a:extLst>
            </p:cNvPr>
            <p:cNvSpPr/>
            <p:nvPr/>
          </p:nvSpPr>
          <p:spPr bwMode="auto">
            <a:xfrm>
              <a:off x="1638638" y="5035758"/>
              <a:ext cx="1152525" cy="614440"/>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38650">
        <p:fade/>
      </p:transition>
    </mc:Choice>
    <mc:Fallback xmlns="">
      <p:transition spd="med" advClick="0" advTm="38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04" fill="hold"/>
                                        <p:tgtEl>
                                          <p:spTgt spid="9"/>
                                        </p:tgtEl>
                                      </p:cBhvr>
                                    </p:cmd>
                                  </p:childTnLst>
                                </p:cTn>
                              </p:par>
                              <p:par>
                                <p:cTn id="7" presetID="10" presetClass="entr" presetSubtype="0" fill="hold" nodeType="withEffect">
                                  <p:stCondLst>
                                    <p:cond delay="7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5" presetClass="emph" presetSubtype="0" nodeType="withEffect">
                                  <p:stCondLst>
                                    <p:cond delay="7000"/>
                                  </p:stCondLst>
                                  <p:childTnLst>
                                    <p:set>
                                      <p:cBhvr override="childStyle">
                                        <p:cTn id="11" dur="80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000"/>
                                  </p:stCondLst>
                                  <p:childTnLst>
                                    <p:set>
                                      <p:cBhvr override="childStyle">
                                        <p:cTn id="13" dur="8000"/>
                                        <p:tgtEl>
                                          <p:spTgt spid="26">
                                            <p:txEl>
                                              <p:pRg st="0" end="0"/>
                                            </p:txEl>
                                          </p:spTgt>
                                        </p:tgtEl>
                                        <p:attrNameLst>
                                          <p:attrName>style.fontWeight</p:attrName>
                                        </p:attrNameLst>
                                      </p:cBhvr>
                                      <p:to>
                                        <p:strVal val="bold"/>
                                      </p:to>
                                    </p:set>
                                  </p:childTnLst>
                                </p:cTn>
                              </p:par>
                              <p:par>
                                <p:cTn id="14" presetID="3" presetClass="emph" presetSubtype="1" nodeType="withEffect">
                                  <p:stCondLst>
                                    <p:cond delay="7000"/>
                                  </p:stCondLst>
                                  <p:childTnLst>
                                    <p:set>
                                      <p:cBhvr override="childStyle">
                                        <p:cTn id="15" dur="8000"/>
                                        <p:tgtEl>
                                          <p:spTgt spid="6">
                                            <p:txEl>
                                              <p:pRg st="0" end="0"/>
                                            </p:txEl>
                                          </p:spTgt>
                                        </p:tgtEl>
                                        <p:attrNameLst>
                                          <p:attrName>style.color</p:attrName>
                                        </p:attrNameLst>
                                      </p:cBhvr>
                                      <p:to>
                                        <p:clrVal>
                                          <a:srgbClr val="EB5032"/>
                                        </p:clrVal>
                                      </p:to>
                                    </p:set>
                                  </p:childTnLst>
                                </p:cTn>
                              </p:par>
                              <p:par>
                                <p:cTn id="16" presetID="3" presetClass="emph" presetSubtype="1" nodeType="withEffect">
                                  <p:stCondLst>
                                    <p:cond delay="7000"/>
                                  </p:stCondLst>
                                  <p:childTnLst>
                                    <p:set>
                                      <p:cBhvr override="childStyle">
                                        <p:cTn id="17" dur="8000"/>
                                        <p:tgtEl>
                                          <p:spTgt spid="26">
                                            <p:txEl>
                                              <p:pRg st="0" end="0"/>
                                            </p:txEl>
                                          </p:spTgt>
                                        </p:tgtEl>
                                        <p:attrNameLst>
                                          <p:attrName>style.color</p:attrName>
                                        </p:attrNameLst>
                                      </p:cBhvr>
                                      <p:to>
                                        <p:clrVal>
                                          <a:srgbClr val="EB5032"/>
                                        </p:clrVal>
                                      </p:to>
                                    </p:set>
                                  </p:childTnLst>
                                </p:cTn>
                              </p:par>
                              <p:par>
                                <p:cTn id="18" presetID="10" presetClass="exit" presetSubtype="0" fill="hold" nodeType="withEffect">
                                  <p:stCondLst>
                                    <p:cond delay="1500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nodeType="withEffect">
                                  <p:stCondLst>
                                    <p:cond delay="155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5" presetClass="emph" presetSubtype="0" nodeType="withEffect">
                                  <p:stCondLst>
                                    <p:cond delay="15500"/>
                                  </p:stCondLst>
                                  <p:childTnLst>
                                    <p:set>
                                      <p:cBhvr override="childStyle">
                                        <p:cTn id="25" dur="2500"/>
                                        <p:tgtEl>
                                          <p:spTgt spid="41">
                                            <p:txEl>
                                              <p:pRg st="0" end="0"/>
                                            </p:txEl>
                                          </p:spTgt>
                                        </p:tgtEl>
                                        <p:attrNameLst>
                                          <p:attrName>style.fontWeight</p:attrName>
                                        </p:attrNameLst>
                                      </p:cBhvr>
                                      <p:to>
                                        <p:strVal val="bold"/>
                                      </p:to>
                                    </p:set>
                                  </p:childTnLst>
                                </p:cTn>
                              </p:par>
                              <p:par>
                                <p:cTn id="26" presetID="15" presetClass="emph" presetSubtype="0" nodeType="withEffect">
                                  <p:stCondLst>
                                    <p:cond delay="15500"/>
                                  </p:stCondLst>
                                  <p:childTnLst>
                                    <p:set>
                                      <p:cBhvr override="childStyle">
                                        <p:cTn id="27" dur="2500"/>
                                        <p:tgtEl>
                                          <p:spTgt spid="26">
                                            <p:txEl>
                                              <p:pRg st="1" end="1"/>
                                            </p:txEl>
                                          </p:spTgt>
                                        </p:tgtEl>
                                        <p:attrNameLst>
                                          <p:attrName>style.fontWeight</p:attrName>
                                        </p:attrNameLst>
                                      </p:cBhvr>
                                      <p:to>
                                        <p:strVal val="bold"/>
                                      </p:to>
                                    </p:set>
                                  </p:childTnLst>
                                </p:cTn>
                              </p:par>
                              <p:par>
                                <p:cTn id="28" presetID="3" presetClass="emph" presetSubtype="1" nodeType="withEffect">
                                  <p:stCondLst>
                                    <p:cond delay="15500"/>
                                  </p:stCondLst>
                                  <p:childTnLst>
                                    <p:set>
                                      <p:cBhvr override="childStyle">
                                        <p:cTn id="29" dur="2500"/>
                                        <p:tgtEl>
                                          <p:spTgt spid="41">
                                            <p:txEl>
                                              <p:pRg st="0" end="0"/>
                                            </p:txEl>
                                          </p:spTgt>
                                        </p:tgtEl>
                                        <p:attrNameLst>
                                          <p:attrName>style.color</p:attrName>
                                        </p:attrNameLst>
                                      </p:cBhvr>
                                      <p:to>
                                        <p:clrVal>
                                          <a:srgbClr val="EB5032"/>
                                        </p:clrVal>
                                      </p:to>
                                    </p:set>
                                  </p:childTnLst>
                                </p:cTn>
                              </p:par>
                              <p:par>
                                <p:cTn id="30" presetID="3" presetClass="emph" presetSubtype="1" nodeType="withEffect">
                                  <p:stCondLst>
                                    <p:cond delay="15500"/>
                                  </p:stCondLst>
                                  <p:childTnLst>
                                    <p:set>
                                      <p:cBhvr override="childStyle">
                                        <p:cTn id="31" dur="2500"/>
                                        <p:tgtEl>
                                          <p:spTgt spid="26">
                                            <p:txEl>
                                              <p:pRg st="1" end="1"/>
                                            </p:txEl>
                                          </p:spTgt>
                                        </p:tgtEl>
                                        <p:attrNameLst>
                                          <p:attrName>style.color</p:attrName>
                                        </p:attrNameLst>
                                      </p:cBhvr>
                                      <p:to>
                                        <p:clrVal>
                                          <a:srgbClr val="EB5032"/>
                                        </p:clrVal>
                                      </p:to>
                                    </p:set>
                                  </p:childTnLst>
                                </p:cTn>
                              </p:par>
                              <p:par>
                                <p:cTn id="32" presetID="10" presetClass="exit" presetSubtype="0" fill="hold" nodeType="withEffect">
                                  <p:stCondLst>
                                    <p:cond delay="1800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10" presetClass="entr" presetSubtype="0" fill="hold" nodeType="withEffect">
                                  <p:stCondLst>
                                    <p:cond delay="185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5" presetClass="emph" presetSubtype="0" nodeType="withEffect">
                                  <p:stCondLst>
                                    <p:cond delay="18500"/>
                                  </p:stCondLst>
                                  <p:childTnLst>
                                    <p:set>
                                      <p:cBhvr override="childStyle">
                                        <p:cTn id="39" dur="5500"/>
                                        <p:tgtEl>
                                          <p:spTgt spid="35">
                                            <p:txEl>
                                              <p:pRg st="0" end="0"/>
                                            </p:txEl>
                                          </p:spTgt>
                                        </p:tgtEl>
                                        <p:attrNameLst>
                                          <p:attrName>style.fontWeight</p:attrName>
                                        </p:attrNameLst>
                                      </p:cBhvr>
                                      <p:to>
                                        <p:strVal val="bold"/>
                                      </p:to>
                                    </p:set>
                                  </p:childTnLst>
                                </p:cTn>
                              </p:par>
                              <p:par>
                                <p:cTn id="40" presetID="15" presetClass="emph" presetSubtype="0" nodeType="withEffect">
                                  <p:stCondLst>
                                    <p:cond delay="18500"/>
                                  </p:stCondLst>
                                  <p:childTnLst>
                                    <p:set>
                                      <p:cBhvr override="childStyle">
                                        <p:cTn id="41" dur="5500"/>
                                        <p:tgtEl>
                                          <p:spTgt spid="13">
                                            <p:txEl>
                                              <p:pRg st="0" end="0"/>
                                            </p:txEl>
                                          </p:spTgt>
                                        </p:tgtEl>
                                        <p:attrNameLst>
                                          <p:attrName>style.fontWeight</p:attrName>
                                        </p:attrNameLst>
                                      </p:cBhvr>
                                      <p:to>
                                        <p:strVal val="bold"/>
                                      </p:to>
                                    </p:set>
                                  </p:childTnLst>
                                </p:cTn>
                              </p:par>
                              <p:par>
                                <p:cTn id="42" presetID="15" presetClass="emph" presetSubtype="0" nodeType="withEffect">
                                  <p:stCondLst>
                                    <p:cond delay="18500"/>
                                  </p:stCondLst>
                                  <p:childTnLst>
                                    <p:set>
                                      <p:cBhvr override="childStyle">
                                        <p:cTn id="43" dur="5500"/>
                                        <p:tgtEl>
                                          <p:spTgt spid="13">
                                            <p:txEl>
                                              <p:pRg st="1" end="1"/>
                                            </p:txEl>
                                          </p:spTgt>
                                        </p:tgtEl>
                                        <p:attrNameLst>
                                          <p:attrName>style.fontWeight</p:attrName>
                                        </p:attrNameLst>
                                      </p:cBhvr>
                                      <p:to>
                                        <p:strVal val="bold"/>
                                      </p:to>
                                    </p:set>
                                  </p:childTnLst>
                                </p:cTn>
                              </p:par>
                              <p:par>
                                <p:cTn id="44" presetID="3" presetClass="emph" presetSubtype="1" nodeType="withEffect">
                                  <p:stCondLst>
                                    <p:cond delay="18500"/>
                                  </p:stCondLst>
                                  <p:childTnLst>
                                    <p:set>
                                      <p:cBhvr override="childStyle">
                                        <p:cTn id="45" dur="5500"/>
                                        <p:tgtEl>
                                          <p:spTgt spid="35">
                                            <p:txEl>
                                              <p:pRg st="0" end="0"/>
                                            </p:txEl>
                                          </p:spTgt>
                                        </p:tgtEl>
                                        <p:attrNameLst>
                                          <p:attrName>style.color</p:attrName>
                                        </p:attrNameLst>
                                      </p:cBhvr>
                                      <p:to>
                                        <p:clrVal>
                                          <a:srgbClr val="EB5032"/>
                                        </p:clrVal>
                                      </p:to>
                                    </p:set>
                                  </p:childTnLst>
                                </p:cTn>
                              </p:par>
                              <p:par>
                                <p:cTn id="46" presetID="3" presetClass="emph" presetSubtype="1" nodeType="withEffect">
                                  <p:stCondLst>
                                    <p:cond delay="18500"/>
                                  </p:stCondLst>
                                  <p:childTnLst>
                                    <p:set>
                                      <p:cBhvr override="childStyle">
                                        <p:cTn id="47" dur="5500"/>
                                        <p:tgtEl>
                                          <p:spTgt spid="13">
                                            <p:txEl>
                                              <p:pRg st="0" end="0"/>
                                            </p:txEl>
                                          </p:spTgt>
                                        </p:tgtEl>
                                        <p:attrNameLst>
                                          <p:attrName>style.color</p:attrName>
                                        </p:attrNameLst>
                                      </p:cBhvr>
                                      <p:to>
                                        <p:clrVal>
                                          <a:srgbClr val="EB5032"/>
                                        </p:clrVal>
                                      </p:to>
                                    </p:set>
                                  </p:childTnLst>
                                </p:cTn>
                              </p:par>
                              <p:par>
                                <p:cTn id="48" presetID="3" presetClass="emph" presetSubtype="1" nodeType="withEffect">
                                  <p:stCondLst>
                                    <p:cond delay="18500"/>
                                  </p:stCondLst>
                                  <p:childTnLst>
                                    <p:set>
                                      <p:cBhvr override="childStyle">
                                        <p:cTn id="49" dur="5500"/>
                                        <p:tgtEl>
                                          <p:spTgt spid="13">
                                            <p:txEl>
                                              <p:pRg st="1" end="1"/>
                                            </p:txEl>
                                          </p:spTgt>
                                        </p:tgtEl>
                                        <p:attrNameLst>
                                          <p:attrName>style.color</p:attrName>
                                        </p:attrNameLst>
                                      </p:cBhvr>
                                      <p:to>
                                        <p:clrVal>
                                          <a:srgbClr val="EB5032"/>
                                        </p:clrVal>
                                      </p:to>
                                    </p:set>
                                  </p:childTnLst>
                                </p:cTn>
                              </p:par>
                              <p:par>
                                <p:cTn id="50" presetID="10" presetClass="exit" presetSubtype="0" fill="hold" nodeType="withEffect">
                                  <p:stCondLst>
                                    <p:cond delay="2400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par>
                                <p:cTn id="53" presetID="10" presetClass="entr" presetSubtype="0" fill="hold" nodeType="withEffect">
                                  <p:stCondLst>
                                    <p:cond delay="24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5" presetClass="emph" presetSubtype="0" nodeType="withEffect">
                                  <p:stCondLst>
                                    <p:cond delay="24500"/>
                                  </p:stCondLst>
                                  <p:childTnLst>
                                    <p:set>
                                      <p:cBhvr override="childStyle">
                                        <p:cTn id="57" dur="7000"/>
                                        <p:tgtEl>
                                          <p:spTgt spid="46">
                                            <p:txEl>
                                              <p:pRg st="0" end="0"/>
                                            </p:txEl>
                                          </p:spTgt>
                                        </p:tgtEl>
                                        <p:attrNameLst>
                                          <p:attrName>style.fontWeight</p:attrName>
                                        </p:attrNameLst>
                                      </p:cBhvr>
                                      <p:to>
                                        <p:strVal val="bold"/>
                                      </p:to>
                                    </p:set>
                                  </p:childTnLst>
                                </p:cTn>
                              </p:par>
                              <p:par>
                                <p:cTn id="58" presetID="15" presetClass="emph" presetSubtype="0" nodeType="withEffect">
                                  <p:stCondLst>
                                    <p:cond delay="24500"/>
                                  </p:stCondLst>
                                  <p:childTnLst>
                                    <p:set>
                                      <p:cBhvr override="childStyle">
                                        <p:cTn id="59" dur="7000"/>
                                        <p:tgtEl>
                                          <p:spTgt spid="14">
                                            <p:txEl>
                                              <p:pRg st="0" end="0"/>
                                            </p:txEl>
                                          </p:spTgt>
                                        </p:tgtEl>
                                        <p:attrNameLst>
                                          <p:attrName>style.fontWeight</p:attrName>
                                        </p:attrNameLst>
                                      </p:cBhvr>
                                      <p:to>
                                        <p:strVal val="bold"/>
                                      </p:to>
                                    </p:set>
                                  </p:childTnLst>
                                </p:cTn>
                              </p:par>
                              <p:par>
                                <p:cTn id="60" presetID="3" presetClass="emph" presetSubtype="1" nodeType="withEffect">
                                  <p:stCondLst>
                                    <p:cond delay="24500"/>
                                  </p:stCondLst>
                                  <p:childTnLst>
                                    <p:set>
                                      <p:cBhvr override="childStyle">
                                        <p:cTn id="61" dur="7000"/>
                                        <p:tgtEl>
                                          <p:spTgt spid="46">
                                            <p:txEl>
                                              <p:pRg st="0" end="0"/>
                                            </p:txEl>
                                          </p:spTgt>
                                        </p:tgtEl>
                                        <p:attrNameLst>
                                          <p:attrName>style.color</p:attrName>
                                        </p:attrNameLst>
                                      </p:cBhvr>
                                      <p:to>
                                        <p:clrVal>
                                          <a:srgbClr val="EB5032"/>
                                        </p:clrVal>
                                      </p:to>
                                    </p:set>
                                  </p:childTnLst>
                                </p:cTn>
                              </p:par>
                              <p:par>
                                <p:cTn id="62" presetID="3" presetClass="emph" presetSubtype="1" nodeType="withEffect">
                                  <p:stCondLst>
                                    <p:cond delay="24500"/>
                                  </p:stCondLst>
                                  <p:childTnLst>
                                    <p:set>
                                      <p:cBhvr override="childStyle">
                                        <p:cTn id="63" dur="7000"/>
                                        <p:tgtEl>
                                          <p:spTgt spid="14">
                                            <p:txEl>
                                              <p:pRg st="0" end="0"/>
                                            </p:txEl>
                                          </p:spTgt>
                                        </p:tgtEl>
                                        <p:attrNameLst>
                                          <p:attrName>style.color</p:attrName>
                                        </p:attrNameLst>
                                      </p:cBhvr>
                                      <p:to>
                                        <p:clrVal>
                                          <a:srgbClr val="EB5032"/>
                                        </p:clrVal>
                                      </p:to>
                                    </p:set>
                                  </p:childTnLst>
                                </p:cTn>
                              </p:par>
                              <p:par>
                                <p:cTn id="64" presetID="10" presetClass="exit" presetSubtype="0" fill="hold" nodeType="withEffect">
                                  <p:stCondLst>
                                    <p:cond delay="3150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CE83D74-017B-E04B-1BBA-499AED7B4223}"/>
              </a:ext>
            </a:extLst>
          </p:cNvPr>
          <p:cNvSpPr>
            <a:spLocks noGrp="1"/>
          </p:cNvSpPr>
          <p:nvPr>
            <p:ph type="body" sz="quarter" idx="14"/>
          </p:nvPr>
        </p:nvSpPr>
        <p:spPr/>
        <p:txBody>
          <a:bodyPr/>
          <a:lstStyle/>
          <a:p>
            <a:pPr>
              <a:lnSpc>
                <a:spcPct val="90000"/>
              </a:lnSpc>
              <a:spcBef>
                <a:spcPts val="0"/>
              </a:spcBef>
            </a:pPr>
            <a:r>
              <a:rPr lang="ja-JP" altLang="en-US" dirty="0"/>
              <a:t>院内システムを利用する場合に、小慢</a:t>
            </a:r>
            <a:r>
              <a:rPr lang="en-US" altLang="ja-JP" dirty="0"/>
              <a:t>DB</a:t>
            </a:r>
            <a:r>
              <a:rPr lang="ja-JP" altLang="en-US" dirty="0"/>
              <a:t>で意見書を新規作成または更新する操作に使用する各画面について説明します。</a:t>
            </a:r>
          </a:p>
        </p:txBody>
      </p:sp>
      <p:sp>
        <p:nvSpPr>
          <p:cNvPr id="4" name="テキスト プレースホルダー 3">
            <a:extLst>
              <a:ext uri="{FF2B5EF4-FFF2-40B4-BE49-F238E27FC236}">
                <a16:creationId xmlns:a16="http://schemas.microsoft.com/office/drawing/2014/main" id="{1DF06029-9C9D-05C5-4900-8B740F1F3BFC}"/>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ja-JP" altLang="en-US" dirty="0"/>
              <a:t>医療意見書一括登録画面</a:t>
            </a:r>
          </a:p>
        </p:txBody>
      </p:sp>
      <p:sp>
        <p:nvSpPr>
          <p:cNvPr id="5" name="テキスト プレースホルダー 4">
            <a:extLst>
              <a:ext uri="{FF2B5EF4-FFF2-40B4-BE49-F238E27FC236}">
                <a16:creationId xmlns:a16="http://schemas.microsoft.com/office/drawing/2014/main" id="{42818BC8-E039-0E8A-021A-D0DB3A8BFEA4}"/>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医療意見書検索画面</a:t>
            </a:r>
            <a:br>
              <a:rPr lang="en-US" altLang="ja-JP" dirty="0"/>
            </a:br>
            <a:endParaRPr lang="ja-JP" altLang="en-US" dirty="0"/>
          </a:p>
        </p:txBody>
      </p:sp>
      <p:sp>
        <p:nvSpPr>
          <p:cNvPr id="3" name="テキスト プレースホルダー 2">
            <a:extLst>
              <a:ext uri="{FF2B5EF4-FFF2-40B4-BE49-F238E27FC236}">
                <a16:creationId xmlns:a16="http://schemas.microsoft.com/office/drawing/2014/main" id="{6AAC414D-3403-DF44-41BE-738BC5DA14A5}"/>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CD92C85B-51CB-AE8D-8C6C-ACB2A2CD0275}"/>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	</a:t>
            </a:r>
            <a:r>
              <a:rPr lang="ja-JP" altLang="en-US" dirty="0"/>
              <a:t>院内システム用チェックツール（補助ツール）</a:t>
            </a:r>
          </a:p>
        </p:txBody>
      </p:sp>
      <p:sp>
        <p:nvSpPr>
          <p:cNvPr id="7" name="テキスト プレースホルダー 6">
            <a:extLst>
              <a:ext uri="{FF2B5EF4-FFF2-40B4-BE49-F238E27FC236}">
                <a16:creationId xmlns:a16="http://schemas.microsoft.com/office/drawing/2014/main" id="{BC5FCE33-DC2A-3446-86BB-EDF8B2D51FCC}"/>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ja-JP" altLang="en-US" dirty="0"/>
              <a:t>医療意見書出力画面</a:t>
            </a:r>
          </a:p>
        </p:txBody>
      </p:sp>
      <p:sp>
        <p:nvSpPr>
          <p:cNvPr id="8" name="スライド番号プレースホルダ 12">
            <a:extLst>
              <a:ext uri="{FF2B5EF4-FFF2-40B4-BE49-F238E27FC236}">
                <a16:creationId xmlns:a16="http://schemas.microsoft.com/office/drawing/2014/main" id="{F88FFAC9-D701-8436-FBD3-7F41C64E09B2}"/>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9" name="04-2-③">
            <a:extLst>
              <a:ext uri="{FF2B5EF4-FFF2-40B4-BE49-F238E27FC236}">
                <a16:creationId xmlns:a16="http://schemas.microsoft.com/office/drawing/2014/main" id="{3C97A713-936A-1215-09B2-FDFEF298B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42950"/>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60">
        <p15:prstTrans prst="peelOff"/>
      </p:transition>
    </mc:Choice>
    <mc:Fallback xmlns="">
      <p:transition spd="slow" advTm="9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F8A4324-81D9-4DE2-CB11-EC6BCC2E6E11}"/>
              </a:ext>
            </a:extLst>
          </p:cNvPr>
          <p:cNvPicPr>
            <a:picLocks noChangeAspect="1"/>
          </p:cNvPicPr>
          <p:nvPr/>
        </p:nvPicPr>
        <p:blipFill>
          <a:blip r:embed="rId6"/>
          <a:stretch>
            <a:fillRect/>
          </a:stretch>
        </p:blipFill>
        <p:spPr>
          <a:xfrm>
            <a:off x="234653" y="752603"/>
            <a:ext cx="3892427" cy="2694290"/>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F9B0E55D-4688-8B8A-E7FD-27424E9DCAD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院内システム用チェックツールは、院内システムから出力した意見書データをチェックおよび暗号化するデスクトップアプリです。</a:t>
            </a:r>
            <a:endParaRPr lang="en-US" altLang="ja-JP" sz="1400" dirty="0">
              <a:solidFill>
                <a:schemeClr val="bg1"/>
              </a:solidFill>
            </a:endParaRPr>
          </a:p>
          <a:p>
            <a:pPr>
              <a:lnSpc>
                <a:spcPct val="90000"/>
              </a:lnSpc>
              <a:spcBef>
                <a:spcPts val="0"/>
              </a:spcBef>
            </a:pPr>
            <a:r>
              <a:rPr lang="en-US" altLang="ja-JP" sz="1400" dirty="0">
                <a:solidFill>
                  <a:schemeClr val="bg1"/>
                </a:solidFill>
              </a:rPr>
              <a:t>[</a:t>
            </a:r>
            <a:r>
              <a:rPr lang="ja-JP" altLang="en-US" sz="1400" dirty="0">
                <a:solidFill>
                  <a:schemeClr val="bg1"/>
                </a:solidFill>
              </a:rPr>
              <a:t>出力フォルダ</a:t>
            </a:r>
            <a:r>
              <a:rPr lang="en-US" altLang="ja-JP" sz="1400" dirty="0">
                <a:solidFill>
                  <a:schemeClr val="bg1"/>
                </a:solidFill>
              </a:rPr>
              <a:t>]</a:t>
            </a:r>
            <a:r>
              <a:rPr lang="ja-JP" altLang="en-US" sz="1400" dirty="0">
                <a:solidFill>
                  <a:schemeClr val="bg1"/>
                </a:solidFill>
              </a:rPr>
              <a:t>欄に、暗号化したファイルを格納するフォルダを指定します。</a:t>
            </a:r>
            <a:r>
              <a:rPr lang="en-US" altLang="ja-JP" sz="1400" dirty="0">
                <a:solidFill>
                  <a:schemeClr val="bg1"/>
                </a:solidFill>
              </a:rPr>
              <a:t>[</a:t>
            </a:r>
            <a:r>
              <a:rPr lang="ja-JP" altLang="en-US" sz="1400" dirty="0">
                <a:solidFill>
                  <a:schemeClr val="bg1"/>
                </a:solidFill>
              </a:rPr>
              <a:t>ファイル</a:t>
            </a:r>
            <a:r>
              <a:rPr lang="en-US" altLang="ja-JP" sz="1400" dirty="0">
                <a:solidFill>
                  <a:schemeClr val="bg1"/>
                </a:solidFill>
              </a:rPr>
              <a:t>]</a:t>
            </a:r>
            <a:r>
              <a:rPr lang="ja-JP" altLang="en-US" sz="1400" dirty="0">
                <a:solidFill>
                  <a:schemeClr val="bg1"/>
                </a:solidFill>
              </a:rPr>
              <a:t>欄に、チェック対象の意見書データを指定します。</a:t>
            </a:r>
            <a:r>
              <a:rPr lang="en-US" altLang="ja-JP" sz="1400" dirty="0">
                <a:solidFill>
                  <a:schemeClr val="bg1"/>
                </a:solidFill>
              </a:rPr>
              <a:t>[</a:t>
            </a:r>
            <a:r>
              <a:rPr lang="ja-JP" altLang="en-US" sz="1400" dirty="0">
                <a:solidFill>
                  <a:schemeClr val="bg1"/>
                </a:solidFill>
              </a:rPr>
              <a:t>実行</a:t>
            </a:r>
            <a:r>
              <a:rPr lang="en-US" altLang="ja-JP" sz="1400" dirty="0">
                <a:solidFill>
                  <a:schemeClr val="bg1"/>
                </a:solidFill>
              </a:rPr>
              <a:t>]</a:t>
            </a:r>
            <a:r>
              <a:rPr lang="ja-JP" altLang="en-US" sz="1400" dirty="0">
                <a:solidFill>
                  <a:schemeClr val="bg1"/>
                </a:solidFill>
              </a:rPr>
              <a:t>ボタンをクリックすると意見書データのチェックおよび暗号化が行われ、出力フォルダに</a:t>
            </a:r>
            <a:r>
              <a:rPr lang="en-US" altLang="ja-JP" sz="1400" dirty="0">
                <a:solidFill>
                  <a:schemeClr val="bg1"/>
                </a:solidFill>
              </a:rPr>
              <a:t>zip</a:t>
            </a:r>
            <a:r>
              <a:rPr lang="ja-JP" altLang="en-US" sz="1400" dirty="0">
                <a:solidFill>
                  <a:schemeClr val="bg1"/>
                </a:solidFill>
              </a:rPr>
              <a:t>ファイルが出力されます。また、チェック結果が</a:t>
            </a:r>
            <a:r>
              <a:rPr lang="en-US" altLang="ja-JP" sz="1400" dirty="0">
                <a:solidFill>
                  <a:schemeClr val="bg1"/>
                </a:solidFill>
              </a:rPr>
              <a:t>[</a:t>
            </a:r>
            <a:r>
              <a:rPr lang="ja-JP" altLang="en-US" sz="1400" dirty="0">
                <a:solidFill>
                  <a:schemeClr val="bg1"/>
                </a:solidFill>
              </a:rPr>
              <a:t>結果</a:t>
            </a:r>
            <a:r>
              <a:rPr lang="en-US" altLang="ja-JP" sz="1400" dirty="0">
                <a:solidFill>
                  <a:schemeClr val="bg1"/>
                </a:solidFill>
              </a:rPr>
              <a:t>]</a:t>
            </a:r>
            <a:r>
              <a:rPr lang="ja-JP" altLang="en-US" sz="1400" dirty="0">
                <a:solidFill>
                  <a:schemeClr val="bg1"/>
                </a:solidFill>
              </a:rPr>
              <a:t>欄に表示されます。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院内システム用チェックツール（補助ツール）</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0949"/>
            <a:ext cx="4677788" cy="12424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院内システムから出力した意見書データのチェックおよび暗号化</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2145794"/>
            <a:ext cx="4677788" cy="16884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出力フォルダ</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ボタンをクリックしてフォルダを選択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ファイル</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ボタンをクリックして意見書データを選択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実行</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ボタンをクリックして、意見書データのチェックおよび暗号化を行う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5-2-③">
            <a:extLst>
              <a:ext uri="{FF2B5EF4-FFF2-40B4-BE49-F238E27FC236}">
                <a16:creationId xmlns:a16="http://schemas.microsoft.com/office/drawing/2014/main" id="{113419F7-955E-2080-5668-36F15D12D3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89352"/>
            <a:ext cx="609600" cy="609600"/>
          </a:xfrm>
          <a:prstGeom prst="rect">
            <a:avLst/>
          </a:prstGeom>
        </p:spPr>
      </p:pic>
      <p:sp>
        <p:nvSpPr>
          <p:cNvPr id="5" name="正方形/長方形 4">
            <a:extLst>
              <a:ext uri="{FF2B5EF4-FFF2-40B4-BE49-F238E27FC236}">
                <a16:creationId xmlns:a16="http://schemas.microsoft.com/office/drawing/2014/main" id="{3A454435-CBC6-D907-38B8-B323001917D7}"/>
              </a:ext>
            </a:extLst>
          </p:cNvPr>
          <p:cNvSpPr/>
          <p:nvPr/>
        </p:nvSpPr>
        <p:spPr>
          <a:xfrm>
            <a:off x="206374" y="2017526"/>
            <a:ext cx="3756026" cy="21132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198AE012-32B7-3984-D764-C157A2BBFFE0}"/>
              </a:ext>
            </a:extLst>
          </p:cNvPr>
          <p:cNvSpPr/>
          <p:nvPr/>
        </p:nvSpPr>
        <p:spPr>
          <a:xfrm>
            <a:off x="215900" y="2161454"/>
            <a:ext cx="3754800" cy="212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EC94AF30-A6EB-6AFD-2716-4DA870518C82}"/>
              </a:ext>
            </a:extLst>
          </p:cNvPr>
          <p:cNvSpPr/>
          <p:nvPr/>
        </p:nvSpPr>
        <p:spPr>
          <a:xfrm>
            <a:off x="1606550" y="2374214"/>
            <a:ext cx="2384425" cy="10185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88961070-0F52-51BF-2407-CFF63F1E6536}"/>
              </a:ext>
            </a:extLst>
          </p:cNvPr>
          <p:cNvSpPr/>
          <p:nvPr/>
        </p:nvSpPr>
        <p:spPr>
          <a:xfrm>
            <a:off x="3853581" y="907806"/>
            <a:ext cx="256457" cy="16944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32940">
        <p:fade/>
      </p:transition>
    </mc:Choice>
    <mc:Fallback xmlns="">
      <p:transition spd="med" advClick="0" advTm="3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0" fill="hold"/>
                                        <p:tgtEl>
                                          <p:spTgt spid="4"/>
                                        </p:tgtEl>
                                      </p:cBhvr>
                                    </p:cmd>
                                  </p:childTnLst>
                                </p:cTn>
                              </p:par>
                              <p:par>
                                <p:cTn id="7" presetID="10" presetClass="entr" presetSubtype="0" fill="hold" grpId="0" nodeType="withEffect">
                                  <p:stCondLst>
                                    <p:cond delay="9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40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4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9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20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2200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ntr" presetSubtype="0" fill="hold" grpId="0" nodeType="withEffect">
                                  <p:stCondLst>
                                    <p:cond delay="30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10" grpId="0" animBg="1"/>
      <p:bldP spid="10" grpId="1"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0C392E4-9227-C166-F28F-0696E1FA8F4E}"/>
              </a:ext>
            </a:extLst>
          </p:cNvPr>
          <p:cNvPicPr>
            <a:picLocks noChangeAspect="1"/>
          </p:cNvPicPr>
          <p:nvPr/>
        </p:nvPicPr>
        <p:blipFill>
          <a:blip r:embed="rId6"/>
          <a:stretch>
            <a:fillRect/>
          </a:stretch>
        </p:blipFill>
        <p:spPr>
          <a:xfrm>
            <a:off x="234653" y="752603"/>
            <a:ext cx="3892427" cy="2694290"/>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ECC8781D-9A41-3AD4-6560-4BE87766EA25}"/>
              </a:ext>
            </a:extLst>
          </p:cNvPr>
          <p:cNvSpPr>
            <a:spLocks noGrp="1"/>
          </p:cNvSpPr>
          <p:nvPr>
            <p:ph type="body" sz="quarter" idx="14"/>
          </p:nvPr>
        </p:nvSpPr>
        <p:spPr/>
        <p:txBody>
          <a:bodyPr/>
          <a:lstStyle/>
          <a:p>
            <a:pPr>
              <a:lnSpc>
                <a:spcPct val="90000"/>
              </a:lnSpc>
              <a:spcBef>
                <a:spcPts val="0"/>
              </a:spcBef>
            </a:pPr>
            <a:r>
              <a:rPr lang="ja-JP" altLang="en-US" dirty="0"/>
              <a:t>院内システム用チェックツールの実行後は、 </a:t>
            </a:r>
            <a:r>
              <a:rPr lang="en-US" altLang="ja-JP" dirty="0"/>
              <a:t>[</a:t>
            </a:r>
            <a:r>
              <a:rPr lang="ja-JP" altLang="en-US" dirty="0"/>
              <a:t>結果</a:t>
            </a:r>
            <a:r>
              <a:rPr lang="en-US" altLang="ja-JP" dirty="0"/>
              <a:t>]</a:t>
            </a:r>
            <a:r>
              <a:rPr lang="ja-JP" altLang="en-US" dirty="0"/>
              <a:t>欄でエラーの有無を確認します。 </a:t>
            </a:r>
            <a:r>
              <a:rPr lang="en-US" altLang="ja-JP" dirty="0"/>
              <a:t>[</a:t>
            </a:r>
            <a:r>
              <a:rPr lang="ja-JP" altLang="en-US" dirty="0"/>
              <a:t>エラーあり</a:t>
            </a:r>
            <a:r>
              <a:rPr lang="en-US" altLang="ja-JP" dirty="0"/>
              <a:t>]</a:t>
            </a:r>
            <a:r>
              <a:rPr lang="ja-JP" altLang="en-US" dirty="0"/>
              <a:t>と表示された場合は、出力フォルダにエラー情報が記載された</a:t>
            </a:r>
            <a:r>
              <a:rPr lang="en-US" altLang="ja-JP" dirty="0"/>
              <a:t>CSV</a:t>
            </a:r>
            <a:r>
              <a:rPr lang="ja-JP" altLang="en-US" dirty="0"/>
              <a:t>ファイルが格納されますので、ファイルの内容を確認し、エラーに対処してください。</a:t>
            </a:r>
          </a:p>
          <a:p>
            <a:pPr>
              <a:lnSpc>
                <a:spcPct val="90000"/>
              </a:lnSpc>
              <a:spcBef>
                <a:spcPts val="0"/>
              </a:spcBef>
            </a:pPr>
            <a:r>
              <a:rPr lang="ja-JP" altLang="en-US" dirty="0"/>
              <a:t>また、</a:t>
            </a:r>
            <a:r>
              <a:rPr lang="en-US" altLang="ja-JP" dirty="0"/>
              <a:t>[</a:t>
            </a:r>
            <a:r>
              <a:rPr lang="ja-JP" altLang="en-US" dirty="0"/>
              <a:t>出力フォルダ</a:t>
            </a:r>
            <a:r>
              <a:rPr lang="en-US" altLang="ja-JP" dirty="0"/>
              <a:t>]</a:t>
            </a:r>
            <a:r>
              <a:rPr lang="ja-JP" altLang="en-US" dirty="0"/>
              <a:t>にはネットワークフォルダが指定できません。</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院内システム用チェックツール（補助ツール）</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エラーあり</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と表示された場合は、出力フォルダにエラー情報が記載された</a:t>
            </a:r>
            <a:r>
              <a:rPr lang="en-US" altLang="ja-JP" sz="1400" dirty="0">
                <a:solidFill>
                  <a:schemeClr val="tx1"/>
                </a:solidFill>
                <a:latin typeface="+mn-ea"/>
                <a:ea typeface="+mn-ea"/>
              </a:rPr>
              <a:t>CSV</a:t>
            </a:r>
            <a:r>
              <a:rPr lang="ja-JP" altLang="en-US" sz="1400" dirty="0">
                <a:solidFill>
                  <a:schemeClr val="tx1"/>
                </a:solidFill>
                <a:latin typeface="+mn-ea"/>
                <a:ea typeface="+mn-ea"/>
              </a:rPr>
              <a:t>ファイルが格納される。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出力フォルダ</a:t>
            </a:r>
            <a:r>
              <a:rPr lang="en-US" altLang="ja-JP" sz="1400" dirty="0">
                <a:solidFill>
                  <a:schemeClr val="tx1"/>
                </a:solidFill>
                <a:latin typeface="+mn-ea"/>
                <a:ea typeface="+mn-ea"/>
              </a:rPr>
              <a:t>]</a:t>
            </a:r>
            <a:r>
              <a:rPr lang="ja-JP" altLang="en-US" sz="1400" dirty="0">
                <a:solidFill>
                  <a:schemeClr val="tx1"/>
                </a:solidFill>
                <a:latin typeface="+mn-ea"/>
                <a:ea typeface="+mn-ea"/>
              </a:rPr>
              <a:t>は、ネットワークフォルダの指定不可。ローカルフォルダを選択すること。</a:t>
            </a:r>
            <a:endParaRPr lang="en-US" altLang="ja-JP" sz="1400" dirty="0">
              <a:solidFill>
                <a:schemeClr val="tx1"/>
              </a:solidFill>
              <a:latin typeface="+mn-ea"/>
              <a:ea typeface="+mn-ea"/>
            </a:endParaRPr>
          </a:p>
        </p:txBody>
      </p:sp>
      <p:pic>
        <p:nvPicPr>
          <p:cNvPr id="4" name="06-2-③">
            <a:extLst>
              <a:ext uri="{FF2B5EF4-FFF2-40B4-BE49-F238E27FC236}">
                <a16:creationId xmlns:a16="http://schemas.microsoft.com/office/drawing/2014/main" id="{9BFDAA02-1A97-BA52-AC06-11DFEA7B25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89352"/>
            <a:ext cx="609600" cy="609600"/>
          </a:xfrm>
          <a:prstGeom prst="rect">
            <a:avLst/>
          </a:prstGeom>
        </p:spPr>
      </p:pic>
      <p:sp>
        <p:nvSpPr>
          <p:cNvPr id="6" name="正方形/長方形 5">
            <a:extLst>
              <a:ext uri="{FF2B5EF4-FFF2-40B4-BE49-F238E27FC236}">
                <a16:creationId xmlns:a16="http://schemas.microsoft.com/office/drawing/2014/main" id="{1AAF5B97-19DC-132B-1431-60AE3DF29116}"/>
              </a:ext>
            </a:extLst>
          </p:cNvPr>
          <p:cNvSpPr/>
          <p:nvPr/>
        </p:nvSpPr>
        <p:spPr>
          <a:xfrm>
            <a:off x="1606550" y="2365348"/>
            <a:ext cx="2384425" cy="10188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23790">
        <p:fade/>
      </p:transition>
    </mc:Choice>
    <mc:Fallback xmlns="">
      <p:transition spd="med" advClick="0" advTm="23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8"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8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B2A2C93-625A-506A-33CC-F36E64C470F3}"/>
              </a:ext>
            </a:extLst>
          </p:cNvPr>
          <p:cNvPicPr>
            <a:picLocks noChangeAspect="1"/>
          </p:cNvPicPr>
          <p:nvPr/>
        </p:nvPicPr>
        <p:blipFill>
          <a:blip r:embed="rId6"/>
          <a:stretch>
            <a:fillRect/>
          </a:stretch>
        </p:blipFill>
        <p:spPr>
          <a:xfrm>
            <a:off x="234655" y="766574"/>
            <a:ext cx="3904585" cy="182226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8D929A48-9CB5-080C-6DF2-26679BB48471}"/>
              </a:ext>
            </a:extLst>
          </p:cNvPr>
          <p:cNvSpPr>
            <a:spLocks noGrp="1"/>
          </p:cNvSpPr>
          <p:nvPr>
            <p:ph type="body" sz="quarter" idx="14"/>
          </p:nvPr>
        </p:nvSpPr>
        <p:spPr/>
        <p:txBody>
          <a:bodyPr/>
          <a:lstStyle/>
          <a:p>
            <a:pPr>
              <a:lnSpc>
                <a:spcPct val="90000"/>
              </a:lnSpc>
              <a:spcBef>
                <a:spcPts val="0"/>
              </a:spcBef>
            </a:pPr>
            <a:r>
              <a:rPr lang="ja-JP" altLang="en-US" dirty="0"/>
              <a:t>医療意見書一括登録画面は、院内システム用チェックツールでチェックおよび暗号化した意見書データを小慢</a:t>
            </a:r>
            <a:r>
              <a:rPr lang="en-US" altLang="ja-JP" dirty="0"/>
              <a:t>DB</a:t>
            </a:r>
            <a:r>
              <a:rPr lang="ja-JP" altLang="en-US" dirty="0"/>
              <a:t>に取り込む画面です。</a:t>
            </a:r>
          </a:p>
          <a:p>
            <a:pPr>
              <a:lnSpc>
                <a:spcPct val="90000"/>
              </a:lnSpc>
              <a:spcBef>
                <a:spcPts val="0"/>
              </a:spcBef>
            </a:pPr>
            <a:r>
              <a:rPr lang="en-US" altLang="ja-JP" dirty="0"/>
              <a:t>[</a:t>
            </a:r>
            <a:r>
              <a:rPr lang="ja-JP" altLang="en-US" dirty="0"/>
              <a:t>ファイル</a:t>
            </a:r>
            <a:r>
              <a:rPr lang="en-US" altLang="ja-JP" dirty="0"/>
              <a:t>]</a:t>
            </a:r>
            <a:r>
              <a:rPr lang="ja-JP" altLang="en-US" dirty="0"/>
              <a:t>欄に、小慢</a:t>
            </a:r>
            <a:r>
              <a:rPr lang="en-US" altLang="ja-JP" dirty="0"/>
              <a:t>DB</a:t>
            </a:r>
            <a:r>
              <a:rPr lang="ja-JP" altLang="en-US" dirty="0"/>
              <a:t>に取り込む意見書データを選択します。</a:t>
            </a:r>
            <a:r>
              <a:rPr lang="en-US" altLang="ja-JP" dirty="0"/>
              <a:t>[</a:t>
            </a:r>
            <a:r>
              <a:rPr lang="ja-JP" altLang="en-US" dirty="0"/>
              <a:t>アップロード</a:t>
            </a:r>
            <a:r>
              <a:rPr lang="en-US" altLang="ja-JP" dirty="0"/>
              <a:t>]</a:t>
            </a:r>
            <a:r>
              <a:rPr lang="ja-JP" altLang="en-US" dirty="0"/>
              <a:t>ボタンをクリックすると意見書データが小慢</a:t>
            </a:r>
            <a:r>
              <a:rPr lang="en-US" altLang="ja-JP" dirty="0"/>
              <a:t>DB</a:t>
            </a:r>
            <a:r>
              <a:rPr lang="ja-JP" altLang="en-US" dirty="0"/>
              <a:t>に取り込まれ、結果が</a:t>
            </a:r>
            <a:r>
              <a:rPr lang="en-US" altLang="ja-JP" dirty="0"/>
              <a:t>[</a:t>
            </a:r>
            <a:r>
              <a:rPr lang="ja-JP" altLang="en-US" dirty="0"/>
              <a:t>結果</a:t>
            </a:r>
            <a:r>
              <a:rPr lang="en-US" altLang="ja-JP" dirty="0"/>
              <a:t>]</a:t>
            </a:r>
            <a:r>
              <a:rPr lang="ja-JP" altLang="en-US" dirty="0"/>
              <a:t>欄に表示されます。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医療意見書一括登録</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7300"/>
            <a:ext cx="4677788" cy="9826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院内システム用チェックツールでチェックおよび暗号化した意見書データの小慢</a:t>
            </a:r>
            <a:r>
              <a:rPr lang="en-US" altLang="ja-JP" sz="1400" dirty="0">
                <a:solidFill>
                  <a:schemeClr val="tx1"/>
                </a:solidFill>
                <a:latin typeface="+mn-ea"/>
                <a:ea typeface="+mn-ea"/>
              </a:rPr>
              <a:t>DB</a:t>
            </a:r>
            <a:r>
              <a:rPr lang="ja-JP" altLang="en-US" sz="1400" dirty="0">
                <a:solidFill>
                  <a:schemeClr val="tx1"/>
                </a:solidFill>
                <a:latin typeface="+mn-ea"/>
                <a:ea typeface="+mn-ea"/>
              </a:rPr>
              <a:t>への取込</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1847344"/>
            <a:ext cx="4677788" cy="187375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ファイル</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ボタンをクリックしてファイルを選択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アップロード</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7-2-③">
            <a:extLst>
              <a:ext uri="{FF2B5EF4-FFF2-40B4-BE49-F238E27FC236}">
                <a16:creationId xmlns:a16="http://schemas.microsoft.com/office/drawing/2014/main" id="{14F29E67-1EA1-FD8B-55C1-665F4EB433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974"/>
            <a:ext cx="609600" cy="609600"/>
          </a:xfrm>
          <a:prstGeom prst="rect">
            <a:avLst/>
          </a:prstGeom>
        </p:spPr>
      </p:pic>
      <p:sp>
        <p:nvSpPr>
          <p:cNvPr id="5" name="正方形/長方形 4">
            <a:extLst>
              <a:ext uri="{FF2B5EF4-FFF2-40B4-BE49-F238E27FC236}">
                <a16:creationId xmlns:a16="http://schemas.microsoft.com/office/drawing/2014/main" id="{4D060BAF-5536-5774-DB61-EF48506FF7BD}"/>
              </a:ext>
            </a:extLst>
          </p:cNvPr>
          <p:cNvSpPr/>
          <p:nvPr/>
        </p:nvSpPr>
        <p:spPr>
          <a:xfrm>
            <a:off x="415925" y="1348450"/>
            <a:ext cx="3517900" cy="21683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FD0327EF-27E3-D8C0-CBDC-92EF2CE20F4C}"/>
              </a:ext>
            </a:extLst>
          </p:cNvPr>
          <p:cNvSpPr/>
          <p:nvPr/>
        </p:nvSpPr>
        <p:spPr>
          <a:xfrm>
            <a:off x="3587751" y="952653"/>
            <a:ext cx="546100" cy="1903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EB1C6785-0D0D-3438-F1C3-5C19D718F2FA}"/>
              </a:ext>
            </a:extLst>
          </p:cNvPr>
          <p:cNvSpPr/>
          <p:nvPr/>
        </p:nvSpPr>
        <p:spPr>
          <a:xfrm>
            <a:off x="3500687" y="2120632"/>
            <a:ext cx="406944" cy="44635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Click="0" advTm="23490">
        <p:fade/>
      </p:transition>
    </mc:Choice>
    <mc:Fallback xmlns="">
      <p:transition spd="med" advClick="0" advTm="23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4" fill="hold"/>
                                        <p:tgtEl>
                                          <p:spTgt spid="4"/>
                                        </p:tgtEl>
                                      </p:cBhvr>
                                    </p:cmd>
                                  </p:childTnLst>
                                </p:cTn>
                              </p:par>
                              <p:par>
                                <p:cTn id="7" presetID="10" presetClass="entr" presetSubtype="0" fill="hold" grpId="0" nodeType="withEffect">
                                  <p:stCondLst>
                                    <p:cond delay="10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5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6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20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2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BA94E0DC-B654-8AED-21FF-DDC4891184BD}"/>
              </a:ext>
            </a:extLst>
          </p:cNvPr>
          <p:cNvGrpSpPr/>
          <p:nvPr/>
        </p:nvGrpSpPr>
        <p:grpSpPr>
          <a:xfrm>
            <a:off x="234655" y="766574"/>
            <a:ext cx="3904585" cy="1822265"/>
            <a:chOff x="234655" y="766574"/>
            <a:chExt cx="3904585" cy="1822265"/>
          </a:xfrm>
        </p:grpSpPr>
        <p:pic>
          <p:nvPicPr>
            <p:cNvPr id="9" name="図 8">
              <a:extLst>
                <a:ext uri="{FF2B5EF4-FFF2-40B4-BE49-F238E27FC236}">
                  <a16:creationId xmlns:a16="http://schemas.microsoft.com/office/drawing/2014/main" id="{D34095E2-D2A6-4002-5C7E-61101BD4C4BE}"/>
                </a:ext>
              </a:extLst>
            </p:cNvPr>
            <p:cNvPicPr>
              <a:picLocks noChangeAspect="1"/>
            </p:cNvPicPr>
            <p:nvPr/>
          </p:nvPicPr>
          <p:blipFill>
            <a:blip r:embed="rId6"/>
            <a:stretch>
              <a:fillRect/>
            </a:stretch>
          </p:blipFill>
          <p:spPr>
            <a:xfrm>
              <a:off x="234655" y="766574"/>
              <a:ext cx="3904585" cy="1822265"/>
            </a:xfrm>
            <a:prstGeom prst="rect">
              <a:avLst/>
            </a:prstGeom>
            <a:ln>
              <a:solidFill>
                <a:schemeClr val="tx1"/>
              </a:solidFill>
            </a:ln>
          </p:spPr>
        </p:pic>
        <p:pic>
          <p:nvPicPr>
            <p:cNvPr id="4" name="図 3">
              <a:extLst>
                <a:ext uri="{FF2B5EF4-FFF2-40B4-BE49-F238E27FC236}">
                  <a16:creationId xmlns:a16="http://schemas.microsoft.com/office/drawing/2014/main" id="{364BDCE0-C5BD-E387-66C7-3D25DE15A236}"/>
                </a:ext>
              </a:extLst>
            </p:cNvPr>
            <p:cNvPicPr>
              <a:picLocks noChangeAspect="1"/>
            </p:cNvPicPr>
            <p:nvPr/>
          </p:nvPicPr>
          <p:blipFill rotWithShape="1">
            <a:blip r:embed="rId7"/>
            <a:srcRect l="85568" t="85864" r="7988" b="3823"/>
            <a:stretch/>
          </p:blipFill>
          <p:spPr>
            <a:xfrm>
              <a:off x="3552578" y="2324357"/>
              <a:ext cx="252413" cy="190500"/>
            </a:xfrm>
            <a:prstGeom prst="rect">
              <a:avLst/>
            </a:prstGeom>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grpSp>
      <p:sp>
        <p:nvSpPr>
          <p:cNvPr id="3" name="テキスト プレースホルダー 2">
            <a:extLst>
              <a:ext uri="{FF2B5EF4-FFF2-40B4-BE49-F238E27FC236}">
                <a16:creationId xmlns:a16="http://schemas.microsoft.com/office/drawing/2014/main" id="{4BBC6CA7-869F-8A5E-F550-7DC2D05A59C9}"/>
              </a:ext>
            </a:extLst>
          </p:cNvPr>
          <p:cNvSpPr>
            <a:spLocks noGrp="1"/>
          </p:cNvSpPr>
          <p:nvPr>
            <p:ph type="body" sz="quarter" idx="14"/>
          </p:nvPr>
        </p:nvSpPr>
        <p:spPr/>
        <p:txBody>
          <a:bodyPr/>
          <a:lstStyle/>
          <a:p>
            <a:pPr>
              <a:lnSpc>
                <a:spcPct val="90000"/>
              </a:lnSpc>
              <a:spcBef>
                <a:spcPts val="0"/>
              </a:spcBef>
            </a:pPr>
            <a:r>
              <a:rPr lang="en-US" altLang="ja-JP" sz="1400" dirty="0">
                <a:solidFill>
                  <a:schemeClr val="bg1"/>
                </a:solidFill>
              </a:rPr>
              <a:t>[</a:t>
            </a:r>
            <a:r>
              <a:rPr lang="ja-JP" altLang="en-US" sz="1400" dirty="0">
                <a:solidFill>
                  <a:schemeClr val="bg1"/>
                </a:solidFill>
              </a:rPr>
              <a:t>結果</a:t>
            </a:r>
            <a:r>
              <a:rPr lang="en-US" altLang="ja-JP" sz="1400" dirty="0">
                <a:solidFill>
                  <a:schemeClr val="bg1"/>
                </a:solidFill>
              </a:rPr>
              <a:t>]</a:t>
            </a:r>
            <a:r>
              <a:rPr lang="ja-JP" altLang="en-US" sz="1400" dirty="0">
                <a:solidFill>
                  <a:schemeClr val="bg1"/>
                </a:solidFill>
              </a:rPr>
              <a:t>欄に、</a:t>
            </a:r>
            <a:r>
              <a:rPr lang="en-US" altLang="ja-JP" sz="1400" dirty="0">
                <a:solidFill>
                  <a:schemeClr val="bg1"/>
                </a:solidFill>
              </a:rPr>
              <a:t>[</a:t>
            </a:r>
            <a:r>
              <a:rPr lang="ja-JP" altLang="en-US" sz="1400" dirty="0">
                <a:solidFill>
                  <a:schemeClr val="bg1"/>
                </a:solidFill>
              </a:rPr>
              <a:t>エラーあり</a:t>
            </a:r>
            <a:r>
              <a:rPr lang="en-US" altLang="ja-JP" sz="1400" dirty="0">
                <a:solidFill>
                  <a:schemeClr val="bg1"/>
                </a:solidFill>
              </a:rPr>
              <a:t>]</a:t>
            </a:r>
            <a:r>
              <a:rPr lang="ja-JP" altLang="en-US" sz="1400" dirty="0">
                <a:solidFill>
                  <a:schemeClr val="bg1"/>
                </a:solidFill>
              </a:rPr>
              <a:t>または</a:t>
            </a:r>
            <a:r>
              <a:rPr lang="en-US" altLang="ja-JP" sz="1400" dirty="0">
                <a:solidFill>
                  <a:schemeClr val="bg1"/>
                </a:solidFill>
              </a:rPr>
              <a:t>[</a:t>
            </a:r>
            <a:r>
              <a:rPr lang="ja-JP" altLang="en-US" sz="1400" dirty="0">
                <a:solidFill>
                  <a:schemeClr val="bg1"/>
                </a:solidFill>
              </a:rPr>
              <a:t>確認あり</a:t>
            </a:r>
            <a:r>
              <a:rPr lang="en-US" altLang="ja-JP" sz="1400" dirty="0">
                <a:solidFill>
                  <a:schemeClr val="bg1"/>
                </a:solidFill>
              </a:rPr>
              <a:t>]</a:t>
            </a:r>
            <a:r>
              <a:rPr lang="ja-JP" altLang="en-US" sz="1400" dirty="0">
                <a:solidFill>
                  <a:schemeClr val="bg1"/>
                </a:solidFill>
              </a:rPr>
              <a:t>と表示された場合、取り込みは成功していますがエラーがあります。医療意見書検索画面で該当の意見書を検索して、確認、修正を行ってください。</a:t>
            </a:r>
            <a:endParaRPr lang="en-US" altLang="ja-JP" sz="1400" dirty="0">
              <a:solidFill>
                <a:schemeClr val="bg1"/>
              </a:solidFill>
            </a:endParaRPr>
          </a:p>
          <a:p>
            <a:pPr>
              <a:lnSpc>
                <a:spcPct val="90000"/>
              </a:lnSpc>
              <a:spcBef>
                <a:spcPts val="0"/>
              </a:spcBef>
            </a:pPr>
            <a:r>
              <a:rPr lang="en-US" altLang="ja-JP" sz="1400" dirty="0">
                <a:solidFill>
                  <a:schemeClr val="bg1"/>
                </a:solidFill>
              </a:rPr>
              <a:t>[</a:t>
            </a:r>
            <a:r>
              <a:rPr lang="ja-JP" altLang="en-US" sz="1400" dirty="0">
                <a:solidFill>
                  <a:schemeClr val="bg1"/>
                </a:solidFill>
              </a:rPr>
              <a:t>取込失敗</a:t>
            </a:r>
            <a:r>
              <a:rPr lang="en-US" altLang="ja-JP" sz="1400" dirty="0">
                <a:solidFill>
                  <a:schemeClr val="bg1"/>
                </a:solidFill>
              </a:rPr>
              <a:t>]</a:t>
            </a:r>
            <a:r>
              <a:rPr lang="ja-JP" altLang="en-US" sz="1400" dirty="0">
                <a:solidFill>
                  <a:schemeClr val="bg1"/>
                </a:solidFill>
              </a:rPr>
              <a:t>と表示された場合は、取り込みができていません。</a:t>
            </a:r>
            <a:r>
              <a:rPr lang="ja-JP" altLang="en-US" dirty="0"/>
              <a:t>画面にエラーメッセージが表示されますので、エラーメッセージに従い対処してください。</a:t>
            </a:r>
            <a:endParaRPr lang="ja-JP" altLang="en-US"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医療意見書一括登録</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66574"/>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エラーあり</a:t>
            </a:r>
            <a:r>
              <a:rPr lang="en-US" altLang="ja-JP" sz="1400" dirty="0">
                <a:solidFill>
                  <a:schemeClr val="tx1"/>
                </a:solidFill>
                <a:latin typeface="+mn-ea"/>
                <a:ea typeface="+mn-ea"/>
              </a:rPr>
              <a:t>]</a:t>
            </a:r>
            <a:r>
              <a:rPr lang="ja-JP" altLang="en-US" sz="1400" dirty="0">
                <a:solidFill>
                  <a:schemeClr val="tx1"/>
                </a:solidFill>
                <a:latin typeface="+mn-ea"/>
                <a:ea typeface="+mn-ea"/>
              </a:rPr>
              <a:t>または</a:t>
            </a:r>
            <a:r>
              <a:rPr lang="en-US" altLang="ja-JP" sz="1400" dirty="0">
                <a:solidFill>
                  <a:schemeClr val="tx1"/>
                </a:solidFill>
                <a:latin typeface="+mn-ea"/>
                <a:ea typeface="+mn-ea"/>
              </a:rPr>
              <a:t>[</a:t>
            </a:r>
            <a:r>
              <a:rPr lang="ja-JP" altLang="en-US" sz="1400" dirty="0">
                <a:solidFill>
                  <a:schemeClr val="tx1"/>
                </a:solidFill>
                <a:latin typeface="+mn-ea"/>
                <a:ea typeface="+mn-ea"/>
              </a:rPr>
              <a:t>確認あり</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と表示された場合、取り込みは成功しているがチェックでエラーがある。医療意見書検索画面で該当の意見書を検索して、確認、修正すること。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取込失敗</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と表示された場合は、取り込みできていない。画面にエラーメッセージが表示されるので、エラーメッセージに従い対処すること。 </a:t>
            </a:r>
            <a:endParaRPr lang="en-US" altLang="ja-JP" sz="1400" dirty="0">
              <a:solidFill>
                <a:schemeClr val="tx1"/>
              </a:solidFill>
              <a:latin typeface="+mn-ea"/>
              <a:ea typeface="+mn-ea"/>
            </a:endParaRPr>
          </a:p>
        </p:txBody>
      </p:sp>
      <p:pic>
        <p:nvPicPr>
          <p:cNvPr id="5" name="08-2-③">
            <a:extLst>
              <a:ext uri="{FF2B5EF4-FFF2-40B4-BE49-F238E27FC236}">
                <a16:creationId xmlns:a16="http://schemas.microsoft.com/office/drawing/2014/main" id="{7228242C-BD8C-8FCC-A12B-FD5ECC2B14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45" y="-827125"/>
            <a:ext cx="609600" cy="609600"/>
          </a:xfrm>
          <a:prstGeom prst="rect">
            <a:avLst/>
          </a:prstGeom>
        </p:spPr>
      </p:pic>
      <p:sp>
        <p:nvSpPr>
          <p:cNvPr id="7" name="正方形/長方形 6">
            <a:extLst>
              <a:ext uri="{FF2B5EF4-FFF2-40B4-BE49-F238E27FC236}">
                <a16:creationId xmlns:a16="http://schemas.microsoft.com/office/drawing/2014/main" id="{CC806FC2-9492-3AEC-CAB3-ADF3DE9350F8}"/>
              </a:ext>
            </a:extLst>
          </p:cNvPr>
          <p:cNvSpPr/>
          <p:nvPr/>
        </p:nvSpPr>
        <p:spPr>
          <a:xfrm>
            <a:off x="3499200" y="2120400"/>
            <a:ext cx="406800" cy="446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Click="0" advTm="28340">
        <p:fade/>
      </p:transition>
    </mc:Choice>
    <mc:Fallback xmlns="">
      <p:transition spd="med" advClick="0" advTm="28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2" fill="hold"/>
                                        <p:tgtEl>
                                          <p:spTgt spid="5"/>
                                        </p:tgtEl>
                                      </p:cBhvr>
                                    </p:cmd>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7"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2.xml><?xml version="1.0" encoding="utf-8"?>
<ds:datastoreItem xmlns:ds="http://schemas.openxmlformats.org/officeDocument/2006/customXml" ds:itemID="{31D56355-A1E0-440E-8657-877ED0CC4B68}"/>
</file>

<file path=customXml/itemProps3.xml><?xml version="1.0" encoding="utf-8"?>
<ds:datastoreItem xmlns:ds="http://schemas.openxmlformats.org/officeDocument/2006/customXml" ds:itemID="{190D6402-1F4B-4D28-9548-BC849BB04977}">
  <ds:schemaRefs>
    <ds:schemaRef ds:uri="http://purl.org/dc/elements/1.1/"/>
    <ds:schemaRef ds:uri="90cb02d9-cc33-4f7a-b2c7-ae5fd86fdfb3"/>
    <ds:schemaRef ds:uri="69b4350b-1eef-4a6f-a049-314d91b0d567"/>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1750</Words>
  <Application>Microsoft Office PowerPoint</Application>
  <PresentationFormat>画面に合わせる (16:9)</PresentationFormat>
  <Paragraphs>132</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Wingdings</vt:lpstr>
      <vt:lpstr>Times New Roman</vt:lpstr>
      <vt:lpstr>Arial</vt:lpstr>
      <vt:lpstr>Meiryo UI</vt:lpstr>
      <vt:lpstr>HGPｺﾞｼｯｸE</vt:lpstr>
      <vt:lpstr>Yu Gothic UI</vt:lpstr>
      <vt:lpstr>標準デザイン</vt:lpstr>
      <vt:lpstr>難病・小慢DBシステム説明動画</vt:lpstr>
      <vt:lpstr>PowerPoint プレゼンテーション</vt:lpstr>
      <vt:lpstr>１. 小慢DBで意見書を新規作成または更新する操作の流れ</vt:lpstr>
      <vt:lpstr>１. 小慢DBで意見書を新規作成または更新する操作の流れ</vt:lpstr>
      <vt:lpstr>PowerPoint プレゼンテーション</vt:lpstr>
      <vt:lpstr>2.1 院内システム用チェックツール（補助ツール）</vt:lpstr>
      <vt:lpstr>2.1 院内システム用チェックツール（補助ツール）</vt:lpstr>
      <vt:lpstr>2.2 医療意見書一括登録画面</vt:lpstr>
      <vt:lpstr>2.2 医療意見書一括登録画面</vt:lpstr>
      <vt:lpstr>2.3 医療意見書検索画面</vt:lpstr>
      <vt:lpstr>2.3 医療意見書検索画面</vt:lpstr>
      <vt:lpstr>2.4 医療意見書出力画面</vt:lpstr>
      <vt:lpstr>2.4 医療意見書出力画面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2023-07-04T01:29:50Z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