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63" r:id="rId4"/>
    <p:sldId id="262" r:id="rId5"/>
    <p:sldId id="269" r:id="rId6"/>
    <p:sldId id="261" r:id="rId7"/>
    <p:sldId id="271" r:id="rId8"/>
    <p:sldId id="260" r:id="rId9"/>
    <p:sldId id="259" r:id="rId10"/>
    <p:sldId id="270" r:id="rId11"/>
    <p:sldId id="264" r:id="rId12"/>
    <p:sldId id="265" r:id="rId13"/>
    <p:sldId id="268" r:id="rId14"/>
    <p:sldId id="267"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56" y="8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229031C-1556-46B5-A09A-869A1CE45E24}" type="datetimeFigureOut">
              <a:rPr kumimoji="1" lang="ja-JP" altLang="en-US" smtClean="0"/>
              <a:t>2021/4/20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6EAA83B-EB13-4CC5-884B-17FDE6B17E3F}" type="slidenum">
              <a:rPr kumimoji="1" lang="ja-JP" altLang="en-US" smtClean="0"/>
              <a:t>‹#›</a:t>
            </a:fld>
            <a:endParaRPr kumimoji="1" lang="ja-JP" altLang="en-US"/>
          </a:p>
        </p:txBody>
      </p:sp>
    </p:spTree>
    <p:extLst>
      <p:ext uri="{BB962C8B-B14F-4D97-AF65-F5344CB8AC3E}">
        <p14:creationId xmlns:p14="http://schemas.microsoft.com/office/powerpoint/2010/main" val="31767155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EAA83B-EB13-4CC5-884B-17FDE6B17E3F}" type="slidenum">
              <a:rPr kumimoji="1" lang="ja-JP" altLang="en-US" smtClean="0"/>
              <a:t>1</a:t>
            </a:fld>
            <a:endParaRPr kumimoji="1" lang="ja-JP" altLang="en-US"/>
          </a:p>
        </p:txBody>
      </p:sp>
    </p:spTree>
    <p:extLst>
      <p:ext uri="{BB962C8B-B14F-4D97-AF65-F5344CB8AC3E}">
        <p14:creationId xmlns:p14="http://schemas.microsoft.com/office/powerpoint/2010/main" val="354536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EAA83B-EB13-4CC5-884B-17FDE6B17E3F}" type="slidenum">
              <a:rPr kumimoji="1" lang="ja-JP" altLang="en-US" smtClean="0"/>
              <a:t>2</a:t>
            </a:fld>
            <a:endParaRPr kumimoji="1" lang="ja-JP" altLang="en-US"/>
          </a:p>
        </p:txBody>
      </p:sp>
    </p:spTree>
    <p:extLst>
      <p:ext uri="{BB962C8B-B14F-4D97-AF65-F5344CB8AC3E}">
        <p14:creationId xmlns:p14="http://schemas.microsoft.com/office/powerpoint/2010/main" val="260592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EAA83B-EB13-4CC5-884B-17FDE6B17E3F}" type="slidenum">
              <a:rPr kumimoji="1" lang="ja-JP" altLang="en-US" smtClean="0"/>
              <a:t>6</a:t>
            </a:fld>
            <a:endParaRPr kumimoji="1" lang="ja-JP" altLang="en-US"/>
          </a:p>
        </p:txBody>
      </p:sp>
    </p:spTree>
    <p:extLst>
      <p:ext uri="{BB962C8B-B14F-4D97-AF65-F5344CB8AC3E}">
        <p14:creationId xmlns:p14="http://schemas.microsoft.com/office/powerpoint/2010/main" val="2824246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EAA83B-EB13-4CC5-884B-17FDE6B17E3F}" type="slidenum">
              <a:rPr kumimoji="1" lang="ja-JP" altLang="en-US" smtClean="0"/>
              <a:t>7</a:t>
            </a:fld>
            <a:endParaRPr kumimoji="1" lang="ja-JP" altLang="en-US"/>
          </a:p>
        </p:txBody>
      </p:sp>
    </p:spTree>
    <p:extLst>
      <p:ext uri="{BB962C8B-B14F-4D97-AF65-F5344CB8AC3E}">
        <p14:creationId xmlns:p14="http://schemas.microsoft.com/office/powerpoint/2010/main" val="282424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3EFA9DA-AE08-4998-8B15-DA25AA1B15F6}" type="datetime1">
              <a:rPr kumimoji="1" lang="ja-JP" altLang="en-US" smtClean="0"/>
              <a:t>2021/4/20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59564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A582409-8CF9-42BE-8307-F49C7F78598C}" type="datetime1">
              <a:rPr kumimoji="1" lang="ja-JP" altLang="en-US" smtClean="0"/>
              <a:t>2021/4/20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355765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A53E72-DE33-49E6-B843-C4A3FA813766}" type="datetime1">
              <a:rPr kumimoji="1" lang="ja-JP" altLang="en-US" smtClean="0"/>
              <a:t>2021/4/20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277012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9FB3C1-84B1-41DC-9429-044C4AB81FD6}" type="datetime1">
              <a:rPr kumimoji="1" lang="ja-JP" altLang="en-US" smtClean="0"/>
              <a:t>2021/4/20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121474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4541909-C1B2-44DE-9963-4CC301CB1BB6}" type="datetime1">
              <a:rPr kumimoji="1" lang="ja-JP" altLang="en-US" smtClean="0"/>
              <a:t>2021/4/20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365332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84826E4-13D2-46FC-9266-BD008317653B}" type="datetime1">
              <a:rPr kumimoji="1" lang="ja-JP" altLang="en-US" smtClean="0"/>
              <a:t>2021/4/20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29551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DD004DF-D477-4347-B172-E4B2C88F7F13}" type="datetime1">
              <a:rPr kumimoji="1" lang="ja-JP" altLang="en-US" smtClean="0"/>
              <a:t>2021/4/20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67484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6B9EE2B-3DF5-457F-84AA-8F38E2975883}" type="datetime1">
              <a:rPr kumimoji="1" lang="ja-JP" altLang="en-US" smtClean="0"/>
              <a:t>2021/4/20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43327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0D8393C-5F13-4B7C-8C0E-715CE4B759E4}" type="datetime1">
              <a:rPr kumimoji="1" lang="ja-JP" altLang="en-US" smtClean="0"/>
              <a:t>2021/4/20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270051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8E17EAE-E4EC-4B48-BF3D-AE7BEAAC9C28}" type="datetime1">
              <a:rPr kumimoji="1" lang="ja-JP" altLang="en-US" smtClean="0"/>
              <a:t>2021/4/20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395189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29D866-252E-47C1-A425-0EBDC452CBBE}" type="datetime1">
              <a:rPr kumimoji="1" lang="ja-JP" altLang="en-US" smtClean="0"/>
              <a:t>2021/4/20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369220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1621C-350A-4179-9AAC-FF88F10BAE0D}" type="datetime1">
              <a:rPr kumimoji="1" lang="ja-JP" altLang="en-US" smtClean="0"/>
              <a:t>2021/4/20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69D9B-0438-4670-B5B8-AA5F20F9E203}" type="slidenum">
              <a:rPr kumimoji="1" lang="ja-JP" altLang="en-US" smtClean="0"/>
              <a:t>‹#›</a:t>
            </a:fld>
            <a:endParaRPr kumimoji="1" lang="ja-JP" altLang="en-US"/>
          </a:p>
        </p:txBody>
      </p:sp>
    </p:spTree>
    <p:extLst>
      <p:ext uri="{BB962C8B-B14F-4D97-AF65-F5344CB8AC3E}">
        <p14:creationId xmlns:p14="http://schemas.microsoft.com/office/powerpoint/2010/main" val="3343600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404664"/>
            <a:ext cx="7772400" cy="1978872"/>
          </a:xfrm>
          <a:ln>
            <a:solidFill>
              <a:schemeClr val="tx1"/>
            </a:solidFill>
          </a:ln>
        </p:spPr>
        <p:txBody>
          <a:bodyPr>
            <a:normAutofit fontScale="90000"/>
          </a:bodyPr>
          <a:lstStyle/>
          <a:p>
            <a:r>
              <a:rPr kumimoji="1" lang="ja-JP" altLang="en-US" dirty="0" smtClean="0">
                <a:latin typeface="HG丸ｺﾞｼｯｸM-PRO" panose="020F0600000000000000" pitchFamily="50" charset="-128"/>
                <a:ea typeface="HG丸ｺﾞｼｯｸM-PRO" panose="020F0600000000000000" pitchFamily="50" charset="-128"/>
              </a:rPr>
              <a:t>福岡市</a:t>
            </a:r>
            <a:r>
              <a:rPr kumimoji="1" lang="ja-JP" altLang="en-US" dirty="0" err="1" smtClean="0">
                <a:latin typeface="HG丸ｺﾞｼｯｸM-PRO" panose="020F0600000000000000" pitchFamily="50" charset="-128"/>
                <a:ea typeface="HG丸ｺﾞｼｯｸM-PRO" panose="020F0600000000000000" pitchFamily="50" charset="-128"/>
              </a:rPr>
              <a:t>障がい</a:t>
            </a:r>
            <a:r>
              <a:rPr kumimoji="1" lang="ja-JP" altLang="en-US" dirty="0" smtClean="0">
                <a:latin typeface="HG丸ｺﾞｼｯｸM-PRO" panose="020F0600000000000000" pitchFamily="50" charset="-128"/>
                <a:ea typeface="HG丸ｺﾞｼｯｸM-PRO" panose="020F0600000000000000" pitchFamily="50" charset="-128"/>
              </a:rPr>
              <a:t>者グループホーム</a:t>
            </a:r>
            <a:r>
              <a:rPr kumimoji="1" lang="en-US" altLang="ja-JP" dirty="0" smtClean="0">
                <a:latin typeface="HG丸ｺﾞｼｯｸM-PRO" panose="020F0600000000000000" pitchFamily="50" charset="-128"/>
                <a:ea typeface="HG丸ｺﾞｼｯｸM-PRO" panose="020F0600000000000000" pitchFamily="50" charset="-128"/>
              </a:rPr>
              <a:t/>
            </a:r>
            <a:br>
              <a:rPr kumimoji="1" lang="en-US" altLang="ja-JP" dirty="0" smtClean="0">
                <a:latin typeface="HG丸ｺﾞｼｯｸM-PRO" panose="020F0600000000000000" pitchFamily="50" charset="-128"/>
                <a:ea typeface="HG丸ｺﾞｼｯｸM-PRO" panose="020F0600000000000000" pitchFamily="50" charset="-128"/>
              </a:rPr>
            </a:br>
            <a:r>
              <a:rPr kumimoji="1" lang="ja-JP" altLang="en-US" dirty="0" smtClean="0">
                <a:latin typeface="HG丸ｺﾞｼｯｸM-PRO" panose="020F0600000000000000" pitchFamily="50" charset="-128"/>
                <a:ea typeface="HG丸ｺﾞｼｯｸM-PRO" panose="020F0600000000000000" pitchFamily="50" charset="-128"/>
              </a:rPr>
              <a:t>開設の手引き</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259632" y="5110336"/>
            <a:ext cx="6400800" cy="406896"/>
          </a:xfrm>
        </p:spPr>
        <p:txBody>
          <a:bodyPr>
            <a:normAutofit/>
          </a:bodyPr>
          <a:lstStyle/>
          <a:p>
            <a:r>
              <a:rPr kumimoji="1" lang="ja-JP" altLang="en-US" sz="1600" dirty="0" smtClean="0">
                <a:solidFill>
                  <a:schemeClr val="tx1"/>
                </a:solidFill>
              </a:rPr>
              <a:t>福岡市　保健福祉局　</a:t>
            </a:r>
            <a:r>
              <a:rPr kumimoji="1" lang="ja-JP" altLang="en-US" sz="1600" dirty="0" err="1" smtClean="0">
                <a:solidFill>
                  <a:schemeClr val="tx1"/>
                </a:solidFill>
              </a:rPr>
              <a:t>障がい</a:t>
            </a:r>
            <a:r>
              <a:rPr kumimoji="1" lang="ja-JP" altLang="en-US" sz="1600" dirty="0" smtClean="0">
                <a:solidFill>
                  <a:schemeClr val="tx1"/>
                </a:solidFill>
              </a:rPr>
              <a:t>者部</a:t>
            </a:r>
            <a:r>
              <a:rPr lang="ja-JP" altLang="en-US" sz="1600" dirty="0">
                <a:solidFill>
                  <a:schemeClr val="tx1"/>
                </a:solidFill>
              </a:rPr>
              <a:t>　</a:t>
            </a:r>
            <a:r>
              <a:rPr lang="ja-JP" altLang="en-US" sz="1600" dirty="0" smtClean="0">
                <a:solidFill>
                  <a:schemeClr val="tx1"/>
                </a:solidFill>
              </a:rPr>
              <a:t>障がい福祉課</a:t>
            </a:r>
            <a:endParaRPr kumimoji="1" lang="ja-JP" altLang="en-US" sz="1600" dirty="0">
              <a:solidFill>
                <a:schemeClr val="tx1"/>
              </a:solidFill>
            </a:endParaRPr>
          </a:p>
        </p:txBody>
      </p:sp>
      <p:sp>
        <p:nvSpPr>
          <p:cNvPr id="4" name="サブタイトル 2"/>
          <p:cNvSpPr txBox="1">
            <a:spLocks/>
          </p:cNvSpPr>
          <p:nvPr/>
        </p:nvSpPr>
        <p:spPr>
          <a:xfrm>
            <a:off x="1115616" y="4606280"/>
            <a:ext cx="6400800" cy="4789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00" dirty="0" smtClean="0">
                <a:solidFill>
                  <a:schemeClr val="tx1"/>
                </a:solidFill>
                <a:latin typeface="+mj-ea"/>
                <a:ea typeface="+mj-ea"/>
              </a:rPr>
              <a:t>平成</a:t>
            </a:r>
            <a:r>
              <a:rPr lang="en-US" altLang="ja-JP" sz="1600" dirty="0" smtClean="0">
                <a:solidFill>
                  <a:schemeClr val="tx1"/>
                </a:solidFill>
                <a:latin typeface="+mj-ea"/>
                <a:ea typeface="+mj-ea"/>
              </a:rPr>
              <a:t>31</a:t>
            </a:r>
            <a:r>
              <a:rPr lang="ja-JP" altLang="en-US" sz="1600" dirty="0" smtClean="0">
                <a:solidFill>
                  <a:schemeClr val="tx1"/>
                </a:solidFill>
                <a:latin typeface="+mj-ea"/>
                <a:ea typeface="+mj-ea"/>
              </a:rPr>
              <a:t>年４月版</a:t>
            </a:r>
            <a:endParaRPr lang="ja-JP" altLang="en-US" sz="1600" dirty="0">
              <a:solidFill>
                <a:schemeClr val="tx1"/>
              </a:solidFill>
              <a:latin typeface="+mj-ea"/>
              <a:ea typeface="+mj-ea"/>
            </a:endParaRPr>
          </a:p>
        </p:txBody>
      </p:sp>
      <p:sp>
        <p:nvSpPr>
          <p:cNvPr id="5" name="サブタイトル 2"/>
          <p:cNvSpPr txBox="1">
            <a:spLocks/>
          </p:cNvSpPr>
          <p:nvPr/>
        </p:nvSpPr>
        <p:spPr>
          <a:xfrm>
            <a:off x="1259632" y="5589240"/>
            <a:ext cx="6696744" cy="720080"/>
          </a:xfrm>
          <a:prstGeom prst="rect">
            <a:avLst/>
          </a:prstGeom>
          <a:ln w="12700">
            <a:solidFill>
              <a:srgbClr val="FF0000"/>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1600" dirty="0" smtClean="0">
                <a:solidFill>
                  <a:schemeClr val="tx1"/>
                </a:solidFill>
                <a:latin typeface="+mn-ea"/>
              </a:rPr>
              <a:t>※</a:t>
            </a:r>
            <a:r>
              <a:rPr lang="ja-JP" altLang="en-US" sz="1600" dirty="0" smtClean="0">
                <a:solidFill>
                  <a:schemeClr val="tx1"/>
                </a:solidFill>
                <a:latin typeface="+mn-ea"/>
              </a:rPr>
              <a:t>この</a:t>
            </a:r>
            <a:r>
              <a:rPr lang="ja-JP" altLang="en-US" sz="1600" dirty="0">
                <a:solidFill>
                  <a:schemeClr val="tx1"/>
                </a:solidFill>
                <a:latin typeface="+mn-ea"/>
              </a:rPr>
              <a:t>資料</a:t>
            </a:r>
            <a:r>
              <a:rPr lang="ja-JP" altLang="en-US" sz="1600" dirty="0" smtClean="0">
                <a:solidFill>
                  <a:schemeClr val="tx1"/>
                </a:solidFill>
                <a:latin typeface="+mn-ea"/>
              </a:rPr>
              <a:t>は，平成</a:t>
            </a:r>
            <a:r>
              <a:rPr lang="en-US" altLang="ja-JP" sz="1600" dirty="0" smtClean="0">
                <a:solidFill>
                  <a:schemeClr val="tx1"/>
                </a:solidFill>
                <a:latin typeface="+mn-ea"/>
              </a:rPr>
              <a:t>31</a:t>
            </a:r>
            <a:r>
              <a:rPr lang="ja-JP" altLang="en-US" sz="1600" dirty="0" smtClean="0">
                <a:solidFill>
                  <a:schemeClr val="tx1"/>
                </a:solidFill>
                <a:latin typeface="+mn-ea"/>
              </a:rPr>
              <a:t>年４月１日時点の制度等に基づき作成したものです。</a:t>
            </a:r>
            <a:endParaRPr lang="en-US" altLang="ja-JP" sz="1600" dirty="0" smtClean="0">
              <a:solidFill>
                <a:schemeClr val="tx1"/>
              </a:solidFill>
              <a:latin typeface="+mn-ea"/>
            </a:endParaRPr>
          </a:p>
          <a:p>
            <a:pPr algn="l"/>
            <a:r>
              <a:rPr lang="ja-JP" altLang="en-US" sz="1600" dirty="0" smtClean="0">
                <a:solidFill>
                  <a:schemeClr val="tx1"/>
                </a:solidFill>
                <a:latin typeface="+mn-ea"/>
              </a:rPr>
              <a:t>　 制度</a:t>
            </a:r>
            <a:r>
              <a:rPr lang="ja-JP" altLang="en-US" sz="1600" dirty="0">
                <a:solidFill>
                  <a:schemeClr val="tx1"/>
                </a:solidFill>
                <a:latin typeface="+mn-ea"/>
              </a:rPr>
              <a:t>等</a:t>
            </a:r>
            <a:r>
              <a:rPr lang="ja-JP" altLang="en-US" sz="1600" dirty="0" smtClean="0">
                <a:solidFill>
                  <a:schemeClr val="tx1"/>
                </a:solidFill>
                <a:latin typeface="+mn-ea"/>
              </a:rPr>
              <a:t>の改正により，今後変更の可能性がありますのでご留意ください。</a:t>
            </a:r>
            <a:endParaRPr lang="ja-JP" altLang="en-US" sz="1600" dirty="0">
              <a:solidFill>
                <a:schemeClr val="tx1"/>
              </a:solidFill>
              <a:latin typeface="+mn-ea"/>
            </a:endParaRPr>
          </a:p>
        </p:txBody>
      </p:sp>
      <p:pic>
        <p:nvPicPr>
          <p:cNvPr id="6" name="Picture 2" descr="C:\Users\10008\川久保\07_ロゴマーク等画像\ユニバーサル都市・福岡\universal_fukuo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564904"/>
            <a:ext cx="3919728" cy="209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13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4624"/>
            <a:ext cx="5256584" cy="369332"/>
          </a:xfrm>
          <a:prstGeom prst="rect">
            <a:avLst/>
          </a:prstGeom>
          <a:noFill/>
        </p:spPr>
        <p:txBody>
          <a:bodyPr wrap="square" rtlCol="0">
            <a:spAutoFit/>
          </a:bodyPr>
          <a:lstStyle/>
          <a:p>
            <a:r>
              <a:rPr lang="ja-JP" altLang="en-US" u="sng" dirty="0" smtClean="0"/>
              <a:t>５</a:t>
            </a:r>
            <a:r>
              <a:rPr kumimoji="1" lang="ja-JP" altLang="en-US" u="sng" dirty="0" smtClean="0"/>
              <a:t>　職員の業務内容等について</a:t>
            </a:r>
            <a:r>
              <a:rPr kumimoji="1" lang="ja-JP" altLang="en-US" sz="1400" u="sng" dirty="0" smtClean="0"/>
              <a:t>（前頁の続き）</a:t>
            </a:r>
            <a:endParaRPr kumimoji="1" lang="ja-JP" altLang="en-US" sz="1400" u="sng" dirty="0"/>
          </a:p>
        </p:txBody>
      </p:sp>
      <p:sp>
        <p:nvSpPr>
          <p:cNvPr id="3" name="角丸四角形 2"/>
          <p:cNvSpPr/>
          <p:nvPr/>
        </p:nvSpPr>
        <p:spPr>
          <a:xfrm>
            <a:off x="179512" y="764704"/>
            <a:ext cx="8784976" cy="5904656"/>
          </a:xfrm>
          <a:prstGeom prst="roundRect">
            <a:avLst>
              <a:gd name="adj" fmla="val 79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j-ea"/>
                <a:ea typeface="+mj-ea"/>
              </a:rPr>
              <a:t>●管理者</a:t>
            </a:r>
            <a:endParaRPr kumimoji="1" lang="en-US" altLang="ja-JP" b="1" dirty="0" smtClean="0">
              <a:solidFill>
                <a:schemeClr val="tx1"/>
              </a:solidFill>
              <a:latin typeface="+mj-ea"/>
              <a:ea typeface="+mj-ea"/>
            </a:endParaRPr>
          </a:p>
          <a:p>
            <a:r>
              <a:rPr lang="ja-JP" altLang="en-US" dirty="0" smtClean="0">
                <a:solidFill>
                  <a:schemeClr val="tx1"/>
                </a:solidFill>
              </a:rPr>
              <a:t>　</a:t>
            </a:r>
            <a:r>
              <a:rPr lang="ja-JP" altLang="en-US" dirty="0" smtClean="0">
                <a:solidFill>
                  <a:schemeClr val="tx1"/>
                </a:solidFill>
                <a:latin typeface="+mn-ea"/>
              </a:rPr>
              <a:t>・事業所の従業員及び業務の管理その他の管理を一元的に行う。</a:t>
            </a:r>
            <a:endParaRPr lang="en-US" altLang="ja-JP" dirty="0" smtClean="0">
              <a:solidFill>
                <a:schemeClr val="tx1"/>
              </a:solidFill>
              <a:latin typeface="+mn-ea"/>
            </a:endParaRPr>
          </a:p>
          <a:p>
            <a:endParaRPr kumimoji="1" lang="en-US" altLang="ja-JP" dirty="0">
              <a:solidFill>
                <a:schemeClr val="tx1"/>
              </a:solidFill>
            </a:endParaRPr>
          </a:p>
          <a:p>
            <a:r>
              <a:rPr lang="ja-JP" altLang="en-US" b="1" dirty="0" smtClean="0">
                <a:solidFill>
                  <a:schemeClr val="tx1"/>
                </a:solidFill>
                <a:latin typeface="+mj-ea"/>
                <a:ea typeface="+mj-ea"/>
              </a:rPr>
              <a:t>●サービス管理責任者　</a:t>
            </a:r>
            <a:endParaRPr lang="en-US" altLang="ja-JP" b="1" dirty="0" smtClean="0">
              <a:solidFill>
                <a:schemeClr val="tx1"/>
              </a:solidFill>
              <a:latin typeface="+mj-ea"/>
              <a:ea typeface="+mj-ea"/>
            </a:endParaRPr>
          </a:p>
          <a:p>
            <a:r>
              <a:rPr lang="ja-JP" altLang="en-US" b="1" dirty="0">
                <a:solidFill>
                  <a:schemeClr val="tx1"/>
                </a:solidFill>
                <a:latin typeface="+mj-ea"/>
                <a:ea typeface="+mj-ea"/>
              </a:rPr>
              <a:t>　</a:t>
            </a:r>
            <a:r>
              <a:rPr lang="ja-JP" altLang="en-US" sz="1600" b="1" dirty="0" smtClean="0">
                <a:solidFill>
                  <a:schemeClr val="tx1"/>
                </a:solidFill>
                <a:latin typeface="+mj-ea"/>
                <a:ea typeface="+mj-ea"/>
              </a:rPr>
              <a:t>　</a:t>
            </a:r>
            <a:r>
              <a:rPr lang="ja-JP" altLang="en-US" sz="1600" dirty="0" smtClean="0">
                <a:solidFill>
                  <a:srgbClr val="FF0000"/>
                </a:solidFill>
                <a:latin typeface="+mn-ea"/>
              </a:rPr>
              <a:t>（サービス管理責任者の資格要件については，別冊「事業者指定申請等の手引き」参照）</a:t>
            </a:r>
            <a:endParaRPr lang="en-US" altLang="ja-JP" sz="1600" dirty="0" smtClean="0">
              <a:solidFill>
                <a:srgbClr val="FF0000"/>
              </a:solidFill>
              <a:latin typeface="+mn-ea"/>
            </a:endParaRPr>
          </a:p>
          <a:p>
            <a:r>
              <a:rPr kumimoji="1" lang="ja-JP" altLang="en-US" dirty="0">
                <a:solidFill>
                  <a:schemeClr val="tx1"/>
                </a:solidFill>
                <a:latin typeface="+mn-ea"/>
              </a:rPr>
              <a:t>　</a:t>
            </a:r>
            <a:r>
              <a:rPr kumimoji="1" lang="ja-JP" altLang="en-US" dirty="0" smtClean="0">
                <a:solidFill>
                  <a:schemeClr val="tx1"/>
                </a:solidFill>
                <a:latin typeface="+mn-ea"/>
              </a:rPr>
              <a:t>・個別支援計画の作成</a:t>
            </a:r>
            <a:endParaRPr kumimoji="1" lang="en-US" altLang="ja-JP" dirty="0" smtClean="0">
              <a:solidFill>
                <a:schemeClr val="tx1"/>
              </a:solidFill>
              <a:latin typeface="+mn-ea"/>
            </a:endParaRPr>
          </a:p>
          <a:p>
            <a:r>
              <a:rPr lang="ja-JP" altLang="en-US" dirty="0">
                <a:solidFill>
                  <a:schemeClr val="tx1"/>
                </a:solidFill>
                <a:latin typeface="+mn-ea"/>
              </a:rPr>
              <a:t>　</a:t>
            </a:r>
            <a:r>
              <a:rPr lang="ja-JP" altLang="en-US" dirty="0" smtClean="0">
                <a:solidFill>
                  <a:schemeClr val="tx1"/>
                </a:solidFill>
                <a:latin typeface="+mn-ea"/>
              </a:rPr>
              <a:t>・従業者に対する技術指導等のサービス内容の管理等</a:t>
            </a:r>
            <a:endParaRPr lang="en-US" altLang="ja-JP" dirty="0" smtClean="0">
              <a:solidFill>
                <a:schemeClr val="tx1"/>
              </a:solidFill>
              <a:latin typeface="+mn-ea"/>
            </a:endParaRPr>
          </a:p>
          <a:p>
            <a:r>
              <a:rPr kumimoji="1" lang="ja-JP" altLang="en-US" dirty="0">
                <a:solidFill>
                  <a:schemeClr val="tx1"/>
                </a:solidFill>
                <a:latin typeface="+mn-ea"/>
              </a:rPr>
              <a:t>　</a:t>
            </a:r>
            <a:r>
              <a:rPr kumimoji="1" lang="ja-JP" altLang="en-US" dirty="0" smtClean="0">
                <a:solidFill>
                  <a:schemeClr val="tx1"/>
                </a:solidFill>
                <a:latin typeface="+mn-ea"/>
              </a:rPr>
              <a:t>・他のサービスや関係機関との連絡調整　等</a:t>
            </a:r>
            <a:endParaRPr kumimoji="1" lang="en-US" altLang="ja-JP" dirty="0" smtClean="0">
              <a:solidFill>
                <a:schemeClr val="tx1"/>
              </a:solidFill>
              <a:latin typeface="+mn-ea"/>
            </a:endParaRPr>
          </a:p>
          <a:p>
            <a:endParaRPr lang="en-US" altLang="ja-JP" dirty="0">
              <a:solidFill>
                <a:schemeClr val="tx1"/>
              </a:solidFill>
            </a:endParaRPr>
          </a:p>
          <a:p>
            <a:r>
              <a:rPr kumimoji="1" lang="ja-JP" altLang="en-US" b="1" dirty="0" smtClean="0">
                <a:solidFill>
                  <a:schemeClr val="tx1"/>
                </a:solidFill>
                <a:latin typeface="+mj-ea"/>
                <a:ea typeface="+mj-ea"/>
              </a:rPr>
              <a:t>●世話人</a:t>
            </a:r>
            <a:endParaRPr kumimoji="1" lang="en-US" altLang="ja-JP" b="1" dirty="0" smtClean="0">
              <a:solidFill>
                <a:schemeClr val="tx1"/>
              </a:solidFill>
              <a:latin typeface="+mj-ea"/>
              <a:ea typeface="+mj-ea"/>
            </a:endParaRPr>
          </a:p>
          <a:p>
            <a:r>
              <a:rPr lang="ja-JP" altLang="en-US" dirty="0">
                <a:solidFill>
                  <a:schemeClr val="tx1"/>
                </a:solidFill>
              </a:rPr>
              <a:t>　</a:t>
            </a:r>
            <a:r>
              <a:rPr lang="ja-JP" altLang="en-US" dirty="0" smtClean="0">
                <a:solidFill>
                  <a:schemeClr val="tx1"/>
                </a:solidFill>
                <a:latin typeface="+mn-ea"/>
              </a:rPr>
              <a:t>・食事の提供</a:t>
            </a:r>
            <a:endParaRPr lang="en-US" altLang="ja-JP" dirty="0" smtClean="0">
              <a:solidFill>
                <a:schemeClr val="tx1"/>
              </a:solidFill>
              <a:latin typeface="+mn-ea"/>
            </a:endParaRPr>
          </a:p>
          <a:p>
            <a:r>
              <a:rPr kumimoji="1" lang="ja-JP" altLang="en-US" dirty="0">
                <a:solidFill>
                  <a:schemeClr val="tx1"/>
                </a:solidFill>
                <a:latin typeface="+mn-ea"/>
              </a:rPr>
              <a:t>　</a:t>
            </a:r>
            <a:r>
              <a:rPr kumimoji="1" lang="ja-JP" altLang="en-US" dirty="0" smtClean="0">
                <a:solidFill>
                  <a:schemeClr val="tx1"/>
                </a:solidFill>
                <a:latin typeface="+mn-ea"/>
              </a:rPr>
              <a:t>・健康管理・金銭管理の援助等</a:t>
            </a:r>
            <a:endParaRPr kumimoji="1" lang="en-US" altLang="ja-JP" dirty="0" smtClean="0">
              <a:solidFill>
                <a:schemeClr val="tx1"/>
              </a:solidFill>
              <a:latin typeface="+mn-ea"/>
            </a:endParaRPr>
          </a:p>
          <a:p>
            <a:r>
              <a:rPr lang="ja-JP" altLang="en-US" dirty="0">
                <a:solidFill>
                  <a:schemeClr val="tx1"/>
                </a:solidFill>
                <a:latin typeface="+mn-ea"/>
              </a:rPr>
              <a:t>　</a:t>
            </a:r>
            <a:r>
              <a:rPr lang="ja-JP" altLang="en-US" dirty="0" smtClean="0">
                <a:solidFill>
                  <a:schemeClr val="tx1"/>
                </a:solidFill>
                <a:latin typeface="+mn-ea"/>
              </a:rPr>
              <a:t>・日常生活に必要な相談・援助　等</a:t>
            </a:r>
            <a:endParaRPr lang="en-US" altLang="ja-JP" dirty="0" smtClean="0">
              <a:solidFill>
                <a:schemeClr val="tx1"/>
              </a:solidFill>
              <a:latin typeface="+mn-ea"/>
            </a:endParaRPr>
          </a:p>
          <a:p>
            <a:endParaRPr kumimoji="1" lang="en-US" altLang="ja-JP" dirty="0">
              <a:solidFill>
                <a:schemeClr val="tx1"/>
              </a:solidFill>
            </a:endParaRPr>
          </a:p>
          <a:p>
            <a:r>
              <a:rPr lang="ja-JP" altLang="en-US" b="1" dirty="0" smtClean="0">
                <a:solidFill>
                  <a:schemeClr val="tx1"/>
                </a:solidFill>
                <a:latin typeface="+mj-ea"/>
                <a:ea typeface="+mj-ea"/>
              </a:rPr>
              <a:t>●生活支援員</a:t>
            </a:r>
            <a:endParaRPr lang="en-US" altLang="ja-JP" b="1" dirty="0">
              <a:solidFill>
                <a:schemeClr val="tx1"/>
              </a:solidFill>
              <a:latin typeface="+mj-ea"/>
              <a:ea typeface="+mj-ea"/>
            </a:endParaRPr>
          </a:p>
          <a:p>
            <a:r>
              <a:rPr kumimoji="1" lang="ja-JP" altLang="en-US" dirty="0">
                <a:solidFill>
                  <a:schemeClr val="tx1"/>
                </a:solidFill>
              </a:rPr>
              <a:t>　</a:t>
            </a:r>
            <a:r>
              <a:rPr kumimoji="1" lang="ja-JP" altLang="en-US" dirty="0" smtClean="0">
                <a:solidFill>
                  <a:schemeClr val="tx1"/>
                </a:solidFill>
                <a:latin typeface="+mn-ea"/>
              </a:rPr>
              <a:t>・食事や入浴，排せつ等の介護　等</a:t>
            </a:r>
            <a:endParaRPr kumimoji="1" lang="en-US" altLang="ja-JP" dirty="0" smtClean="0">
              <a:solidFill>
                <a:schemeClr val="tx1"/>
              </a:solidFill>
              <a:latin typeface="+mn-ea"/>
            </a:endParaRPr>
          </a:p>
          <a:p>
            <a:endParaRPr lang="en-US" altLang="ja-JP" dirty="0">
              <a:solidFill>
                <a:schemeClr val="tx1"/>
              </a:solidFill>
              <a:latin typeface="+mn-ea"/>
            </a:endParaRPr>
          </a:p>
          <a:p>
            <a:r>
              <a:rPr lang="ja-JP" altLang="en-US" b="1" dirty="0" smtClean="0">
                <a:solidFill>
                  <a:srgbClr val="FF0000"/>
                </a:solidFill>
                <a:latin typeface="+mn-ea"/>
              </a:rPr>
              <a:t>●夜間支援従事者</a:t>
            </a:r>
            <a:endParaRPr lang="en-US" altLang="ja-JP" b="1" dirty="0" smtClean="0">
              <a:solidFill>
                <a:srgbClr val="FF0000"/>
              </a:solidFill>
              <a:latin typeface="+mn-ea"/>
            </a:endParaRPr>
          </a:p>
          <a:p>
            <a:r>
              <a:rPr kumimoji="1" lang="ja-JP" altLang="en-US" b="1" dirty="0">
                <a:solidFill>
                  <a:schemeClr val="tx1"/>
                </a:solidFill>
                <a:latin typeface="+mn-ea"/>
              </a:rPr>
              <a:t>　</a:t>
            </a:r>
            <a:r>
              <a:rPr kumimoji="1" lang="ja-JP" altLang="en-US" dirty="0" smtClean="0">
                <a:solidFill>
                  <a:srgbClr val="FF0000"/>
                </a:solidFill>
                <a:latin typeface="+mn-ea"/>
              </a:rPr>
              <a:t>・夜間及び深夜の時間帯に勤務（宿直勤務は除く。）を行う世話人又は生活支援員</a:t>
            </a:r>
            <a:endParaRPr kumimoji="1" lang="en-US" altLang="ja-JP" dirty="0" smtClean="0">
              <a:solidFill>
                <a:srgbClr val="FF0000"/>
              </a:solidFill>
              <a:latin typeface="+mn-ea"/>
            </a:endParaRPr>
          </a:p>
          <a:p>
            <a:r>
              <a:rPr lang="ja-JP" altLang="en-US" dirty="0">
                <a:solidFill>
                  <a:srgbClr val="FF0000"/>
                </a:solidFill>
                <a:latin typeface="+mn-ea"/>
              </a:rPr>
              <a:t>　</a:t>
            </a:r>
            <a:r>
              <a:rPr lang="ja-JP" altLang="en-US" dirty="0" smtClean="0">
                <a:solidFill>
                  <a:srgbClr val="FF0000"/>
                </a:solidFill>
                <a:latin typeface="+mn-ea"/>
              </a:rPr>
              <a:t>　</a:t>
            </a:r>
            <a:r>
              <a:rPr kumimoji="1" lang="ja-JP" altLang="en-US" dirty="0" smtClean="0">
                <a:solidFill>
                  <a:srgbClr val="FF0000"/>
                </a:solidFill>
                <a:latin typeface="+mn-ea"/>
              </a:rPr>
              <a:t>をいう。</a:t>
            </a:r>
            <a:endParaRPr kumimoji="1" lang="en-US" altLang="ja-JP" sz="1600" dirty="0" smtClean="0">
              <a:solidFill>
                <a:srgbClr val="FF0000"/>
              </a:solidFill>
              <a:latin typeface="+mn-ea"/>
            </a:endParaRPr>
          </a:p>
        </p:txBody>
      </p:sp>
      <p:sp>
        <p:nvSpPr>
          <p:cNvPr id="5" name="スライド番号プレースホルダー 4"/>
          <p:cNvSpPr>
            <a:spLocks noGrp="1"/>
          </p:cNvSpPr>
          <p:nvPr>
            <p:ph type="sldNum" sz="quarter" idx="12"/>
          </p:nvPr>
        </p:nvSpPr>
        <p:spPr>
          <a:xfrm>
            <a:off x="7046912" y="6525344"/>
            <a:ext cx="2133600" cy="365125"/>
          </a:xfrm>
        </p:spPr>
        <p:txBody>
          <a:bodyPr/>
          <a:lstStyle/>
          <a:p>
            <a:r>
              <a:rPr lang="ja-JP" altLang="en-US" sz="1400" dirty="0">
                <a:solidFill>
                  <a:schemeClr val="tx1"/>
                </a:solidFill>
              </a:rPr>
              <a:t>８</a:t>
            </a:r>
            <a:endParaRPr kumimoji="1" lang="ja-JP" altLang="en-US" sz="1400" dirty="0">
              <a:solidFill>
                <a:schemeClr val="tx1"/>
              </a:solidFill>
            </a:endParaRPr>
          </a:p>
        </p:txBody>
      </p:sp>
      <p:sp>
        <p:nvSpPr>
          <p:cNvPr id="6" name="テキスト ボックス 5"/>
          <p:cNvSpPr txBox="1"/>
          <p:nvPr/>
        </p:nvSpPr>
        <p:spPr>
          <a:xfrm>
            <a:off x="282813" y="413956"/>
            <a:ext cx="5369307" cy="369332"/>
          </a:xfrm>
          <a:prstGeom prst="rect">
            <a:avLst/>
          </a:prstGeom>
          <a:noFill/>
        </p:spPr>
        <p:txBody>
          <a:bodyPr wrap="square" rtlCol="0">
            <a:spAutoFit/>
          </a:bodyPr>
          <a:lstStyle/>
          <a:p>
            <a:r>
              <a:rPr kumimoji="1" lang="en-US" altLang="ja-JP" dirty="0" smtClean="0"/>
              <a:t>【</a:t>
            </a:r>
            <a:r>
              <a:rPr kumimoji="1" lang="ja-JP" altLang="en-US" dirty="0" smtClean="0"/>
              <a:t>日中サービス支援型の場合</a:t>
            </a:r>
            <a:r>
              <a:rPr kumimoji="1" lang="en-US" altLang="ja-JP" dirty="0" smtClean="0"/>
              <a:t>】</a:t>
            </a:r>
            <a:endParaRPr kumimoji="1" lang="ja-JP" altLang="en-US" dirty="0"/>
          </a:p>
        </p:txBody>
      </p:sp>
    </p:spTree>
    <p:extLst>
      <p:ext uri="{BB962C8B-B14F-4D97-AF65-F5344CB8AC3E}">
        <p14:creationId xmlns:p14="http://schemas.microsoft.com/office/powerpoint/2010/main" val="73282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44624"/>
            <a:ext cx="3528392" cy="369332"/>
          </a:xfrm>
          <a:prstGeom prst="rect">
            <a:avLst/>
          </a:prstGeom>
          <a:noFill/>
        </p:spPr>
        <p:txBody>
          <a:bodyPr wrap="square" rtlCol="0">
            <a:spAutoFit/>
          </a:bodyPr>
          <a:lstStyle/>
          <a:p>
            <a:r>
              <a:rPr kumimoji="1" lang="ja-JP" altLang="en-US" u="sng" dirty="0" smtClean="0"/>
              <a:t>６　利用者の１日の流れについて</a:t>
            </a:r>
            <a:endParaRPr kumimoji="1" lang="ja-JP" altLang="en-US" u="sng" dirty="0"/>
          </a:p>
        </p:txBody>
      </p:sp>
      <p:sp>
        <p:nvSpPr>
          <p:cNvPr id="3" name="テキスト ボックス 2"/>
          <p:cNvSpPr txBox="1"/>
          <p:nvPr/>
        </p:nvSpPr>
        <p:spPr>
          <a:xfrm>
            <a:off x="3635896" y="75401"/>
            <a:ext cx="5256584" cy="307777"/>
          </a:xfrm>
          <a:prstGeom prst="rect">
            <a:avLst/>
          </a:prstGeom>
          <a:noFill/>
        </p:spPr>
        <p:txBody>
          <a:bodyPr wrap="square" rtlCol="0">
            <a:spAutoFit/>
          </a:bodyPr>
          <a:lstStyle/>
          <a:p>
            <a:r>
              <a:rPr kumimoji="1" lang="en-US" altLang="ja-JP" sz="1400" dirty="0" smtClean="0">
                <a:solidFill>
                  <a:srgbClr val="FF0000"/>
                </a:solidFill>
              </a:rPr>
              <a:t>※</a:t>
            </a:r>
            <a:r>
              <a:rPr kumimoji="1" lang="ja-JP" altLang="en-US" sz="1400" dirty="0" smtClean="0">
                <a:solidFill>
                  <a:srgbClr val="FF0000"/>
                </a:solidFill>
              </a:rPr>
              <a:t>あくまで一例です。利用者個人の状況に応じた支援が必要です。</a:t>
            </a:r>
            <a:endParaRPr kumimoji="1" lang="ja-JP" altLang="en-US" sz="1400" dirty="0">
              <a:solidFill>
                <a:srgbClr val="FF0000"/>
              </a:solidFill>
            </a:endParaRPr>
          </a:p>
        </p:txBody>
      </p:sp>
      <p:sp>
        <p:nvSpPr>
          <p:cNvPr id="4" name="正方形/長方形 3"/>
          <p:cNvSpPr/>
          <p:nvPr/>
        </p:nvSpPr>
        <p:spPr>
          <a:xfrm>
            <a:off x="755576" y="476673"/>
            <a:ext cx="2736304" cy="108012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solidFill>
                  <a:schemeClr val="tx1"/>
                </a:solidFill>
              </a:rPr>
              <a:t>〈</a:t>
            </a:r>
            <a:r>
              <a:rPr kumimoji="1" lang="ja-JP" altLang="en-US" dirty="0" smtClean="0">
                <a:solidFill>
                  <a:schemeClr val="tx1"/>
                </a:solidFill>
              </a:rPr>
              <a:t>朝</a:t>
            </a:r>
            <a:r>
              <a:rPr kumimoji="1" lang="en-US" altLang="ja-JP" dirty="0" smtClean="0">
                <a:solidFill>
                  <a:schemeClr val="tx1"/>
                </a:solidFill>
              </a:rPr>
              <a:t>〉</a:t>
            </a:r>
          </a:p>
          <a:p>
            <a:r>
              <a:rPr lang="en-US" altLang="ja-JP" dirty="0">
                <a:solidFill>
                  <a:schemeClr val="tx1"/>
                </a:solidFill>
              </a:rPr>
              <a:t>GH</a:t>
            </a:r>
            <a:r>
              <a:rPr lang="ja-JP" altLang="en-US" dirty="0" err="1" smtClean="0">
                <a:solidFill>
                  <a:schemeClr val="tx1"/>
                </a:solidFill>
              </a:rPr>
              <a:t>にて</a:t>
            </a:r>
            <a:endParaRPr lang="en-US" altLang="ja-JP" dirty="0" smtClean="0">
              <a:solidFill>
                <a:schemeClr val="tx1"/>
              </a:solidFill>
            </a:endParaRPr>
          </a:p>
          <a:p>
            <a:r>
              <a:rPr kumimoji="1" lang="ja-JP" altLang="en-US" dirty="0">
                <a:solidFill>
                  <a:schemeClr val="tx1"/>
                </a:solidFill>
              </a:rPr>
              <a:t>　</a:t>
            </a:r>
            <a:r>
              <a:rPr lang="ja-JP" altLang="en-US" dirty="0" smtClean="0">
                <a:solidFill>
                  <a:schemeClr val="tx1"/>
                </a:solidFill>
              </a:rPr>
              <a:t>起床・朝食</a:t>
            </a:r>
            <a:endParaRPr kumimoji="1" lang="ja-JP" altLang="en-US" dirty="0">
              <a:solidFill>
                <a:schemeClr val="tx1"/>
              </a:solidFill>
            </a:endParaRPr>
          </a:p>
        </p:txBody>
      </p:sp>
      <p:sp>
        <p:nvSpPr>
          <p:cNvPr id="5" name="右中かっこ 4"/>
          <p:cNvSpPr/>
          <p:nvPr/>
        </p:nvSpPr>
        <p:spPr>
          <a:xfrm>
            <a:off x="3779912" y="476672"/>
            <a:ext cx="504056" cy="1080121"/>
          </a:xfrm>
          <a:prstGeom prst="rightBrace">
            <a:avLst>
              <a:gd name="adj1" fmla="val 26844"/>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4355976" y="476672"/>
            <a:ext cx="3960440" cy="1169551"/>
          </a:xfrm>
          <a:prstGeom prst="rect">
            <a:avLst/>
          </a:prstGeom>
          <a:noFill/>
        </p:spPr>
        <p:txBody>
          <a:bodyPr wrap="square" rtlCol="0">
            <a:spAutoFit/>
          </a:bodyPr>
          <a:lstStyle/>
          <a:p>
            <a:r>
              <a:rPr lang="en-US" altLang="ja-JP" sz="1400" dirty="0" smtClean="0"/>
              <a:t>【</a:t>
            </a:r>
            <a:r>
              <a:rPr lang="ja-JP" altLang="en-US" sz="1400" dirty="0" smtClean="0"/>
              <a:t>世話人・生活支援員の業務例</a:t>
            </a:r>
            <a:r>
              <a:rPr lang="en-US" altLang="ja-JP" sz="1400" dirty="0" smtClean="0"/>
              <a:t>】</a:t>
            </a:r>
          </a:p>
          <a:p>
            <a:r>
              <a:rPr kumimoji="1" lang="ja-JP" altLang="en-US" sz="1400" dirty="0"/>
              <a:t>　</a:t>
            </a:r>
            <a:r>
              <a:rPr kumimoji="1" lang="ja-JP" altLang="en-US" sz="1400" dirty="0" smtClean="0"/>
              <a:t>利用者の心身状態の確認</a:t>
            </a:r>
            <a:endParaRPr kumimoji="1" lang="en-US" altLang="ja-JP" sz="1400" dirty="0" smtClean="0"/>
          </a:p>
          <a:p>
            <a:r>
              <a:rPr lang="ja-JP" altLang="en-US" sz="1400" dirty="0"/>
              <a:t>　</a:t>
            </a:r>
            <a:r>
              <a:rPr lang="ja-JP" altLang="en-US" sz="1400" dirty="0" smtClean="0"/>
              <a:t>出勤時間に合わせて食事の提供</a:t>
            </a:r>
            <a:endParaRPr lang="en-US" altLang="ja-JP" sz="1400" dirty="0" smtClean="0"/>
          </a:p>
          <a:p>
            <a:r>
              <a:rPr kumimoji="1" lang="ja-JP" altLang="en-US" sz="1400" dirty="0"/>
              <a:t>　</a:t>
            </a:r>
            <a:r>
              <a:rPr kumimoji="1" lang="ja-JP" altLang="en-US" sz="1400" dirty="0" smtClean="0"/>
              <a:t>健康管理</a:t>
            </a:r>
            <a:endParaRPr kumimoji="1" lang="en-US" altLang="ja-JP" sz="1400" dirty="0" smtClean="0"/>
          </a:p>
          <a:p>
            <a:r>
              <a:rPr lang="ja-JP" altLang="en-US" sz="1400" dirty="0"/>
              <a:t>　</a:t>
            </a:r>
            <a:r>
              <a:rPr lang="ja-JP" altLang="en-US" sz="1400" dirty="0" smtClean="0"/>
              <a:t>利用者の送り出し　など</a:t>
            </a:r>
            <a:endParaRPr kumimoji="1" lang="ja-JP" altLang="en-US" sz="1400" dirty="0"/>
          </a:p>
        </p:txBody>
      </p:sp>
      <p:sp>
        <p:nvSpPr>
          <p:cNvPr id="7" name="正方形/長方形 6"/>
          <p:cNvSpPr/>
          <p:nvPr/>
        </p:nvSpPr>
        <p:spPr>
          <a:xfrm>
            <a:off x="755576" y="1628800"/>
            <a:ext cx="8136904" cy="1584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solidFill>
                  <a:schemeClr val="tx1"/>
                </a:solidFill>
              </a:rPr>
              <a:t>〈</a:t>
            </a:r>
            <a:r>
              <a:rPr lang="ja-JP" altLang="en-US" dirty="0">
                <a:solidFill>
                  <a:schemeClr val="tx1"/>
                </a:solidFill>
              </a:rPr>
              <a:t>昼</a:t>
            </a:r>
            <a:r>
              <a:rPr kumimoji="1" lang="en-US" altLang="ja-JP" dirty="0" smtClean="0">
                <a:solidFill>
                  <a:schemeClr val="tx1"/>
                </a:solidFill>
              </a:rPr>
              <a:t>〉</a:t>
            </a:r>
          </a:p>
          <a:p>
            <a:r>
              <a:rPr kumimoji="1" lang="ja-JP" altLang="en-US" dirty="0" smtClean="0">
                <a:solidFill>
                  <a:schemeClr val="tx1"/>
                </a:solidFill>
              </a:rPr>
              <a:t>利用者はそれぞれの日中活動の場で過ごします。</a:t>
            </a:r>
            <a:endParaRPr lang="en-US" altLang="ja-JP" dirty="0">
              <a:solidFill>
                <a:schemeClr val="tx1"/>
              </a:solidFill>
            </a:endParaRPr>
          </a:p>
          <a:p>
            <a:r>
              <a:rPr lang="ja-JP" altLang="en-US" sz="1400" dirty="0" smtClean="0">
                <a:solidFill>
                  <a:schemeClr val="tx1"/>
                </a:solidFill>
              </a:rPr>
              <a:t>　・一般企業での就労</a:t>
            </a:r>
            <a:endParaRPr lang="en-US" altLang="ja-JP" sz="1400" dirty="0" smtClean="0">
              <a:solidFill>
                <a:schemeClr val="tx1"/>
              </a:solidFill>
            </a:endParaRPr>
          </a:p>
          <a:p>
            <a:r>
              <a:rPr kumimoji="1" lang="ja-JP" altLang="en-US" sz="1400" dirty="0">
                <a:solidFill>
                  <a:schemeClr val="tx1"/>
                </a:solidFill>
              </a:rPr>
              <a:t>　</a:t>
            </a:r>
            <a:r>
              <a:rPr lang="ja-JP" altLang="en-US" sz="1400" dirty="0">
                <a:solidFill>
                  <a:schemeClr val="tx1"/>
                </a:solidFill>
              </a:rPr>
              <a:t>・</a:t>
            </a:r>
            <a:r>
              <a:rPr kumimoji="1" lang="ja-JP" altLang="en-US" sz="1400" dirty="0" err="1" smtClean="0">
                <a:solidFill>
                  <a:schemeClr val="tx1"/>
                </a:solidFill>
              </a:rPr>
              <a:t>障がい</a:t>
            </a:r>
            <a:r>
              <a:rPr kumimoji="1" lang="ja-JP" altLang="en-US" sz="1400" dirty="0" smtClean="0">
                <a:solidFill>
                  <a:schemeClr val="tx1"/>
                </a:solidFill>
              </a:rPr>
              <a:t>福祉サービス（日中活動系）の利用など</a:t>
            </a:r>
            <a:r>
              <a:rPr lang="ja-JP" altLang="en-US" sz="1400" dirty="0" smtClean="0">
                <a:solidFill>
                  <a:schemeClr val="tx1"/>
                </a:solidFill>
              </a:rPr>
              <a:t> （中にはＧＨで過ごす人もいます。）</a:t>
            </a:r>
            <a:endParaRPr lang="en-US" altLang="ja-JP" sz="1400" dirty="0" smtClean="0">
              <a:solidFill>
                <a:schemeClr val="tx1"/>
              </a:solidFill>
            </a:endParaRPr>
          </a:p>
          <a:p>
            <a:r>
              <a:rPr lang="ja-JP" altLang="en-US" sz="1400" dirty="0">
                <a:solidFill>
                  <a:schemeClr val="tx1"/>
                </a:solidFill>
              </a:rPr>
              <a:t>　</a:t>
            </a:r>
            <a:r>
              <a:rPr lang="en-US" altLang="ja-JP" sz="1400" dirty="0">
                <a:solidFill>
                  <a:srgbClr val="FF0000"/>
                </a:solidFill>
              </a:rPr>
              <a:t>※</a:t>
            </a:r>
            <a:r>
              <a:rPr lang="ja-JP" altLang="en-US" sz="1400" dirty="0" smtClean="0">
                <a:solidFill>
                  <a:srgbClr val="FF0000"/>
                </a:solidFill>
              </a:rPr>
              <a:t>日中サービス支援型ＧＨにおいては，原則日中を共同生活住居内で過ごすため，</a:t>
            </a:r>
            <a:endParaRPr lang="en-US" altLang="ja-JP" sz="1400" dirty="0" smtClean="0">
              <a:solidFill>
                <a:srgbClr val="FF0000"/>
              </a:solidFill>
            </a:endParaRPr>
          </a:p>
          <a:p>
            <a:r>
              <a:rPr lang="ja-JP" altLang="en-US" sz="1400" dirty="0">
                <a:solidFill>
                  <a:srgbClr val="FF0000"/>
                </a:solidFill>
              </a:rPr>
              <a:t>　　</a:t>
            </a:r>
            <a:r>
              <a:rPr lang="ja-JP" altLang="en-US" sz="1400" dirty="0" smtClean="0">
                <a:solidFill>
                  <a:srgbClr val="FF0000"/>
                </a:solidFill>
              </a:rPr>
              <a:t>  適宜，利用者の状況に応じた介護サービスを提供する。</a:t>
            </a:r>
            <a:endParaRPr lang="en-US" altLang="ja-JP" sz="1400" dirty="0" smtClean="0">
              <a:solidFill>
                <a:srgbClr val="FF0000"/>
              </a:solidFill>
            </a:endParaRPr>
          </a:p>
        </p:txBody>
      </p:sp>
      <p:sp>
        <p:nvSpPr>
          <p:cNvPr id="8" name="正方形/長方形 7"/>
          <p:cNvSpPr/>
          <p:nvPr/>
        </p:nvSpPr>
        <p:spPr>
          <a:xfrm>
            <a:off x="755576" y="3262063"/>
            <a:ext cx="2736304" cy="1103041"/>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solidFill>
                  <a:schemeClr val="tx1"/>
                </a:solidFill>
              </a:rPr>
              <a:t>〈</a:t>
            </a:r>
            <a:r>
              <a:rPr lang="ja-JP" altLang="en-US" dirty="0" smtClean="0">
                <a:solidFill>
                  <a:schemeClr val="tx1"/>
                </a:solidFill>
              </a:rPr>
              <a:t>夕～夜</a:t>
            </a:r>
            <a:r>
              <a:rPr kumimoji="1" lang="en-US" altLang="ja-JP" dirty="0" smtClean="0">
                <a:solidFill>
                  <a:schemeClr val="tx1"/>
                </a:solidFill>
              </a:rPr>
              <a:t>〉</a:t>
            </a:r>
          </a:p>
          <a:p>
            <a:r>
              <a:rPr lang="en-US" altLang="ja-JP" dirty="0">
                <a:solidFill>
                  <a:schemeClr val="tx1"/>
                </a:solidFill>
              </a:rPr>
              <a:t>GH</a:t>
            </a:r>
            <a:r>
              <a:rPr lang="ja-JP" altLang="en-US" dirty="0" err="1" smtClean="0">
                <a:solidFill>
                  <a:schemeClr val="tx1"/>
                </a:solidFill>
              </a:rPr>
              <a:t>にて</a:t>
            </a:r>
            <a:endParaRPr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夕食</a:t>
            </a:r>
            <a:r>
              <a:rPr lang="ja-JP" altLang="en-US" dirty="0" smtClean="0">
                <a:solidFill>
                  <a:schemeClr val="tx1"/>
                </a:solidFill>
              </a:rPr>
              <a:t>・入浴・就寝</a:t>
            </a:r>
            <a:endParaRPr kumimoji="1" lang="ja-JP" altLang="en-US" dirty="0">
              <a:solidFill>
                <a:schemeClr val="tx1"/>
              </a:solidFill>
            </a:endParaRPr>
          </a:p>
        </p:txBody>
      </p:sp>
      <p:sp>
        <p:nvSpPr>
          <p:cNvPr id="9" name="右中かっこ 8"/>
          <p:cNvSpPr/>
          <p:nvPr/>
        </p:nvSpPr>
        <p:spPr>
          <a:xfrm>
            <a:off x="3779912" y="3284985"/>
            <a:ext cx="504056" cy="1080120"/>
          </a:xfrm>
          <a:prstGeom prst="rightBrace">
            <a:avLst>
              <a:gd name="adj1" fmla="val 26844"/>
              <a:gd name="adj2" fmla="val 50000"/>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4427984" y="3140968"/>
            <a:ext cx="3960440" cy="1384995"/>
          </a:xfrm>
          <a:prstGeom prst="rect">
            <a:avLst/>
          </a:prstGeom>
          <a:noFill/>
        </p:spPr>
        <p:txBody>
          <a:bodyPr wrap="square" rtlCol="0">
            <a:spAutoFit/>
          </a:bodyPr>
          <a:lstStyle/>
          <a:p>
            <a:r>
              <a:rPr lang="en-US" altLang="ja-JP" sz="1400" dirty="0" smtClean="0"/>
              <a:t>【</a:t>
            </a:r>
            <a:r>
              <a:rPr lang="ja-JP" altLang="en-US" sz="1400" dirty="0" smtClean="0"/>
              <a:t>世話人・生活支援員の業務例</a:t>
            </a:r>
            <a:r>
              <a:rPr lang="en-US" altLang="ja-JP" sz="1400" dirty="0" smtClean="0"/>
              <a:t>】</a:t>
            </a:r>
          </a:p>
          <a:p>
            <a:r>
              <a:rPr kumimoji="1" lang="ja-JP" altLang="en-US" sz="1400" dirty="0"/>
              <a:t>　</a:t>
            </a:r>
            <a:r>
              <a:rPr kumimoji="1" lang="ja-JP" altLang="en-US" sz="1400" dirty="0" smtClean="0"/>
              <a:t>利用者の心身状態の確認</a:t>
            </a:r>
            <a:endParaRPr kumimoji="1" lang="en-US" altLang="ja-JP" sz="1400" dirty="0" smtClean="0"/>
          </a:p>
          <a:p>
            <a:r>
              <a:rPr lang="ja-JP" altLang="en-US" sz="1400" dirty="0"/>
              <a:t>　</a:t>
            </a:r>
            <a:r>
              <a:rPr lang="ja-JP" altLang="en-US" sz="1400" dirty="0" smtClean="0"/>
              <a:t>帰宅時間に合わせて食事の提供</a:t>
            </a:r>
            <a:endParaRPr lang="en-US" altLang="ja-JP" sz="1400" dirty="0" smtClean="0"/>
          </a:p>
          <a:p>
            <a:r>
              <a:rPr kumimoji="1" lang="ja-JP" altLang="en-US" sz="1400" dirty="0"/>
              <a:t>　</a:t>
            </a:r>
            <a:r>
              <a:rPr lang="ja-JP" altLang="en-US" sz="1400" dirty="0" smtClean="0"/>
              <a:t>洗濯・入浴の支援</a:t>
            </a:r>
            <a:endParaRPr lang="en-US" altLang="ja-JP" sz="1400" dirty="0" smtClean="0"/>
          </a:p>
          <a:p>
            <a:r>
              <a:rPr kumimoji="1" lang="ja-JP" altLang="en-US" sz="1400" dirty="0"/>
              <a:t>　</a:t>
            </a:r>
            <a:r>
              <a:rPr kumimoji="1" lang="ja-JP" altLang="en-US" sz="1400" dirty="0" smtClean="0"/>
              <a:t>健康管理</a:t>
            </a:r>
            <a:endParaRPr kumimoji="1" lang="en-US" altLang="ja-JP" sz="1400" dirty="0" smtClean="0"/>
          </a:p>
          <a:p>
            <a:r>
              <a:rPr lang="ja-JP" altLang="en-US" sz="1400" dirty="0" smtClean="0"/>
              <a:t>　相談支援　など</a:t>
            </a:r>
            <a:endParaRPr kumimoji="1" lang="ja-JP" altLang="en-US" sz="1400" dirty="0"/>
          </a:p>
        </p:txBody>
      </p:sp>
      <p:sp>
        <p:nvSpPr>
          <p:cNvPr id="11" name="テキスト ボックス 10"/>
          <p:cNvSpPr txBox="1"/>
          <p:nvPr/>
        </p:nvSpPr>
        <p:spPr>
          <a:xfrm>
            <a:off x="179512" y="4444077"/>
            <a:ext cx="8928992" cy="2585323"/>
          </a:xfrm>
          <a:prstGeom prst="rect">
            <a:avLst/>
          </a:prstGeom>
          <a:noFill/>
        </p:spPr>
        <p:txBody>
          <a:bodyPr wrap="square" rtlCol="0">
            <a:spAutoFit/>
          </a:bodyPr>
          <a:lstStyle/>
          <a:p>
            <a:r>
              <a:rPr lang="ja-JP" altLang="en-US" sz="1400" b="1" dirty="0"/>
              <a:t>●</a:t>
            </a:r>
            <a:r>
              <a:rPr kumimoji="1" lang="ja-JP" altLang="en-US" sz="1400" b="1" dirty="0" smtClean="0"/>
              <a:t>その他の業務</a:t>
            </a:r>
            <a:endParaRPr lang="en-US" altLang="ja-JP" sz="1400" b="1" dirty="0"/>
          </a:p>
          <a:p>
            <a:r>
              <a:rPr lang="ja-JP" altLang="en-US" sz="1400" b="1" dirty="0" smtClean="0"/>
              <a:t>　</a:t>
            </a:r>
            <a:r>
              <a:rPr lang="ja-JP" altLang="en-US" sz="1400" dirty="0" smtClean="0"/>
              <a:t>・個別支援計画の作成，モニタリング（少なくとも６か月に１度）　　</a:t>
            </a:r>
            <a:endParaRPr lang="en-US" altLang="ja-JP" sz="1400" dirty="0" smtClean="0"/>
          </a:p>
          <a:p>
            <a:r>
              <a:rPr lang="ja-JP" altLang="en-US" sz="1400" dirty="0">
                <a:solidFill>
                  <a:srgbClr val="FF0000"/>
                </a:solidFill>
              </a:rPr>
              <a:t>　</a:t>
            </a:r>
            <a:r>
              <a:rPr lang="ja-JP" altLang="en-US" sz="1400" dirty="0" smtClean="0">
                <a:solidFill>
                  <a:srgbClr val="FF0000"/>
                </a:solidFill>
              </a:rPr>
              <a:t>　</a:t>
            </a:r>
            <a:r>
              <a:rPr lang="en-US" altLang="ja-JP" sz="1200" dirty="0" smtClean="0">
                <a:solidFill>
                  <a:srgbClr val="FF0000"/>
                </a:solidFill>
              </a:rPr>
              <a:t>※</a:t>
            </a:r>
            <a:r>
              <a:rPr lang="ja-JP" altLang="en-US" sz="1200" dirty="0" smtClean="0">
                <a:solidFill>
                  <a:srgbClr val="FF0000"/>
                </a:solidFill>
              </a:rPr>
              <a:t>サービス管理責任者の業務</a:t>
            </a:r>
            <a:endParaRPr lang="en-US" altLang="ja-JP" sz="1200" dirty="0" smtClean="0">
              <a:solidFill>
                <a:srgbClr val="FF0000"/>
              </a:solidFill>
            </a:endParaRPr>
          </a:p>
          <a:p>
            <a:r>
              <a:rPr lang="ja-JP" altLang="en-US" sz="1200" dirty="0">
                <a:solidFill>
                  <a:srgbClr val="FF0000"/>
                </a:solidFill>
              </a:rPr>
              <a:t>　</a:t>
            </a:r>
            <a:r>
              <a:rPr lang="ja-JP" altLang="en-US" sz="1200" dirty="0" smtClean="0">
                <a:solidFill>
                  <a:srgbClr val="FF0000"/>
                </a:solidFill>
              </a:rPr>
              <a:t>　 </a:t>
            </a:r>
            <a:r>
              <a:rPr lang="en-US" altLang="ja-JP" sz="1200" dirty="0" smtClean="0">
                <a:solidFill>
                  <a:srgbClr val="FF0000"/>
                </a:solidFill>
              </a:rPr>
              <a:t>※</a:t>
            </a:r>
            <a:r>
              <a:rPr lang="ja-JP" altLang="en-US" sz="1200" dirty="0" smtClean="0">
                <a:solidFill>
                  <a:srgbClr val="FF0000"/>
                </a:solidFill>
              </a:rPr>
              <a:t>日中サービス支援型は，３か月に１度モニタリングを行う必要がある。</a:t>
            </a:r>
            <a:endParaRPr lang="en-US" altLang="ja-JP" sz="1200" dirty="0">
              <a:solidFill>
                <a:srgbClr val="FF0000"/>
              </a:solidFill>
            </a:endParaRPr>
          </a:p>
          <a:p>
            <a:r>
              <a:rPr lang="ja-JP" altLang="en-US" sz="1400" dirty="0"/>
              <a:t>　</a:t>
            </a:r>
            <a:r>
              <a:rPr lang="ja-JP" altLang="en-US" sz="1400" dirty="0" smtClean="0"/>
              <a:t>・日常生活の援助：掃除，家事等の介助・郵便や証明書等発行などの手続き・家族との調整</a:t>
            </a:r>
            <a:endParaRPr kumimoji="1" lang="en-US" altLang="ja-JP" sz="1400" dirty="0"/>
          </a:p>
          <a:p>
            <a:r>
              <a:rPr lang="ja-JP" altLang="en-US" sz="1400" dirty="0" smtClean="0"/>
              <a:t>　・金銭管理の援助：生活費等の管理の支援</a:t>
            </a:r>
            <a:endParaRPr lang="en-US" altLang="ja-JP" sz="1400" dirty="0" smtClean="0"/>
          </a:p>
          <a:p>
            <a:r>
              <a:rPr lang="ja-JP" altLang="en-US" sz="1400" dirty="0"/>
              <a:t>　</a:t>
            </a:r>
            <a:r>
              <a:rPr lang="ja-JP" altLang="en-US" sz="1400" dirty="0" smtClean="0"/>
              <a:t>・緊　急　対　応　  ：休日，夜間の支援，防災・急病対応に関する業務</a:t>
            </a:r>
            <a:endParaRPr lang="en-US" altLang="ja-JP" sz="1400" dirty="0" smtClean="0"/>
          </a:p>
          <a:p>
            <a:r>
              <a:rPr lang="ja-JP" altLang="en-US" sz="1400" dirty="0"/>
              <a:t>　</a:t>
            </a:r>
            <a:r>
              <a:rPr lang="ja-JP" altLang="en-US" sz="1400" dirty="0" smtClean="0"/>
              <a:t>・余暇活動の援助：季節行事やレクレーション参加への支援</a:t>
            </a:r>
            <a:endParaRPr lang="en-US" altLang="ja-JP" sz="1400" dirty="0" smtClean="0"/>
          </a:p>
          <a:p>
            <a:r>
              <a:rPr lang="ja-JP" altLang="en-US" sz="1400" dirty="0"/>
              <a:t>　</a:t>
            </a:r>
            <a:r>
              <a:rPr lang="ja-JP" altLang="en-US" sz="1400" dirty="0" smtClean="0"/>
              <a:t>・関係機関との連絡：関係機関との会議・近隣や自治体との関係づくり</a:t>
            </a:r>
            <a:endParaRPr lang="en-US" altLang="ja-JP" sz="1400" dirty="0" smtClean="0"/>
          </a:p>
          <a:p>
            <a:r>
              <a:rPr lang="ja-JP" altLang="en-US" sz="1400" dirty="0"/>
              <a:t>　</a:t>
            </a:r>
            <a:r>
              <a:rPr lang="ja-JP" altLang="en-US" sz="1400" dirty="0" smtClean="0"/>
              <a:t>・事業所運営に関すること：会計事務，支援員の調整　など</a:t>
            </a:r>
            <a:endParaRPr lang="en-US" altLang="ja-JP" sz="1400" dirty="0" smtClean="0"/>
          </a:p>
          <a:p>
            <a:r>
              <a:rPr kumimoji="1" lang="ja-JP" altLang="en-US" sz="1200" dirty="0" smtClean="0">
                <a:solidFill>
                  <a:srgbClr val="FF0000"/>
                </a:solidFill>
              </a:rPr>
              <a:t>　　</a:t>
            </a:r>
            <a:r>
              <a:rPr kumimoji="1" lang="en-US" altLang="ja-JP" sz="1200" dirty="0" smtClean="0">
                <a:solidFill>
                  <a:srgbClr val="FF0000"/>
                </a:solidFill>
              </a:rPr>
              <a:t>※</a:t>
            </a:r>
            <a:r>
              <a:rPr kumimoji="1" lang="ja-JP" altLang="en-US" sz="1200" dirty="0" smtClean="0">
                <a:solidFill>
                  <a:srgbClr val="FF0000"/>
                </a:solidFill>
              </a:rPr>
              <a:t>金銭に係るものについては，書面等をもって事前に同意を得るとともに，代行した後はその都度，本人に確認を得るものとする。</a:t>
            </a:r>
            <a:endParaRPr kumimoji="1" lang="en-US" altLang="ja-JP" sz="1200" dirty="0">
              <a:solidFill>
                <a:srgbClr val="FF0000"/>
              </a:solidFill>
            </a:endParaRPr>
          </a:p>
          <a:p>
            <a:endParaRPr kumimoji="1" lang="ja-JP" altLang="en-US" sz="1200" dirty="0">
              <a:solidFill>
                <a:srgbClr val="FF0000"/>
              </a:solidFill>
            </a:endParaRPr>
          </a:p>
        </p:txBody>
      </p:sp>
      <p:sp>
        <p:nvSpPr>
          <p:cNvPr id="12" name="スライド番号プレースホルダー 11"/>
          <p:cNvSpPr>
            <a:spLocks noGrp="1"/>
          </p:cNvSpPr>
          <p:nvPr>
            <p:ph type="sldNum" sz="quarter" idx="12"/>
          </p:nvPr>
        </p:nvSpPr>
        <p:spPr>
          <a:xfrm>
            <a:off x="7046912" y="6525344"/>
            <a:ext cx="2133600" cy="365125"/>
          </a:xfrm>
        </p:spPr>
        <p:txBody>
          <a:bodyPr/>
          <a:lstStyle/>
          <a:p>
            <a:r>
              <a:rPr kumimoji="1" lang="ja-JP" altLang="en-US" sz="1400" dirty="0" smtClean="0">
                <a:solidFill>
                  <a:schemeClr val="tx1"/>
                </a:solidFill>
              </a:rPr>
              <a:t>９</a:t>
            </a:r>
            <a:endParaRPr kumimoji="1" lang="ja-JP" altLang="en-US" sz="1400" dirty="0">
              <a:solidFill>
                <a:schemeClr val="tx1"/>
              </a:solidFill>
            </a:endParaRPr>
          </a:p>
        </p:txBody>
      </p:sp>
    </p:spTree>
    <p:extLst>
      <p:ext uri="{BB962C8B-B14F-4D97-AF65-F5344CB8AC3E}">
        <p14:creationId xmlns:p14="http://schemas.microsoft.com/office/powerpoint/2010/main" val="2303160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27384"/>
            <a:ext cx="7632848" cy="369332"/>
          </a:xfrm>
          <a:prstGeom prst="rect">
            <a:avLst/>
          </a:prstGeom>
          <a:noFill/>
        </p:spPr>
        <p:txBody>
          <a:bodyPr wrap="square" rtlCol="0">
            <a:spAutoFit/>
          </a:bodyPr>
          <a:lstStyle/>
          <a:p>
            <a:r>
              <a:rPr lang="ja-JP" altLang="en-US" u="sng" dirty="0"/>
              <a:t>７</a:t>
            </a:r>
            <a:r>
              <a:rPr kumimoji="1" lang="ja-JP" altLang="en-US" u="sng" dirty="0" smtClean="0"/>
              <a:t>　</a:t>
            </a:r>
            <a:r>
              <a:rPr lang="ja-JP" altLang="en-US" u="sng" dirty="0"/>
              <a:t>事業所</a:t>
            </a:r>
            <a:r>
              <a:rPr kumimoji="1" lang="ja-JP" altLang="en-US" u="sng" dirty="0" smtClean="0"/>
              <a:t>を</a:t>
            </a:r>
            <a:r>
              <a:rPr lang="ja-JP" altLang="en-US" u="sng" dirty="0" smtClean="0"/>
              <a:t>新しく</a:t>
            </a:r>
            <a:r>
              <a:rPr kumimoji="1" lang="ja-JP" altLang="en-US" u="sng" dirty="0" smtClean="0"/>
              <a:t>開設する場合の流れについて</a:t>
            </a:r>
            <a:r>
              <a:rPr kumimoji="1" lang="ja-JP" altLang="en-US" sz="1200" u="sng" dirty="0" smtClean="0"/>
              <a:t>（新たに事業所の指定を受ける場合）</a:t>
            </a:r>
            <a:endParaRPr kumimoji="1" lang="ja-JP" altLang="en-US" sz="1200" u="sng" dirty="0"/>
          </a:p>
        </p:txBody>
      </p:sp>
      <p:sp>
        <p:nvSpPr>
          <p:cNvPr id="4" name="角丸四角形 3"/>
          <p:cNvSpPr/>
          <p:nvPr/>
        </p:nvSpPr>
        <p:spPr>
          <a:xfrm>
            <a:off x="323528" y="404664"/>
            <a:ext cx="8424936" cy="1080120"/>
          </a:xfrm>
          <a:prstGeom prst="roundRect">
            <a:avLst>
              <a:gd name="adj" fmla="val 10497"/>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rPr>
              <a:t>１．事業の構想を練りましょう</a:t>
            </a:r>
            <a:endParaRPr kumimoji="1" lang="en-US" altLang="ja-JP" sz="1400" b="1" dirty="0" smtClean="0">
              <a:solidFill>
                <a:schemeClr val="tx1"/>
              </a:solidFill>
            </a:endParaRPr>
          </a:p>
          <a:p>
            <a:r>
              <a:rPr lang="ja-JP" altLang="en-US" sz="1200" dirty="0" smtClean="0">
                <a:solidFill>
                  <a:schemeClr val="tx1"/>
                </a:solidFill>
              </a:rPr>
              <a:t>□　ＧＨをつくる目的，基本構想は？　→　ＧＨの基本的な制度について理解しておきましょう。（既存のＧＨを見学するなど）</a:t>
            </a:r>
            <a:endParaRPr lang="en-US" altLang="ja-JP" sz="1200" dirty="0" smtClean="0">
              <a:solidFill>
                <a:schemeClr val="tx1"/>
              </a:solidFill>
            </a:endParaRPr>
          </a:p>
          <a:p>
            <a:r>
              <a:rPr kumimoji="1" lang="ja-JP" altLang="en-US" sz="1200" dirty="0" smtClean="0">
                <a:solidFill>
                  <a:schemeClr val="tx1"/>
                </a:solidFill>
              </a:rPr>
              <a:t>□　法人格はもっていますか？</a:t>
            </a:r>
            <a:endParaRPr kumimoji="1" lang="en-US" altLang="ja-JP" sz="1200" dirty="0" smtClean="0">
              <a:solidFill>
                <a:schemeClr val="tx1"/>
              </a:solidFill>
            </a:endParaRPr>
          </a:p>
          <a:p>
            <a:r>
              <a:rPr lang="ja-JP" altLang="en-US" sz="1200" dirty="0" smtClean="0">
                <a:solidFill>
                  <a:schemeClr val="tx1"/>
                </a:solidFill>
              </a:rPr>
              <a:t>□　定款に障害者の日常生活及び社会生活を総合的に支援するための法律に基づく</a:t>
            </a:r>
            <a:r>
              <a:rPr lang="ja-JP" altLang="en-US" sz="1200" dirty="0" err="1" smtClean="0">
                <a:solidFill>
                  <a:schemeClr val="tx1"/>
                </a:solidFill>
              </a:rPr>
              <a:t>障がい</a:t>
            </a:r>
            <a:r>
              <a:rPr lang="ja-JP" altLang="en-US" sz="1200" dirty="0" smtClean="0">
                <a:solidFill>
                  <a:schemeClr val="tx1"/>
                </a:solidFill>
              </a:rPr>
              <a:t>福祉サービス事業を行う旨の記載</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　 はありますか？</a:t>
            </a:r>
            <a:endParaRPr kumimoji="1" lang="ja-JP" altLang="en-US" sz="1200" dirty="0">
              <a:solidFill>
                <a:schemeClr val="tx1"/>
              </a:solidFill>
            </a:endParaRPr>
          </a:p>
        </p:txBody>
      </p:sp>
      <p:sp>
        <p:nvSpPr>
          <p:cNvPr id="5" name="角丸四角形 4"/>
          <p:cNvSpPr/>
          <p:nvPr/>
        </p:nvSpPr>
        <p:spPr>
          <a:xfrm>
            <a:off x="323528" y="1700808"/>
            <a:ext cx="8424936" cy="1431776"/>
          </a:xfrm>
          <a:prstGeom prst="roundRect">
            <a:avLst>
              <a:gd name="adj" fmla="val 10497"/>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rPr>
              <a:t>２</a:t>
            </a:r>
            <a:r>
              <a:rPr kumimoji="1" lang="ja-JP" altLang="en-US" sz="1400" b="1" dirty="0" smtClean="0">
                <a:solidFill>
                  <a:schemeClr val="tx1"/>
                </a:solidFill>
              </a:rPr>
              <a:t>．事業計画を立てましょう</a:t>
            </a:r>
            <a:endParaRPr kumimoji="1" lang="en-US" altLang="ja-JP" sz="1400" b="1" dirty="0" smtClean="0">
              <a:solidFill>
                <a:schemeClr val="tx1"/>
              </a:solidFill>
            </a:endParaRPr>
          </a:p>
          <a:p>
            <a:r>
              <a:rPr lang="ja-JP" altLang="en-US" sz="1200" dirty="0" smtClean="0">
                <a:solidFill>
                  <a:schemeClr val="tx1"/>
                </a:solidFill>
              </a:rPr>
              <a:t>□　入居定員は何人にしますか？（最低４人以上</a:t>
            </a:r>
            <a:r>
              <a:rPr lang="ja-JP" altLang="en-US" sz="1200" dirty="0" smtClean="0">
                <a:solidFill>
                  <a:schemeClr val="tx1"/>
                </a:solidFill>
                <a:latin typeface="+mn-ea"/>
              </a:rPr>
              <a:t>，</a:t>
            </a:r>
            <a:r>
              <a:rPr lang="en-US" altLang="ja-JP" sz="1200" dirty="0" smtClean="0">
                <a:solidFill>
                  <a:schemeClr val="tx1"/>
                </a:solidFill>
                <a:latin typeface="+mn-ea"/>
              </a:rPr>
              <a:t>10</a:t>
            </a:r>
            <a:r>
              <a:rPr lang="ja-JP" altLang="en-US" sz="1200" dirty="0">
                <a:solidFill>
                  <a:schemeClr val="tx1"/>
                </a:solidFill>
                <a:latin typeface="+mn-ea"/>
              </a:rPr>
              <a:t>人</a:t>
            </a:r>
            <a:r>
              <a:rPr lang="ja-JP" altLang="en-US" sz="1200" dirty="0" smtClean="0">
                <a:solidFill>
                  <a:schemeClr val="tx1"/>
                </a:solidFill>
              </a:rPr>
              <a:t>まで）</a:t>
            </a:r>
            <a:endParaRPr lang="en-US" altLang="ja-JP" sz="1200" dirty="0" smtClean="0">
              <a:solidFill>
                <a:schemeClr val="tx1"/>
              </a:solidFill>
            </a:endParaRPr>
          </a:p>
          <a:p>
            <a:r>
              <a:rPr kumimoji="1" lang="ja-JP" altLang="en-US" sz="1200" dirty="0" smtClean="0">
                <a:solidFill>
                  <a:schemeClr val="tx1"/>
                </a:solidFill>
              </a:rPr>
              <a:t>□　入居対象者はどうしますか？</a:t>
            </a:r>
            <a:endParaRPr kumimoji="1" lang="en-US" altLang="ja-JP" sz="1200" dirty="0" smtClean="0">
              <a:solidFill>
                <a:schemeClr val="tx1"/>
              </a:solidFill>
            </a:endParaRPr>
          </a:p>
          <a:p>
            <a:r>
              <a:rPr kumimoji="1" lang="ja-JP" altLang="en-US" sz="1200" dirty="0" smtClean="0">
                <a:solidFill>
                  <a:schemeClr val="tx1"/>
                </a:solidFill>
              </a:rPr>
              <a:t>□　バックアップ施設は近くにありますか？</a:t>
            </a:r>
            <a:endParaRPr kumimoji="1" lang="en-US" altLang="ja-JP" sz="1200" dirty="0" smtClean="0">
              <a:solidFill>
                <a:schemeClr val="tx1"/>
              </a:solidFill>
            </a:endParaRPr>
          </a:p>
          <a:p>
            <a:r>
              <a:rPr lang="ja-JP" altLang="en-US" sz="1200" dirty="0" smtClean="0">
                <a:solidFill>
                  <a:schemeClr val="tx1"/>
                </a:solidFill>
              </a:rPr>
              <a:t>□　医療機関との提携はできていますか？</a:t>
            </a:r>
            <a:endParaRPr lang="en-US" altLang="ja-JP" sz="1200" dirty="0" smtClean="0">
              <a:solidFill>
                <a:schemeClr val="tx1"/>
              </a:solidFill>
            </a:endParaRPr>
          </a:p>
          <a:p>
            <a:r>
              <a:rPr lang="ja-JP" altLang="en-US" sz="1200" dirty="0" smtClean="0">
                <a:solidFill>
                  <a:schemeClr val="tx1"/>
                </a:solidFill>
              </a:rPr>
              <a:t>□　</a:t>
            </a:r>
            <a:r>
              <a:rPr lang="ja-JP" altLang="en-US" sz="1200" dirty="0">
                <a:solidFill>
                  <a:schemeClr val="tx1"/>
                </a:solidFill>
              </a:rPr>
              <a:t>収支の見込みは立っていますか？</a:t>
            </a:r>
            <a:endParaRPr lang="en-US" altLang="ja-JP" sz="1200" dirty="0">
              <a:solidFill>
                <a:schemeClr val="tx1"/>
              </a:solidFill>
            </a:endParaRPr>
          </a:p>
          <a:p>
            <a:r>
              <a:rPr lang="ja-JP" altLang="en-US" sz="1200" dirty="0" smtClean="0">
                <a:solidFill>
                  <a:schemeClr val="tx1"/>
                </a:solidFill>
              </a:rPr>
              <a:t>□　周辺環境はどうですか？　　→　交通利便性や地域住民との交流が図れるかなど確認しましょう。</a:t>
            </a:r>
            <a:endParaRPr lang="en-US" altLang="ja-JP" sz="1200" dirty="0" smtClean="0">
              <a:solidFill>
                <a:schemeClr val="tx1"/>
              </a:solidFill>
            </a:endParaRPr>
          </a:p>
        </p:txBody>
      </p:sp>
      <p:sp>
        <p:nvSpPr>
          <p:cNvPr id="6" name="角丸四角形 5"/>
          <p:cNvSpPr/>
          <p:nvPr/>
        </p:nvSpPr>
        <p:spPr>
          <a:xfrm>
            <a:off x="323528" y="3356992"/>
            <a:ext cx="8424936" cy="1143744"/>
          </a:xfrm>
          <a:prstGeom prst="roundRect">
            <a:avLst>
              <a:gd name="adj" fmla="val 10497"/>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schemeClr val="tx1"/>
                </a:solidFill>
              </a:rPr>
              <a:t>３</a:t>
            </a:r>
            <a:r>
              <a:rPr kumimoji="1" lang="ja-JP" altLang="en-US" sz="1400" b="1" dirty="0" smtClean="0">
                <a:solidFill>
                  <a:schemeClr val="tx1"/>
                </a:solidFill>
              </a:rPr>
              <a:t>．不動産物件を探しましょう</a:t>
            </a:r>
            <a:endParaRPr kumimoji="1" lang="en-US" altLang="ja-JP" sz="1400" b="1" dirty="0" smtClean="0">
              <a:solidFill>
                <a:schemeClr val="tx1"/>
              </a:solidFill>
            </a:endParaRPr>
          </a:p>
          <a:p>
            <a:r>
              <a:rPr lang="ja-JP" altLang="en-US" sz="1200" dirty="0" smtClean="0">
                <a:solidFill>
                  <a:schemeClr val="tx1"/>
                </a:solidFill>
              </a:rPr>
              <a:t>□　設備基準を満たしていますか？</a:t>
            </a:r>
            <a:endParaRPr lang="en-US" altLang="ja-JP" sz="1200" dirty="0" smtClean="0">
              <a:solidFill>
                <a:schemeClr val="tx1"/>
              </a:solidFill>
            </a:endParaRPr>
          </a:p>
          <a:p>
            <a:r>
              <a:rPr kumimoji="1" lang="ja-JP" altLang="en-US" sz="1200" dirty="0" smtClean="0">
                <a:solidFill>
                  <a:schemeClr val="tx1"/>
                </a:solidFill>
              </a:rPr>
              <a:t>□　賃貸の場合，大家さんに事業の実施について説明していますか？</a:t>
            </a:r>
            <a:endParaRPr kumimoji="1" lang="en-US" altLang="ja-JP" sz="1200" dirty="0" smtClean="0">
              <a:solidFill>
                <a:schemeClr val="tx1"/>
              </a:solidFill>
            </a:endParaRPr>
          </a:p>
          <a:p>
            <a:r>
              <a:rPr kumimoji="1" lang="ja-JP" altLang="en-US" sz="1200" dirty="0" smtClean="0">
                <a:solidFill>
                  <a:schemeClr val="tx1"/>
                </a:solidFill>
              </a:rPr>
              <a:t>□　建築基準や消防の基準には適合していますか？</a:t>
            </a:r>
            <a:endParaRPr kumimoji="1" lang="en-US" altLang="ja-JP" sz="1200" dirty="0" smtClean="0">
              <a:solidFill>
                <a:schemeClr val="tx1"/>
              </a:solidFill>
            </a:endParaRPr>
          </a:p>
          <a:p>
            <a:r>
              <a:rPr lang="ja-JP" altLang="en-US" sz="1200" dirty="0" smtClean="0">
                <a:solidFill>
                  <a:schemeClr val="tx1"/>
                </a:solidFill>
              </a:rPr>
              <a:t>　</a:t>
            </a:r>
            <a:r>
              <a:rPr lang="en-US" altLang="ja-JP" sz="1200" dirty="0" smtClean="0">
                <a:solidFill>
                  <a:srgbClr val="FF0000"/>
                </a:solidFill>
              </a:rPr>
              <a:t>※</a:t>
            </a:r>
            <a:r>
              <a:rPr lang="ja-JP" altLang="en-US" sz="1200" dirty="0" smtClean="0">
                <a:solidFill>
                  <a:srgbClr val="FF0000"/>
                </a:solidFill>
              </a:rPr>
              <a:t>　使用する不動産物件の目途が立った時点で，</a:t>
            </a:r>
            <a:r>
              <a:rPr lang="ja-JP" altLang="en-US" sz="1200" dirty="0">
                <a:solidFill>
                  <a:srgbClr val="FF0000"/>
                </a:solidFill>
              </a:rPr>
              <a:t>賃貸借契約を締結する</a:t>
            </a:r>
            <a:r>
              <a:rPr lang="ja-JP" altLang="en-US" sz="1200" dirty="0" smtClean="0">
                <a:solidFill>
                  <a:srgbClr val="FF0000"/>
                </a:solidFill>
              </a:rPr>
              <a:t>前に一度ご相談ください。確認様式を交付します。</a:t>
            </a:r>
            <a:endParaRPr lang="en-US" altLang="ja-JP" sz="1200" dirty="0" smtClean="0">
              <a:solidFill>
                <a:srgbClr val="FF0000"/>
              </a:solidFill>
            </a:endParaRPr>
          </a:p>
        </p:txBody>
      </p:sp>
      <p:sp>
        <p:nvSpPr>
          <p:cNvPr id="7" name="角丸四角形 6"/>
          <p:cNvSpPr/>
          <p:nvPr/>
        </p:nvSpPr>
        <p:spPr>
          <a:xfrm>
            <a:off x="306692" y="4748403"/>
            <a:ext cx="8424936" cy="768829"/>
          </a:xfrm>
          <a:prstGeom prst="roundRect">
            <a:avLst>
              <a:gd name="adj" fmla="val 10497"/>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rPr>
              <a:t>４．人材を確保しましょう</a:t>
            </a:r>
            <a:endParaRPr kumimoji="1" lang="en-US" altLang="ja-JP" sz="1400" b="1" dirty="0" smtClean="0">
              <a:solidFill>
                <a:schemeClr val="tx1"/>
              </a:solidFill>
            </a:endParaRPr>
          </a:p>
          <a:p>
            <a:r>
              <a:rPr lang="ja-JP" altLang="en-US" sz="1200" dirty="0" smtClean="0">
                <a:solidFill>
                  <a:schemeClr val="tx1"/>
                </a:solidFill>
              </a:rPr>
              <a:t>□　必要な職員は雇用しましたか？</a:t>
            </a:r>
            <a:endParaRPr lang="en-US" altLang="ja-JP" sz="1200" dirty="0" smtClean="0">
              <a:solidFill>
                <a:schemeClr val="tx1"/>
              </a:solidFill>
            </a:endParaRPr>
          </a:p>
          <a:p>
            <a:r>
              <a:rPr kumimoji="1" lang="ja-JP" altLang="en-US" sz="1200" dirty="0" smtClean="0">
                <a:solidFill>
                  <a:schemeClr val="tx1"/>
                </a:solidFill>
              </a:rPr>
              <a:t>□　土日等の人員も確保できましたか？</a:t>
            </a:r>
            <a:endParaRPr lang="en-US" altLang="ja-JP" sz="1200" dirty="0" smtClean="0">
              <a:solidFill>
                <a:srgbClr val="FF0000"/>
              </a:solidFill>
            </a:endParaRPr>
          </a:p>
        </p:txBody>
      </p:sp>
      <p:sp>
        <p:nvSpPr>
          <p:cNvPr id="8" name="角丸四角形 7"/>
          <p:cNvSpPr/>
          <p:nvPr/>
        </p:nvSpPr>
        <p:spPr>
          <a:xfrm>
            <a:off x="323528" y="5805264"/>
            <a:ext cx="8424936" cy="936104"/>
          </a:xfrm>
          <a:prstGeom prst="roundRect">
            <a:avLst>
              <a:gd name="adj" fmla="val 10497"/>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schemeClr val="tx1"/>
                </a:solidFill>
              </a:rPr>
              <a:t>５</a:t>
            </a:r>
            <a:r>
              <a:rPr lang="ja-JP" altLang="en-US" sz="1400" b="1" dirty="0">
                <a:solidFill>
                  <a:schemeClr val="tx1"/>
                </a:solidFill>
              </a:rPr>
              <a:t>．事業開始の準備をしましょう（指定申請書等の提出</a:t>
            </a:r>
            <a:r>
              <a:rPr lang="ja-JP" altLang="en-US" sz="1400" b="1" dirty="0" smtClean="0">
                <a:solidFill>
                  <a:schemeClr val="tx1"/>
                </a:solidFill>
              </a:rPr>
              <a:t>）</a:t>
            </a:r>
            <a:endParaRPr lang="en-US" altLang="ja-JP" sz="1400" b="1" dirty="0" smtClean="0">
              <a:solidFill>
                <a:schemeClr val="tx1"/>
              </a:solidFill>
            </a:endParaRPr>
          </a:p>
          <a:p>
            <a:r>
              <a:rPr lang="ja-JP" altLang="en-US" sz="1400" b="1" dirty="0">
                <a:solidFill>
                  <a:schemeClr val="tx1"/>
                </a:solidFill>
              </a:rPr>
              <a:t>　</a:t>
            </a:r>
            <a:r>
              <a:rPr lang="ja-JP" altLang="en-US" sz="1400" b="1" dirty="0" smtClean="0">
                <a:solidFill>
                  <a:schemeClr val="tx1"/>
                </a:solidFill>
              </a:rPr>
              <a:t>　 </a:t>
            </a:r>
            <a:r>
              <a:rPr lang="ja-JP" altLang="en-US" sz="1200" dirty="0" smtClean="0">
                <a:solidFill>
                  <a:schemeClr val="tx1"/>
                </a:solidFill>
              </a:rPr>
              <a:t>書類</a:t>
            </a:r>
            <a:r>
              <a:rPr lang="ja-JP" altLang="en-US" sz="1200" dirty="0">
                <a:solidFill>
                  <a:schemeClr val="tx1"/>
                </a:solidFill>
              </a:rPr>
              <a:t>は差し替え・修正等が必要になることが想定されますので，期限より余裕をもって提出してください</a:t>
            </a:r>
            <a:r>
              <a:rPr lang="ja-JP" altLang="en-US" sz="1200" dirty="0" smtClean="0">
                <a:solidFill>
                  <a:schemeClr val="tx1"/>
                </a:solidFill>
              </a:rPr>
              <a:t>。</a:t>
            </a:r>
            <a:endParaRPr lang="en-US" altLang="ja-JP" sz="1200" b="1" dirty="0" smtClean="0">
              <a:solidFill>
                <a:srgbClr val="FF0000"/>
              </a:solidFill>
            </a:endParaRPr>
          </a:p>
          <a:p>
            <a:r>
              <a:rPr lang="ja-JP" altLang="en-US" sz="1200" b="1" dirty="0">
                <a:solidFill>
                  <a:srgbClr val="FF0000"/>
                </a:solidFill>
              </a:rPr>
              <a:t>　</a:t>
            </a:r>
            <a:r>
              <a:rPr lang="ja-JP" altLang="en-US" sz="1200" b="1" dirty="0" smtClean="0">
                <a:solidFill>
                  <a:srgbClr val="FF0000"/>
                </a:solidFill>
              </a:rPr>
              <a:t>　 指定申請の具体的な手続き等については，「事業者指定申請等の手引き」をよくご確認ください。</a:t>
            </a:r>
            <a:endParaRPr lang="en-US" altLang="ja-JP" sz="1200" b="1" dirty="0" smtClean="0">
              <a:solidFill>
                <a:srgbClr val="FF0000"/>
              </a:solidFill>
            </a:endParaRPr>
          </a:p>
          <a:p>
            <a:r>
              <a:rPr lang="ja-JP" altLang="en-US" sz="1200" b="1" dirty="0">
                <a:solidFill>
                  <a:srgbClr val="FF0000"/>
                </a:solidFill>
              </a:rPr>
              <a:t>　</a:t>
            </a:r>
            <a:r>
              <a:rPr lang="ja-JP" altLang="en-US" sz="1200" b="1" dirty="0" smtClean="0">
                <a:solidFill>
                  <a:srgbClr val="FF0000"/>
                </a:solidFill>
              </a:rPr>
              <a:t>　（上記手引きをよくご確認いただいた</a:t>
            </a:r>
            <a:r>
              <a:rPr lang="ja-JP" altLang="en-US" sz="1200" b="1" dirty="0">
                <a:solidFill>
                  <a:srgbClr val="FF0000"/>
                </a:solidFill>
              </a:rPr>
              <a:t>うえで</a:t>
            </a:r>
            <a:r>
              <a:rPr lang="ja-JP" altLang="en-US" sz="1200" b="1" dirty="0" smtClean="0">
                <a:solidFill>
                  <a:srgbClr val="FF0000"/>
                </a:solidFill>
              </a:rPr>
              <a:t>，ご不明な点等あればお尋ねください。）</a:t>
            </a:r>
            <a:endParaRPr lang="en-US" altLang="ja-JP" sz="1200" b="1" dirty="0" smtClean="0">
              <a:solidFill>
                <a:srgbClr val="FF0000"/>
              </a:solidFill>
            </a:endParaRPr>
          </a:p>
        </p:txBody>
      </p:sp>
      <p:sp>
        <p:nvSpPr>
          <p:cNvPr id="9" name="右矢印 8"/>
          <p:cNvSpPr/>
          <p:nvPr/>
        </p:nvSpPr>
        <p:spPr>
          <a:xfrm rot="5400000">
            <a:off x="4031940" y="1448780"/>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5400000">
            <a:off x="4031940" y="3101245"/>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5400000">
            <a:off x="4031940" y="4473116"/>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5400000">
            <a:off x="4031940" y="5481228"/>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2"/>
          <p:cNvSpPr>
            <a:spLocks noGrp="1"/>
          </p:cNvSpPr>
          <p:nvPr>
            <p:ph type="sldNum" sz="quarter" idx="12"/>
          </p:nvPr>
        </p:nvSpPr>
        <p:spPr>
          <a:xfrm>
            <a:off x="7046912" y="6525344"/>
            <a:ext cx="2133600" cy="365125"/>
          </a:xfrm>
        </p:spPr>
        <p:txBody>
          <a:bodyPr/>
          <a:lstStyle/>
          <a:p>
            <a:r>
              <a:rPr kumimoji="1" lang="en-US" altLang="ja-JP" sz="1400" dirty="0" smtClean="0">
                <a:solidFill>
                  <a:schemeClr val="tx1"/>
                </a:solidFill>
                <a:latin typeface="ＭＳ Ｐゴシック 本文"/>
              </a:rPr>
              <a:t>10</a:t>
            </a:r>
            <a:endParaRPr kumimoji="1" lang="ja-JP" altLang="en-US" sz="1400" dirty="0">
              <a:solidFill>
                <a:schemeClr val="tx1"/>
              </a:solidFill>
              <a:latin typeface="ＭＳ Ｐゴシック 本文"/>
            </a:endParaRPr>
          </a:p>
        </p:txBody>
      </p:sp>
    </p:spTree>
    <p:extLst>
      <p:ext uri="{BB962C8B-B14F-4D97-AF65-F5344CB8AC3E}">
        <p14:creationId xmlns:p14="http://schemas.microsoft.com/office/powerpoint/2010/main" val="3560908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27384"/>
            <a:ext cx="8696132" cy="369332"/>
          </a:xfrm>
          <a:prstGeom prst="rect">
            <a:avLst/>
          </a:prstGeom>
          <a:noFill/>
        </p:spPr>
        <p:txBody>
          <a:bodyPr wrap="square" rtlCol="0">
            <a:spAutoFit/>
          </a:bodyPr>
          <a:lstStyle/>
          <a:p>
            <a:r>
              <a:rPr lang="ja-JP" altLang="en-US" u="sng" dirty="0" smtClean="0"/>
              <a:t>８</a:t>
            </a:r>
            <a:r>
              <a:rPr kumimoji="1" lang="ja-JP" altLang="en-US" u="sng" dirty="0" smtClean="0"/>
              <a:t>　共同生活住居を増やす場合の流れについて</a:t>
            </a:r>
            <a:r>
              <a:rPr kumimoji="1" lang="ja-JP" altLang="en-US" sz="1200" u="sng" dirty="0" smtClean="0"/>
              <a:t>（すでに事業所の指定を受けている場合）</a:t>
            </a:r>
            <a:endParaRPr kumimoji="1" lang="ja-JP" altLang="en-US" sz="1200" u="sng" dirty="0"/>
          </a:p>
        </p:txBody>
      </p:sp>
      <p:sp>
        <p:nvSpPr>
          <p:cNvPr id="5" name="角丸四角形 4"/>
          <p:cNvSpPr/>
          <p:nvPr/>
        </p:nvSpPr>
        <p:spPr>
          <a:xfrm>
            <a:off x="323528" y="404664"/>
            <a:ext cx="8424936" cy="1431776"/>
          </a:xfrm>
          <a:prstGeom prst="roundRect">
            <a:avLst>
              <a:gd name="adj" fmla="val 10497"/>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rPr>
              <a:t>１．事業計画を立てましょう</a:t>
            </a:r>
            <a:endParaRPr kumimoji="1" lang="en-US" altLang="ja-JP" sz="1400" b="1" dirty="0" smtClean="0">
              <a:solidFill>
                <a:schemeClr val="tx1"/>
              </a:solidFill>
            </a:endParaRPr>
          </a:p>
          <a:p>
            <a:r>
              <a:rPr lang="ja-JP" altLang="en-US" sz="1200" dirty="0" smtClean="0">
                <a:solidFill>
                  <a:schemeClr val="tx1"/>
                </a:solidFill>
              </a:rPr>
              <a:t>□　入居定員は何人にしますか？（最低２人以上</a:t>
            </a:r>
            <a:r>
              <a:rPr lang="ja-JP" altLang="en-US" sz="1200" dirty="0" smtClean="0">
                <a:solidFill>
                  <a:schemeClr val="tx1"/>
                </a:solidFill>
                <a:latin typeface="+mn-ea"/>
              </a:rPr>
              <a:t>，</a:t>
            </a:r>
            <a:r>
              <a:rPr lang="en-US" altLang="ja-JP" sz="1200" dirty="0" smtClean="0">
                <a:solidFill>
                  <a:schemeClr val="tx1"/>
                </a:solidFill>
                <a:latin typeface="+mn-ea"/>
              </a:rPr>
              <a:t>10</a:t>
            </a:r>
            <a:r>
              <a:rPr lang="ja-JP" altLang="en-US" sz="1200" dirty="0">
                <a:solidFill>
                  <a:schemeClr val="tx1"/>
                </a:solidFill>
                <a:latin typeface="+mn-ea"/>
              </a:rPr>
              <a:t>人</a:t>
            </a:r>
            <a:r>
              <a:rPr lang="ja-JP" altLang="en-US" sz="1200" dirty="0" smtClean="0">
                <a:solidFill>
                  <a:schemeClr val="tx1"/>
                </a:solidFill>
              </a:rPr>
              <a:t>まで）</a:t>
            </a:r>
            <a:endParaRPr lang="en-US" altLang="ja-JP" sz="1200" dirty="0" smtClean="0">
              <a:solidFill>
                <a:schemeClr val="tx1"/>
              </a:solidFill>
            </a:endParaRPr>
          </a:p>
          <a:p>
            <a:r>
              <a:rPr kumimoji="1" lang="ja-JP" altLang="en-US" sz="1200" dirty="0" smtClean="0">
                <a:solidFill>
                  <a:schemeClr val="tx1"/>
                </a:solidFill>
              </a:rPr>
              <a:t>□　入居対象者はどうしますか？</a:t>
            </a:r>
            <a:endParaRPr kumimoji="1" lang="en-US" altLang="ja-JP" sz="1200" dirty="0" smtClean="0">
              <a:solidFill>
                <a:schemeClr val="tx1"/>
              </a:solidFill>
            </a:endParaRPr>
          </a:p>
          <a:p>
            <a:r>
              <a:rPr kumimoji="1" lang="ja-JP" altLang="en-US" sz="1200" dirty="0" smtClean="0">
                <a:solidFill>
                  <a:schemeClr val="tx1"/>
                </a:solidFill>
              </a:rPr>
              <a:t>□　既存の住居とどのように運営していきますか？　→　世話人などの人員は確保できていますか？</a:t>
            </a:r>
            <a:endParaRPr lang="en-US" altLang="ja-JP" sz="1200" dirty="0" smtClean="0">
              <a:solidFill>
                <a:schemeClr val="tx1"/>
              </a:solidFill>
            </a:endParaRPr>
          </a:p>
          <a:p>
            <a:r>
              <a:rPr lang="ja-JP" altLang="en-US" sz="1200" dirty="0" smtClean="0">
                <a:solidFill>
                  <a:schemeClr val="tx1"/>
                </a:solidFill>
              </a:rPr>
              <a:t>□　</a:t>
            </a:r>
            <a:r>
              <a:rPr lang="ja-JP" altLang="en-US" sz="1200" dirty="0">
                <a:solidFill>
                  <a:schemeClr val="tx1"/>
                </a:solidFill>
              </a:rPr>
              <a:t>収支の見込みは立っていますか？</a:t>
            </a:r>
            <a:endParaRPr lang="en-US" altLang="ja-JP" sz="1200" dirty="0">
              <a:solidFill>
                <a:schemeClr val="tx1"/>
              </a:solidFill>
            </a:endParaRPr>
          </a:p>
          <a:p>
            <a:r>
              <a:rPr lang="ja-JP" altLang="en-US" sz="1200" dirty="0" smtClean="0">
                <a:solidFill>
                  <a:schemeClr val="tx1"/>
                </a:solidFill>
              </a:rPr>
              <a:t>□　周辺環境はどうですか？　　→　交通利便性や地域住民との交流が図れるかなど確認しましょう。</a:t>
            </a:r>
            <a:endParaRPr lang="en-US" altLang="ja-JP" sz="1200" dirty="0" smtClean="0">
              <a:solidFill>
                <a:schemeClr val="tx1"/>
              </a:solidFill>
            </a:endParaRPr>
          </a:p>
        </p:txBody>
      </p:sp>
      <p:sp>
        <p:nvSpPr>
          <p:cNvPr id="6" name="角丸四角形 5"/>
          <p:cNvSpPr/>
          <p:nvPr/>
        </p:nvSpPr>
        <p:spPr>
          <a:xfrm>
            <a:off x="323528" y="2141240"/>
            <a:ext cx="8424936" cy="1143744"/>
          </a:xfrm>
          <a:prstGeom prst="roundRect">
            <a:avLst>
              <a:gd name="adj" fmla="val 10497"/>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rPr>
              <a:t>２．不動産物件を探しましょう</a:t>
            </a:r>
            <a:endParaRPr kumimoji="1" lang="en-US" altLang="ja-JP" sz="1400" b="1" dirty="0" smtClean="0">
              <a:solidFill>
                <a:schemeClr val="tx1"/>
              </a:solidFill>
            </a:endParaRPr>
          </a:p>
          <a:p>
            <a:r>
              <a:rPr lang="ja-JP" altLang="en-US" sz="1200" dirty="0" smtClean="0">
                <a:solidFill>
                  <a:schemeClr val="tx1"/>
                </a:solidFill>
              </a:rPr>
              <a:t>□　設備基準を満たしていますか？</a:t>
            </a:r>
            <a:endParaRPr lang="en-US" altLang="ja-JP" sz="1200" dirty="0" smtClean="0">
              <a:solidFill>
                <a:schemeClr val="tx1"/>
              </a:solidFill>
            </a:endParaRPr>
          </a:p>
          <a:p>
            <a:r>
              <a:rPr kumimoji="1" lang="ja-JP" altLang="en-US" sz="1200" dirty="0" smtClean="0">
                <a:solidFill>
                  <a:schemeClr val="tx1"/>
                </a:solidFill>
              </a:rPr>
              <a:t>□　賃貸の場合，大家さんに事業の実施について説明していますか？</a:t>
            </a:r>
            <a:endParaRPr kumimoji="1" lang="en-US" altLang="ja-JP" sz="1200" dirty="0" smtClean="0">
              <a:solidFill>
                <a:schemeClr val="tx1"/>
              </a:solidFill>
            </a:endParaRPr>
          </a:p>
          <a:p>
            <a:r>
              <a:rPr kumimoji="1" lang="ja-JP" altLang="en-US" sz="1200" dirty="0" smtClean="0">
                <a:solidFill>
                  <a:schemeClr val="tx1"/>
                </a:solidFill>
              </a:rPr>
              <a:t>□　建築基準や消防の基準には適合していますか？　　</a:t>
            </a:r>
            <a:endParaRPr kumimoji="1" lang="en-US" altLang="ja-JP" sz="1200" dirty="0" smtClean="0">
              <a:solidFill>
                <a:schemeClr val="tx1"/>
              </a:solidFill>
            </a:endParaRPr>
          </a:p>
          <a:p>
            <a:r>
              <a:rPr lang="ja-JP" altLang="en-US" sz="1200" dirty="0" smtClean="0">
                <a:solidFill>
                  <a:schemeClr val="tx1"/>
                </a:solidFill>
              </a:rPr>
              <a:t>　</a:t>
            </a:r>
            <a:r>
              <a:rPr lang="ja-JP" altLang="en-US" sz="1200" dirty="0">
                <a:solidFill>
                  <a:srgbClr val="FF0000"/>
                </a:solidFill>
              </a:rPr>
              <a:t>　</a:t>
            </a:r>
            <a:r>
              <a:rPr lang="ja-JP" altLang="en-US" sz="1200" dirty="0" smtClean="0">
                <a:solidFill>
                  <a:srgbClr val="FF0000"/>
                </a:solidFill>
              </a:rPr>
              <a:t>→　使用する不動産物件の目途が立った時点で，</a:t>
            </a:r>
            <a:r>
              <a:rPr lang="ja-JP" altLang="en-US" sz="1200" dirty="0">
                <a:solidFill>
                  <a:srgbClr val="FF0000"/>
                </a:solidFill>
              </a:rPr>
              <a:t>賃貸借契約を締結する</a:t>
            </a:r>
            <a:r>
              <a:rPr lang="ja-JP" altLang="en-US" sz="1200" dirty="0" smtClean="0">
                <a:solidFill>
                  <a:srgbClr val="FF0000"/>
                </a:solidFill>
              </a:rPr>
              <a:t>前に一度ご相談ください。確認様式を交付します。</a:t>
            </a:r>
            <a:endParaRPr lang="en-US" altLang="ja-JP" sz="1200" dirty="0" smtClean="0">
              <a:solidFill>
                <a:srgbClr val="FF0000"/>
              </a:solidFill>
            </a:endParaRPr>
          </a:p>
        </p:txBody>
      </p:sp>
      <p:sp>
        <p:nvSpPr>
          <p:cNvPr id="7" name="角丸四角形 6"/>
          <p:cNvSpPr/>
          <p:nvPr/>
        </p:nvSpPr>
        <p:spPr>
          <a:xfrm>
            <a:off x="306692" y="3596275"/>
            <a:ext cx="8424936" cy="768829"/>
          </a:xfrm>
          <a:prstGeom prst="roundRect">
            <a:avLst>
              <a:gd name="adj" fmla="val 10497"/>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rPr>
              <a:t>３．人材を確保しましょう</a:t>
            </a:r>
            <a:endParaRPr kumimoji="1" lang="en-US" altLang="ja-JP" sz="1400" b="1" dirty="0" smtClean="0">
              <a:solidFill>
                <a:schemeClr val="tx1"/>
              </a:solidFill>
            </a:endParaRPr>
          </a:p>
          <a:p>
            <a:r>
              <a:rPr lang="ja-JP" altLang="en-US" sz="1200" dirty="0" smtClean="0">
                <a:solidFill>
                  <a:schemeClr val="tx1"/>
                </a:solidFill>
              </a:rPr>
              <a:t>□　必要な職員は雇用しましたか？</a:t>
            </a:r>
            <a:endParaRPr lang="en-US" altLang="ja-JP" sz="1200" dirty="0" smtClean="0">
              <a:solidFill>
                <a:schemeClr val="tx1"/>
              </a:solidFill>
            </a:endParaRPr>
          </a:p>
          <a:p>
            <a:r>
              <a:rPr kumimoji="1" lang="ja-JP" altLang="en-US" sz="1200" dirty="0" smtClean="0">
                <a:solidFill>
                  <a:schemeClr val="tx1"/>
                </a:solidFill>
              </a:rPr>
              <a:t>□　土日等の人員も確保できましたか？</a:t>
            </a:r>
            <a:endParaRPr lang="en-US" altLang="ja-JP" sz="1200" dirty="0" smtClean="0">
              <a:solidFill>
                <a:srgbClr val="FF0000"/>
              </a:solidFill>
            </a:endParaRPr>
          </a:p>
        </p:txBody>
      </p:sp>
      <p:sp>
        <p:nvSpPr>
          <p:cNvPr id="8" name="角丸四角形 7"/>
          <p:cNvSpPr/>
          <p:nvPr/>
        </p:nvSpPr>
        <p:spPr>
          <a:xfrm>
            <a:off x="323528" y="4653136"/>
            <a:ext cx="8424936" cy="1152128"/>
          </a:xfrm>
          <a:prstGeom prst="roundRect">
            <a:avLst>
              <a:gd name="adj" fmla="val 10497"/>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schemeClr val="tx1"/>
                </a:solidFill>
              </a:rPr>
              <a:t>４．変更届を提出</a:t>
            </a:r>
            <a:r>
              <a:rPr kumimoji="1" lang="ja-JP" altLang="en-US" sz="1400" b="1" dirty="0" smtClean="0">
                <a:solidFill>
                  <a:schemeClr val="tx1"/>
                </a:solidFill>
              </a:rPr>
              <a:t>しましょう</a:t>
            </a:r>
            <a:endParaRPr lang="en-US" altLang="ja-JP" sz="1400" b="1" dirty="0">
              <a:solidFill>
                <a:schemeClr val="tx1"/>
              </a:solidFill>
            </a:endParaRPr>
          </a:p>
          <a:p>
            <a:r>
              <a:rPr lang="ja-JP" altLang="en-US" sz="1400" b="1" dirty="0">
                <a:solidFill>
                  <a:schemeClr val="tx1"/>
                </a:solidFill>
              </a:rPr>
              <a:t>　</a:t>
            </a:r>
            <a:r>
              <a:rPr lang="ja-JP" altLang="en-US" sz="1400" b="1" dirty="0" smtClean="0">
                <a:solidFill>
                  <a:schemeClr val="tx1"/>
                </a:solidFill>
              </a:rPr>
              <a:t>　住居等を増設する予定の日の</a:t>
            </a:r>
            <a:r>
              <a:rPr lang="ja-JP" altLang="en-US" sz="1400" b="1" u="sng" dirty="0" smtClean="0">
                <a:solidFill>
                  <a:srgbClr val="FF0000"/>
                </a:solidFill>
              </a:rPr>
              <a:t>ひと月前までに提出</a:t>
            </a:r>
            <a:r>
              <a:rPr lang="ja-JP" altLang="en-US" sz="1400" b="1" dirty="0" smtClean="0">
                <a:solidFill>
                  <a:schemeClr val="tx1"/>
                </a:solidFill>
              </a:rPr>
              <a:t>してください。</a:t>
            </a:r>
            <a:endParaRPr lang="en-US" altLang="ja-JP" sz="1400" b="1" dirty="0">
              <a:solidFill>
                <a:schemeClr val="tx1"/>
              </a:solidFill>
            </a:endParaRPr>
          </a:p>
          <a:p>
            <a:r>
              <a:rPr lang="ja-JP" altLang="en-US" sz="1400" b="1" dirty="0" smtClean="0">
                <a:solidFill>
                  <a:schemeClr val="tx1"/>
                </a:solidFill>
              </a:rPr>
              <a:t>　　</a:t>
            </a:r>
            <a:r>
              <a:rPr lang="ja-JP" altLang="en-US" sz="1200" dirty="0" smtClean="0">
                <a:solidFill>
                  <a:schemeClr val="tx1"/>
                </a:solidFill>
              </a:rPr>
              <a:t>（書類は差し替え・修正等が必要になることが想定されますので，期限より余裕をもって提出してください。）</a:t>
            </a:r>
            <a:endParaRPr lang="en-US" altLang="ja-JP" sz="1200" dirty="0" smtClean="0">
              <a:solidFill>
                <a:schemeClr val="tx1"/>
              </a:solidFill>
            </a:endParaRPr>
          </a:p>
          <a:p>
            <a:r>
              <a:rPr lang="ja-JP" altLang="en-US" sz="1200" b="1" dirty="0">
                <a:solidFill>
                  <a:schemeClr val="tx1"/>
                </a:solidFill>
              </a:rPr>
              <a:t>　</a:t>
            </a:r>
            <a:r>
              <a:rPr lang="ja-JP" altLang="en-US" sz="1200" b="1" dirty="0" smtClean="0">
                <a:solidFill>
                  <a:schemeClr val="tx1"/>
                </a:solidFill>
              </a:rPr>
              <a:t>　</a:t>
            </a:r>
            <a:r>
              <a:rPr lang="ja-JP" altLang="en-US" sz="1200" b="1" dirty="0" smtClean="0">
                <a:solidFill>
                  <a:srgbClr val="FF0000"/>
                </a:solidFill>
              </a:rPr>
              <a:t>具体的な手続き等については，「事業者指定申請等の手引き」をよくご確認ください。</a:t>
            </a:r>
            <a:endParaRPr lang="en-US" altLang="ja-JP" sz="1200" b="1" dirty="0">
              <a:solidFill>
                <a:srgbClr val="FF0000"/>
              </a:solidFill>
            </a:endParaRPr>
          </a:p>
          <a:p>
            <a:r>
              <a:rPr lang="ja-JP" altLang="en-US" sz="1200" b="1" dirty="0" smtClean="0">
                <a:solidFill>
                  <a:srgbClr val="FF0000"/>
                </a:solidFill>
              </a:rPr>
              <a:t>　　（上記手引きをよくご確認いただいた</a:t>
            </a:r>
            <a:r>
              <a:rPr lang="ja-JP" altLang="en-US" sz="1200" b="1" dirty="0">
                <a:solidFill>
                  <a:srgbClr val="FF0000"/>
                </a:solidFill>
              </a:rPr>
              <a:t>うえで</a:t>
            </a:r>
            <a:r>
              <a:rPr lang="ja-JP" altLang="en-US" sz="1200" b="1" dirty="0" smtClean="0">
                <a:solidFill>
                  <a:srgbClr val="FF0000"/>
                </a:solidFill>
              </a:rPr>
              <a:t>，ご不明な点等あればお尋ねください。）</a:t>
            </a:r>
            <a:endParaRPr lang="en-US" altLang="ja-JP" sz="1200" b="1" dirty="0" smtClean="0">
              <a:solidFill>
                <a:srgbClr val="FF0000"/>
              </a:solidFill>
            </a:endParaRPr>
          </a:p>
        </p:txBody>
      </p:sp>
      <p:sp>
        <p:nvSpPr>
          <p:cNvPr id="10" name="右矢印 9"/>
          <p:cNvSpPr/>
          <p:nvPr/>
        </p:nvSpPr>
        <p:spPr>
          <a:xfrm rot="5400000">
            <a:off x="4031940" y="1808820"/>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5400000">
            <a:off x="4031940" y="3248980"/>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5400000">
            <a:off x="4031940" y="4329100"/>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2"/>
          <p:cNvSpPr>
            <a:spLocks noGrp="1"/>
          </p:cNvSpPr>
          <p:nvPr>
            <p:ph type="sldNum" sz="quarter" idx="12"/>
          </p:nvPr>
        </p:nvSpPr>
        <p:spPr>
          <a:xfrm>
            <a:off x="7046912" y="6525344"/>
            <a:ext cx="2133600" cy="365125"/>
          </a:xfrm>
        </p:spPr>
        <p:txBody>
          <a:bodyPr/>
          <a:lstStyle/>
          <a:p>
            <a:r>
              <a:rPr kumimoji="1" lang="en-US" altLang="ja-JP" sz="1400" dirty="0" smtClean="0">
                <a:solidFill>
                  <a:schemeClr val="tx1"/>
                </a:solidFill>
                <a:latin typeface="ＭＳ Ｐゴシック 本文"/>
              </a:rPr>
              <a:t>11</a:t>
            </a:r>
            <a:endParaRPr kumimoji="1" lang="ja-JP" altLang="en-US" sz="1400" dirty="0">
              <a:solidFill>
                <a:schemeClr val="tx1"/>
              </a:solidFill>
              <a:latin typeface="ＭＳ Ｐゴシック 本文"/>
            </a:endParaRPr>
          </a:p>
        </p:txBody>
      </p:sp>
      <p:sp>
        <p:nvSpPr>
          <p:cNvPr id="2" name="正方形/長方形 1"/>
          <p:cNvSpPr/>
          <p:nvPr/>
        </p:nvSpPr>
        <p:spPr>
          <a:xfrm>
            <a:off x="755576" y="5949280"/>
            <a:ext cx="727280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住居等の増設を計画した時は，事前にご相談ください。</a:t>
            </a:r>
            <a:endParaRPr kumimoji="1" lang="ja-JP" altLang="en-US" dirty="0"/>
          </a:p>
        </p:txBody>
      </p:sp>
    </p:spTree>
    <p:extLst>
      <p:ext uri="{BB962C8B-B14F-4D97-AF65-F5344CB8AC3E}">
        <p14:creationId xmlns:p14="http://schemas.microsoft.com/office/powerpoint/2010/main" val="3952521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91880" y="4725144"/>
            <a:ext cx="5400600" cy="1754326"/>
          </a:xfrm>
          <a:prstGeom prst="rect">
            <a:avLst/>
          </a:prstGeom>
          <a:noFill/>
          <a:ln>
            <a:solidFill>
              <a:schemeClr val="tx1"/>
            </a:solidFill>
          </a:ln>
        </p:spPr>
        <p:txBody>
          <a:bodyPr wrap="square" rtlCol="0">
            <a:spAutoFit/>
          </a:bodyPr>
          <a:lstStyle/>
          <a:p>
            <a:r>
              <a:rPr kumimoji="1" lang="en-US" altLang="ja-JP" dirty="0" smtClean="0"/>
              <a:t>【</a:t>
            </a:r>
            <a:r>
              <a:rPr kumimoji="1" lang="ja-JP" altLang="en-US" dirty="0" smtClean="0"/>
              <a:t>問い合わせ先</a:t>
            </a:r>
            <a:r>
              <a:rPr kumimoji="1" lang="en-US" altLang="ja-JP" dirty="0" smtClean="0"/>
              <a:t>】</a:t>
            </a:r>
          </a:p>
          <a:p>
            <a:r>
              <a:rPr lang="ja-JP" altLang="en-US" dirty="0"/>
              <a:t>　</a:t>
            </a:r>
            <a:r>
              <a:rPr lang="ja-JP" altLang="en-US" dirty="0" smtClean="0"/>
              <a:t>福岡市</a:t>
            </a:r>
            <a:r>
              <a:rPr lang="ja-JP" altLang="en-US" dirty="0" err="1" smtClean="0"/>
              <a:t>保健福祉局障がい</a:t>
            </a:r>
            <a:r>
              <a:rPr lang="ja-JP" altLang="en-US" dirty="0" smtClean="0"/>
              <a:t>者部障がい福祉課</a:t>
            </a:r>
            <a:endParaRPr lang="en-US" altLang="ja-JP" dirty="0" smtClean="0"/>
          </a:p>
          <a:p>
            <a:r>
              <a:rPr kumimoji="1" lang="ja-JP" altLang="en-US" dirty="0"/>
              <a:t>　</a:t>
            </a:r>
            <a:r>
              <a:rPr lang="ja-JP" altLang="ja-JP" dirty="0" smtClean="0"/>
              <a:t>グループホーム</a:t>
            </a:r>
            <a:r>
              <a:rPr lang="ja-JP" altLang="ja-JP" dirty="0"/>
              <a:t>整備推進係</a:t>
            </a:r>
            <a:endParaRPr kumimoji="1" lang="en-US" altLang="ja-JP" dirty="0" smtClean="0"/>
          </a:p>
          <a:p>
            <a:r>
              <a:rPr lang="ja-JP" altLang="en-US" dirty="0"/>
              <a:t>　</a:t>
            </a:r>
            <a:r>
              <a:rPr lang="ja-JP" altLang="en-US" dirty="0" smtClean="0"/>
              <a:t>ＴＥＬ：</a:t>
            </a:r>
            <a:r>
              <a:rPr lang="en-US" altLang="ja-JP" dirty="0" smtClean="0"/>
              <a:t>092-711-4249</a:t>
            </a:r>
          </a:p>
          <a:p>
            <a:r>
              <a:rPr kumimoji="1" lang="ja-JP" altLang="en-US" dirty="0"/>
              <a:t>　</a:t>
            </a:r>
            <a:r>
              <a:rPr kumimoji="1" lang="ja-JP" altLang="en-US" dirty="0" smtClean="0"/>
              <a:t>ＦＡＸ：</a:t>
            </a:r>
            <a:r>
              <a:rPr kumimoji="1" lang="en-US" altLang="ja-JP" dirty="0" smtClean="0"/>
              <a:t>092-711-4818</a:t>
            </a:r>
          </a:p>
          <a:p>
            <a:r>
              <a:rPr lang="ja-JP" altLang="en-US" dirty="0"/>
              <a:t>　</a:t>
            </a:r>
            <a:r>
              <a:rPr lang="en-US" altLang="ja-JP" dirty="0" smtClean="0"/>
              <a:t>E-mail</a:t>
            </a:r>
            <a:r>
              <a:rPr lang="ja-JP" altLang="en-US" dirty="0" smtClean="0"/>
              <a:t>：</a:t>
            </a:r>
            <a:r>
              <a:rPr lang="en-US" altLang="ja-JP"/>
              <a:t>syougai-grouphome</a:t>
            </a:r>
            <a:r>
              <a:rPr lang="en-US" altLang="ja-JP" smtClean="0"/>
              <a:t>@city.fukuoka.lg.jp</a:t>
            </a:r>
            <a:endParaRPr kumimoji="1" lang="ja-JP" altLang="en-US" dirty="0"/>
          </a:p>
        </p:txBody>
      </p:sp>
    </p:spTree>
    <p:extLst>
      <p:ext uri="{BB962C8B-B14F-4D97-AF65-F5344CB8AC3E}">
        <p14:creationId xmlns:p14="http://schemas.microsoft.com/office/powerpoint/2010/main" val="230701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364014"/>
            <a:ext cx="936104" cy="369332"/>
          </a:xfrm>
          <a:prstGeom prst="rect">
            <a:avLst/>
          </a:prstGeom>
          <a:noFill/>
        </p:spPr>
        <p:txBody>
          <a:bodyPr wrap="square" rtlCol="0">
            <a:spAutoFit/>
          </a:bodyPr>
          <a:lstStyle/>
          <a:p>
            <a:r>
              <a:rPr kumimoji="1" lang="ja-JP" altLang="en-US" dirty="0" smtClean="0"/>
              <a:t>目　次</a:t>
            </a:r>
            <a:endParaRPr kumimoji="1" lang="ja-JP" altLang="en-US" dirty="0"/>
          </a:p>
        </p:txBody>
      </p:sp>
      <p:sp>
        <p:nvSpPr>
          <p:cNvPr id="3" name="テキスト ボックス 2"/>
          <p:cNvSpPr txBox="1"/>
          <p:nvPr/>
        </p:nvSpPr>
        <p:spPr>
          <a:xfrm>
            <a:off x="179512" y="4365104"/>
            <a:ext cx="8784976" cy="2308324"/>
          </a:xfrm>
          <a:prstGeom prst="rect">
            <a:avLst/>
          </a:prstGeom>
          <a:noFill/>
          <a:ln w="28575">
            <a:solidFill>
              <a:srgbClr val="FF0000"/>
            </a:solidFill>
          </a:ln>
        </p:spPr>
        <p:txBody>
          <a:bodyPr wrap="square" rtlCol="0">
            <a:spAutoFit/>
          </a:bodyPr>
          <a:lstStyle/>
          <a:p>
            <a:r>
              <a:rPr kumimoji="1" lang="en-US" altLang="ja-JP" sz="2400" dirty="0" smtClean="0"/>
              <a:t>※</a:t>
            </a:r>
            <a:r>
              <a:rPr kumimoji="1" lang="ja-JP" altLang="en-US" sz="2400" dirty="0" smtClean="0"/>
              <a:t>本冊のほか，指定の手続き等に</a:t>
            </a:r>
            <a:r>
              <a:rPr lang="ja-JP" altLang="en-US" sz="2400" dirty="0" smtClean="0"/>
              <a:t>ついて</a:t>
            </a:r>
            <a:r>
              <a:rPr lang="ja-JP" altLang="en-US" sz="2400" dirty="0"/>
              <a:t>記載</a:t>
            </a:r>
            <a:r>
              <a:rPr lang="ja-JP" altLang="en-US" sz="2400" dirty="0" smtClean="0"/>
              <a:t>した</a:t>
            </a:r>
            <a:r>
              <a:rPr kumimoji="1" lang="ja-JP" altLang="en-US" sz="2400" u="sng" dirty="0" smtClean="0">
                <a:solidFill>
                  <a:srgbClr val="FF0000"/>
                </a:solidFill>
              </a:rPr>
              <a:t>「事業者指定申</a:t>
            </a:r>
            <a:endParaRPr kumimoji="1" lang="en-US" altLang="ja-JP" sz="2400" u="sng" dirty="0" smtClean="0">
              <a:solidFill>
                <a:srgbClr val="FF0000"/>
              </a:solidFill>
            </a:endParaRPr>
          </a:p>
          <a:p>
            <a:r>
              <a:rPr lang="ja-JP" altLang="en-US" sz="2400" dirty="0">
                <a:solidFill>
                  <a:srgbClr val="FF0000"/>
                </a:solidFill>
              </a:rPr>
              <a:t>　 </a:t>
            </a:r>
            <a:r>
              <a:rPr lang="ja-JP" altLang="en-US" sz="2400" dirty="0" smtClean="0">
                <a:solidFill>
                  <a:srgbClr val="FF0000"/>
                </a:solidFill>
              </a:rPr>
              <a:t> </a:t>
            </a:r>
            <a:r>
              <a:rPr kumimoji="1" lang="ja-JP" altLang="en-US" sz="2400" u="sng" dirty="0" smtClean="0">
                <a:solidFill>
                  <a:srgbClr val="FF0000"/>
                </a:solidFill>
              </a:rPr>
              <a:t>請等の手引き」も併せて必ず確認してください。</a:t>
            </a:r>
            <a:endParaRPr kumimoji="1" lang="en-US" altLang="ja-JP" sz="2400" u="sng" dirty="0" smtClean="0">
              <a:solidFill>
                <a:srgbClr val="FF0000"/>
              </a:solidFill>
            </a:endParaRPr>
          </a:p>
          <a:p>
            <a:r>
              <a:rPr lang="en-US" altLang="ja-JP" sz="2400" dirty="0" smtClean="0">
                <a:solidFill>
                  <a:srgbClr val="FF0000"/>
                </a:solidFill>
              </a:rPr>
              <a:t>※</a:t>
            </a:r>
            <a:r>
              <a:rPr lang="ja-JP" altLang="en-US" sz="2400" dirty="0" smtClean="0">
                <a:solidFill>
                  <a:srgbClr val="FF0000"/>
                </a:solidFill>
              </a:rPr>
              <a:t>指定基準省令やそれに関する留意事項通知等を必ず事前に確　</a:t>
            </a:r>
            <a:endParaRPr lang="en-US" altLang="ja-JP" sz="2400" dirty="0" smtClean="0">
              <a:solidFill>
                <a:srgbClr val="FF0000"/>
              </a:solidFill>
            </a:endParaRPr>
          </a:p>
          <a:p>
            <a:r>
              <a:rPr lang="ja-JP" altLang="en-US" sz="2400" dirty="0">
                <a:solidFill>
                  <a:srgbClr val="FF0000"/>
                </a:solidFill>
              </a:rPr>
              <a:t>　</a:t>
            </a:r>
            <a:r>
              <a:rPr lang="ja-JP" altLang="en-US" sz="2400" dirty="0" smtClean="0">
                <a:solidFill>
                  <a:srgbClr val="FF0000"/>
                </a:solidFill>
              </a:rPr>
              <a:t>  認し，内容を把握しておいてください。</a:t>
            </a:r>
            <a:r>
              <a:rPr lang="ja-JP" altLang="en-US" sz="1600" dirty="0" smtClean="0"/>
              <a:t>（厚生労働省ＨＰ等で確認できます。）</a:t>
            </a:r>
            <a:endParaRPr kumimoji="1" lang="en-US" altLang="ja-JP" sz="1600" dirty="0" smtClean="0"/>
          </a:p>
          <a:p>
            <a:r>
              <a:rPr lang="en-US" altLang="ja-JP" sz="2400" dirty="0" smtClean="0"/>
              <a:t>※</a:t>
            </a:r>
            <a:r>
              <a:rPr lang="ja-JP" altLang="en-US" sz="2400" dirty="0"/>
              <a:t>指定</a:t>
            </a:r>
            <a:r>
              <a:rPr lang="ja-JP" altLang="en-US" sz="2400" dirty="0" smtClean="0"/>
              <a:t>の相談に来られる場合は，必ず事前に電話等でご連絡を</a:t>
            </a:r>
            <a:r>
              <a:rPr lang="ja-JP" altLang="en-US" sz="2400" dirty="0" err="1" smtClean="0"/>
              <a:t>お</a:t>
            </a:r>
            <a:endParaRPr lang="en-US" altLang="ja-JP" sz="2400" dirty="0" smtClean="0"/>
          </a:p>
          <a:p>
            <a:r>
              <a:rPr lang="ja-JP" altLang="en-US" sz="2400" dirty="0"/>
              <a:t>　</a:t>
            </a:r>
            <a:r>
              <a:rPr lang="ja-JP" altLang="en-US" sz="2400" dirty="0" smtClean="0"/>
              <a:t>  願いします。</a:t>
            </a:r>
            <a:endParaRPr kumimoji="1" lang="ja-JP" altLang="en-US" sz="2400" dirty="0"/>
          </a:p>
        </p:txBody>
      </p:sp>
      <p:sp>
        <p:nvSpPr>
          <p:cNvPr id="6" name="テキスト ボックス 5"/>
          <p:cNvSpPr txBox="1"/>
          <p:nvPr/>
        </p:nvSpPr>
        <p:spPr>
          <a:xfrm>
            <a:off x="611560" y="712435"/>
            <a:ext cx="7992888" cy="3508653"/>
          </a:xfrm>
          <a:prstGeom prst="rect">
            <a:avLst/>
          </a:prstGeom>
          <a:noFill/>
        </p:spPr>
        <p:txBody>
          <a:bodyPr wrap="square" rtlCol="0">
            <a:spAutoFit/>
          </a:bodyPr>
          <a:lstStyle/>
          <a:p>
            <a:r>
              <a:rPr kumimoji="1" lang="ja-JP" altLang="en-US" dirty="0" smtClean="0"/>
              <a:t>１　</a:t>
            </a:r>
            <a:r>
              <a:rPr kumimoji="1" lang="ja-JP" altLang="en-US" dirty="0" err="1" smtClean="0"/>
              <a:t>障がい</a:t>
            </a:r>
            <a:r>
              <a:rPr kumimoji="1" lang="ja-JP" altLang="en-US" dirty="0" smtClean="0"/>
              <a:t>者グループホームの制度について（概要）　・・・　Ｐ１</a:t>
            </a:r>
            <a:endParaRPr kumimoji="1" lang="en-US" altLang="ja-JP" dirty="0" smtClean="0"/>
          </a:p>
          <a:p>
            <a:pPr>
              <a:lnSpc>
                <a:spcPts val="1200"/>
              </a:lnSpc>
            </a:pPr>
            <a:endParaRPr lang="en-US" altLang="ja-JP" dirty="0" smtClean="0"/>
          </a:p>
          <a:p>
            <a:r>
              <a:rPr lang="ja-JP" altLang="en-US" dirty="0" smtClean="0"/>
              <a:t>２　グループホームの基準について 　　　　　　　　　　　・・・　Ｐ２</a:t>
            </a:r>
            <a:endParaRPr lang="en-US" altLang="ja-JP" dirty="0" smtClean="0"/>
          </a:p>
          <a:p>
            <a:pPr>
              <a:lnSpc>
                <a:spcPts val="1200"/>
              </a:lnSpc>
            </a:pPr>
            <a:endParaRPr lang="en-US" altLang="ja-JP" dirty="0" smtClean="0"/>
          </a:p>
          <a:p>
            <a:r>
              <a:rPr lang="ja-JP" altLang="en-US" dirty="0" smtClean="0"/>
              <a:t>３　</a:t>
            </a:r>
            <a:r>
              <a:rPr lang="ja-JP" altLang="en-US" dirty="0"/>
              <a:t>グループホームの類型に</a:t>
            </a:r>
            <a:r>
              <a:rPr lang="ja-JP" altLang="en-US" dirty="0" smtClean="0"/>
              <a:t>ついて　　　　　　　　　　　 ・・・　Ｐ４</a:t>
            </a:r>
            <a:endParaRPr lang="en-US" altLang="ja-JP" dirty="0" smtClean="0"/>
          </a:p>
          <a:p>
            <a:pPr>
              <a:lnSpc>
                <a:spcPts val="1200"/>
              </a:lnSpc>
            </a:pPr>
            <a:endParaRPr lang="en-US" altLang="ja-JP" dirty="0" smtClean="0"/>
          </a:p>
          <a:p>
            <a:r>
              <a:rPr lang="ja-JP" altLang="en-US" dirty="0" smtClean="0"/>
              <a:t>４　サテライト型住居の概要について　　　　　　　　　　  ・・・　Ｐ６</a:t>
            </a:r>
            <a:endParaRPr lang="en-US" altLang="ja-JP" dirty="0" smtClean="0"/>
          </a:p>
          <a:p>
            <a:pPr>
              <a:lnSpc>
                <a:spcPts val="1200"/>
              </a:lnSpc>
            </a:pPr>
            <a:endParaRPr lang="en-US" altLang="ja-JP" dirty="0" smtClean="0"/>
          </a:p>
          <a:p>
            <a:r>
              <a:rPr lang="ja-JP" altLang="en-US" dirty="0" smtClean="0"/>
              <a:t>５　職員の業務内容等について　　　　　　　　　　　　　　・・・　Ｐ７</a:t>
            </a:r>
            <a:endParaRPr lang="en-US" altLang="ja-JP" dirty="0" smtClean="0"/>
          </a:p>
          <a:p>
            <a:pPr>
              <a:lnSpc>
                <a:spcPts val="1200"/>
              </a:lnSpc>
            </a:pPr>
            <a:endParaRPr lang="en-US" altLang="ja-JP" dirty="0" smtClean="0"/>
          </a:p>
          <a:p>
            <a:r>
              <a:rPr lang="ja-JP" altLang="en-US" dirty="0" smtClean="0"/>
              <a:t>６　利用者の１日の流れについて　　　　　　　　　　　　　・・・　Ｐ９</a:t>
            </a:r>
            <a:endParaRPr lang="en-US" altLang="ja-JP" dirty="0" smtClean="0"/>
          </a:p>
          <a:p>
            <a:pPr>
              <a:lnSpc>
                <a:spcPts val="1200"/>
              </a:lnSpc>
            </a:pPr>
            <a:endParaRPr lang="en-US" altLang="ja-JP" dirty="0" smtClean="0"/>
          </a:p>
          <a:p>
            <a:r>
              <a:rPr lang="ja-JP" altLang="en-US" dirty="0" smtClean="0"/>
              <a:t>７　新規事業所の開設までの流れについて　　　　　　　・・・　Ｐ</a:t>
            </a:r>
            <a:r>
              <a:rPr lang="en-US" altLang="ja-JP" dirty="0" smtClean="0"/>
              <a:t>10</a:t>
            </a:r>
          </a:p>
          <a:p>
            <a:pPr>
              <a:lnSpc>
                <a:spcPts val="1200"/>
              </a:lnSpc>
            </a:pPr>
            <a:endParaRPr lang="en-US" altLang="ja-JP" dirty="0"/>
          </a:p>
          <a:p>
            <a:r>
              <a:rPr lang="ja-JP" altLang="en-US" dirty="0" smtClean="0"/>
              <a:t>８　住居等の増設の流れについて　　　　　　　　　　　　  ・・・　Ｐ</a:t>
            </a:r>
            <a:r>
              <a:rPr lang="en-US" altLang="ja-JP" dirty="0" smtClean="0"/>
              <a:t>11</a:t>
            </a:r>
            <a:endParaRPr lang="ja-JP" altLang="en-US" dirty="0"/>
          </a:p>
        </p:txBody>
      </p:sp>
    </p:spTree>
    <p:extLst>
      <p:ext uri="{BB962C8B-B14F-4D97-AF65-F5344CB8AC3E}">
        <p14:creationId xmlns:p14="http://schemas.microsoft.com/office/powerpoint/2010/main" val="1512116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496" y="-27384"/>
            <a:ext cx="8640960" cy="369332"/>
          </a:xfrm>
          <a:prstGeom prst="rect">
            <a:avLst/>
          </a:prstGeom>
          <a:noFill/>
        </p:spPr>
        <p:txBody>
          <a:bodyPr wrap="square" rtlCol="0">
            <a:spAutoFit/>
          </a:bodyPr>
          <a:lstStyle/>
          <a:p>
            <a:r>
              <a:rPr kumimoji="1" lang="ja-JP" altLang="en-US" u="sng" dirty="0" smtClean="0"/>
              <a:t>１　</a:t>
            </a:r>
            <a:r>
              <a:rPr kumimoji="1" lang="ja-JP" altLang="en-US" u="sng" dirty="0" err="1" smtClean="0"/>
              <a:t>障がい</a:t>
            </a:r>
            <a:r>
              <a:rPr kumimoji="1" lang="ja-JP" altLang="en-US" u="sng" dirty="0" smtClean="0"/>
              <a:t>者グループホームの制度について（概要）</a:t>
            </a:r>
            <a:endParaRPr kumimoji="1" lang="ja-JP" altLang="en-US" u="sng" dirty="0"/>
          </a:p>
        </p:txBody>
      </p:sp>
      <p:sp>
        <p:nvSpPr>
          <p:cNvPr id="3" name="角丸四角形 2"/>
          <p:cNvSpPr/>
          <p:nvPr/>
        </p:nvSpPr>
        <p:spPr>
          <a:xfrm>
            <a:off x="107504" y="404664"/>
            <a:ext cx="8928992" cy="207447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smtClean="0">
                <a:solidFill>
                  <a:schemeClr val="tx1"/>
                </a:solidFill>
                <a:latin typeface="HG丸ｺﾞｼｯｸM-PRO" panose="020F0600000000000000" pitchFamily="50" charset="-128"/>
                <a:ea typeface="HG丸ｺﾞｼｯｸM-PRO" panose="020F0600000000000000" pitchFamily="50" charset="-128"/>
              </a:rPr>
              <a:t>グループホームとは？</a:t>
            </a:r>
            <a:endParaRPr lang="en-US" altLang="ja-JP" sz="1200" b="1" u="sng"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900"/>
              </a:lnSpc>
            </a:pPr>
            <a:endParaRPr lang="en-US" altLang="ja-JP" sz="1200" b="1"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smtClean="0">
                <a:solidFill>
                  <a:schemeClr val="tx1"/>
                </a:solidFill>
              </a:rPr>
              <a:t>●身体</a:t>
            </a:r>
            <a:r>
              <a:rPr lang="ja-JP" altLang="en-US" sz="1200" dirty="0" smtClean="0">
                <a:solidFill>
                  <a:schemeClr val="tx1"/>
                </a:solidFill>
              </a:rPr>
              <a:t>・知的・</a:t>
            </a:r>
            <a:r>
              <a:rPr lang="ja-JP" altLang="en-US" sz="1200" dirty="0" err="1" smtClean="0">
                <a:solidFill>
                  <a:schemeClr val="tx1"/>
                </a:solidFill>
              </a:rPr>
              <a:t>精神障がい</a:t>
            </a:r>
            <a:r>
              <a:rPr lang="ja-JP" altLang="en-US" sz="1200" dirty="0" smtClean="0">
                <a:solidFill>
                  <a:schemeClr val="tx1"/>
                </a:solidFill>
              </a:rPr>
              <a:t>者及び難病患者等が「世話人等」の支援を受けながら，地域のアパート，マンション，一戸建て等で共同生活</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する居住の場です。（１共同生活住居あたりの定員は２人からで，事業所としての定員は４名からとなります。）</a:t>
            </a:r>
            <a:endParaRPr lang="en-US" altLang="ja-JP" sz="1200" dirty="0" smtClean="0">
              <a:solidFill>
                <a:schemeClr val="tx1"/>
              </a:solidFill>
            </a:endParaRPr>
          </a:p>
          <a:p>
            <a:pPr>
              <a:lnSpc>
                <a:spcPts val="900"/>
              </a:lnSpc>
            </a:pPr>
            <a:endParaRPr lang="en-US" altLang="ja-JP" sz="1200" dirty="0" smtClean="0">
              <a:solidFill>
                <a:schemeClr val="tx1"/>
              </a:solidFill>
            </a:endParaRPr>
          </a:p>
          <a:p>
            <a:r>
              <a:rPr lang="ja-JP" altLang="en-US" sz="1200" dirty="0" smtClean="0">
                <a:solidFill>
                  <a:schemeClr val="tx1"/>
                </a:solidFill>
              </a:rPr>
              <a:t>●障害者の日常生活及び社会生活を総合的に支援するための法律（以下，「障害者総合支援法」という）に基づく，「共同生活援助」を</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 行う事業所及び共同生活住居が，一般的に「グループホーム」（以下，「ＧＨ」という）」と呼ばれています。</a:t>
            </a:r>
            <a:endParaRPr lang="en-US" altLang="ja-JP" sz="1200" dirty="0" smtClean="0">
              <a:solidFill>
                <a:schemeClr val="tx1"/>
              </a:solidFill>
            </a:endParaRPr>
          </a:p>
          <a:p>
            <a:pPr>
              <a:lnSpc>
                <a:spcPts val="900"/>
              </a:lnSpc>
            </a:pPr>
            <a:endParaRPr lang="en-US" altLang="ja-JP" sz="1200" dirty="0" smtClean="0">
              <a:solidFill>
                <a:schemeClr val="tx1"/>
              </a:solidFill>
            </a:endParaRPr>
          </a:p>
          <a:p>
            <a:r>
              <a:rPr lang="ja-JP" altLang="en-US" sz="1200" dirty="0" smtClean="0">
                <a:solidFill>
                  <a:schemeClr val="tx1"/>
                </a:solidFill>
              </a:rPr>
              <a:t>●ＧＨは，以下の３類型に分かれます。</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・介護サービス包括型ＧＨ　→　介護サービスをＧＨの従業者が提供するもの</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・外部サービス利用型ＧＨ　→　介護サービスを外部の居宅介護事業所に委託するもの</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latin typeface="ＭＳ Ｐゴシック 本文"/>
              </a:rPr>
              <a:t>・日中サービス支援型</a:t>
            </a:r>
            <a:r>
              <a:rPr lang="ja-JP" altLang="en-US" sz="1200" dirty="0">
                <a:solidFill>
                  <a:schemeClr val="tx1"/>
                </a:solidFill>
              </a:rPr>
              <a:t>ＧＨ</a:t>
            </a:r>
            <a:r>
              <a:rPr lang="ja-JP" altLang="en-US" sz="1200" dirty="0" smtClean="0">
                <a:solidFill>
                  <a:schemeClr val="tx1"/>
                </a:solidFill>
                <a:latin typeface="ＭＳ Ｐゴシック 本文"/>
              </a:rPr>
              <a:t>　</a:t>
            </a:r>
            <a:r>
              <a:rPr lang="ja-JP" altLang="en-US" sz="1200" dirty="0" smtClean="0">
                <a:solidFill>
                  <a:schemeClr val="tx1"/>
                </a:solidFill>
              </a:rPr>
              <a:t>→　</a:t>
            </a:r>
            <a:r>
              <a:rPr lang="ja-JP" altLang="en-US" sz="1200" dirty="0" smtClean="0">
                <a:solidFill>
                  <a:srgbClr val="FF0000"/>
                </a:solidFill>
                <a:latin typeface="+mn-ea"/>
              </a:rPr>
              <a:t>常時（</a:t>
            </a:r>
            <a:r>
              <a:rPr lang="en-US" altLang="ja-JP" sz="1200" dirty="0" smtClean="0">
                <a:solidFill>
                  <a:srgbClr val="FF0000"/>
                </a:solidFill>
                <a:latin typeface="+mn-ea"/>
              </a:rPr>
              <a:t>24</a:t>
            </a:r>
            <a:r>
              <a:rPr lang="ja-JP" altLang="en-US" sz="1200" dirty="0" smtClean="0">
                <a:solidFill>
                  <a:srgbClr val="FF0000"/>
                </a:solidFill>
                <a:latin typeface="+mn-ea"/>
              </a:rPr>
              <a:t>時間）</a:t>
            </a:r>
            <a:r>
              <a:rPr lang="ja-JP" altLang="en-US" sz="1200" dirty="0" smtClean="0">
                <a:solidFill>
                  <a:schemeClr val="tx1"/>
                </a:solidFill>
              </a:rPr>
              <a:t>の介護サービスをＧＨの従業者が提供するもの</a:t>
            </a:r>
            <a:endParaRPr lang="en-US" altLang="ja-JP" sz="1200" dirty="0" smtClean="0">
              <a:solidFill>
                <a:schemeClr val="tx1"/>
              </a:solidFill>
              <a:latin typeface="ＭＳ Ｐゴシック 本文"/>
            </a:endParaRPr>
          </a:p>
        </p:txBody>
      </p:sp>
      <p:sp>
        <p:nvSpPr>
          <p:cNvPr id="5" name="角丸四角形 4"/>
          <p:cNvSpPr/>
          <p:nvPr/>
        </p:nvSpPr>
        <p:spPr>
          <a:xfrm>
            <a:off x="107504" y="2564904"/>
            <a:ext cx="8928992" cy="1584176"/>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運営</a:t>
            </a:r>
            <a:r>
              <a:rPr lang="ja-JP" altLang="en-US" sz="1200" b="1" u="sng" dirty="0" smtClean="0">
                <a:solidFill>
                  <a:schemeClr val="tx1"/>
                </a:solidFill>
                <a:latin typeface="HG丸ｺﾞｼｯｸM-PRO" panose="020F0600000000000000" pitchFamily="50" charset="-128"/>
                <a:ea typeface="HG丸ｺﾞｼｯｸM-PRO" panose="020F0600000000000000" pitchFamily="50" charset="-128"/>
              </a:rPr>
              <a:t>にかかるお金は？</a:t>
            </a:r>
            <a:endParaRPr lang="en-US" altLang="ja-JP" sz="1200" b="1" u="sng"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900"/>
              </a:lnSpc>
            </a:pPr>
            <a:endParaRPr lang="en-US" altLang="ja-JP" sz="12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rPr>
              <a:t>●ＧＨの運営は，</a:t>
            </a:r>
            <a:r>
              <a:rPr lang="ja-JP" altLang="en-US" sz="1200" dirty="0" err="1" smtClean="0">
                <a:solidFill>
                  <a:schemeClr val="tx1"/>
                </a:solidFill>
              </a:rPr>
              <a:t>障がい</a:t>
            </a:r>
            <a:r>
              <a:rPr lang="ja-JP" altLang="en-US" sz="1200" dirty="0" smtClean="0">
                <a:solidFill>
                  <a:schemeClr val="tx1"/>
                </a:solidFill>
              </a:rPr>
              <a:t>福祉サービスの利用者に対し市町村から支給される「給付費」と利用者が負担する負担金を元に行います。</a:t>
            </a:r>
            <a:endParaRPr lang="en-US" altLang="ja-JP" sz="1200" dirty="0" smtClean="0">
              <a:solidFill>
                <a:schemeClr val="tx1"/>
              </a:solidFill>
            </a:endParaRPr>
          </a:p>
          <a:p>
            <a:pPr>
              <a:lnSpc>
                <a:spcPts val="900"/>
              </a:lnSpc>
            </a:pPr>
            <a:endParaRPr lang="en-US" altLang="ja-JP" sz="1200" dirty="0" smtClean="0">
              <a:solidFill>
                <a:schemeClr val="tx1"/>
              </a:solidFill>
            </a:endParaRPr>
          </a:p>
          <a:p>
            <a:r>
              <a:rPr lang="ja-JP" altLang="en-US" sz="1200" dirty="0" smtClean="0">
                <a:solidFill>
                  <a:schemeClr val="tx1"/>
                </a:solidFill>
              </a:rPr>
              <a:t>●運営に係る経費は法人負担が原則ですが，「家賃，食費，光熱水費，日常生活品などの費用（</a:t>
            </a:r>
            <a:r>
              <a:rPr lang="en-US" altLang="ja-JP" sz="1200" dirty="0" smtClean="0">
                <a:solidFill>
                  <a:schemeClr val="tx1"/>
                </a:solidFill>
              </a:rPr>
              <a:t>※</a:t>
            </a:r>
            <a:r>
              <a:rPr lang="ja-JP" altLang="en-US" sz="1200" dirty="0" smtClean="0">
                <a:solidFill>
                  <a:schemeClr val="tx1"/>
                </a:solidFill>
              </a:rPr>
              <a:t>）」は実費相当額</a:t>
            </a:r>
            <a:r>
              <a:rPr lang="ja-JP" altLang="en-US" sz="1200" dirty="0">
                <a:solidFill>
                  <a:schemeClr val="tx1"/>
                </a:solidFill>
              </a:rPr>
              <a:t>を</a:t>
            </a:r>
            <a:r>
              <a:rPr lang="ja-JP" altLang="en-US" sz="1200" dirty="0" smtClean="0">
                <a:solidFill>
                  <a:schemeClr val="tx1"/>
                </a:solidFill>
              </a:rPr>
              <a:t>利用者から徴収</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 できます。</a:t>
            </a:r>
            <a:endParaRPr lang="en-US" altLang="ja-JP" sz="1200" dirty="0" smtClean="0">
              <a:solidFill>
                <a:schemeClr val="tx1"/>
              </a:solidFill>
            </a:endParaRPr>
          </a:p>
          <a:p>
            <a:pPr>
              <a:lnSpc>
                <a:spcPts val="900"/>
              </a:lnSpc>
            </a:pPr>
            <a:endParaRPr lang="en-US" altLang="ja-JP" sz="1200" dirty="0" smtClean="0">
              <a:solidFill>
                <a:schemeClr val="tx1"/>
              </a:solidFill>
            </a:endParaRPr>
          </a:p>
          <a:p>
            <a:r>
              <a:rPr lang="en-US" altLang="ja-JP" sz="1200" dirty="0" smtClean="0">
                <a:solidFill>
                  <a:schemeClr val="tx1"/>
                </a:solidFill>
              </a:rPr>
              <a:t>※</a:t>
            </a:r>
            <a:r>
              <a:rPr lang="ja-JP" altLang="en-US" sz="1200" dirty="0" smtClean="0">
                <a:solidFill>
                  <a:schemeClr val="tx1"/>
                </a:solidFill>
              </a:rPr>
              <a:t>利用者が負担する家賃については，市民税非課税世帯及び生活保護受給世帯に属する方に対して，１人あたり月額１０</a:t>
            </a:r>
            <a:r>
              <a:rPr lang="en-US" altLang="ja-JP" sz="1200" dirty="0" smtClean="0">
                <a:solidFill>
                  <a:schemeClr val="tx1"/>
                </a:solidFill>
              </a:rPr>
              <a:t>,</a:t>
            </a:r>
            <a:r>
              <a:rPr lang="ja-JP" altLang="en-US" sz="1200" dirty="0" smtClean="0">
                <a:solidFill>
                  <a:schemeClr val="tx1"/>
                </a:solidFill>
              </a:rPr>
              <a:t>０００円を</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 上限に助成する制度があります。</a:t>
            </a:r>
            <a:endParaRPr lang="en-US" altLang="ja-JP" sz="1200" dirty="0" smtClean="0">
              <a:solidFill>
                <a:schemeClr val="tx1"/>
              </a:solidFill>
            </a:endParaRPr>
          </a:p>
        </p:txBody>
      </p:sp>
      <p:sp>
        <p:nvSpPr>
          <p:cNvPr id="6" name="角丸四角形 5"/>
          <p:cNvSpPr/>
          <p:nvPr/>
        </p:nvSpPr>
        <p:spPr>
          <a:xfrm>
            <a:off x="107504" y="4221088"/>
            <a:ext cx="8928992" cy="115212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必要</a:t>
            </a:r>
            <a:r>
              <a:rPr lang="ja-JP" altLang="en-US" sz="1200" b="1" u="sng" dirty="0" smtClean="0">
                <a:solidFill>
                  <a:schemeClr val="tx1"/>
                </a:solidFill>
                <a:latin typeface="HG丸ｺﾞｼｯｸM-PRO" panose="020F0600000000000000" pitchFamily="50" charset="-128"/>
                <a:ea typeface="HG丸ｺﾞｼｯｸM-PRO" panose="020F0600000000000000" pitchFamily="50" charset="-128"/>
              </a:rPr>
              <a:t>な人員配置は？</a:t>
            </a:r>
            <a:endParaRPr lang="en-US" altLang="ja-JP" sz="1200" b="1" u="sng"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900"/>
              </a:lnSpc>
            </a:pPr>
            <a:endParaRPr lang="en-US" altLang="ja-JP" sz="12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rPr>
              <a:t>●管理者，サービス管理責任者，世話人が必要です。（介護サービス包括型，日中サービス支援型</a:t>
            </a:r>
            <a:r>
              <a:rPr lang="ja-JP" altLang="en-US" sz="1200" dirty="0">
                <a:solidFill>
                  <a:schemeClr val="tx1"/>
                </a:solidFill>
              </a:rPr>
              <a:t>ＧＨ</a:t>
            </a:r>
            <a:r>
              <a:rPr lang="ja-JP" altLang="en-US" sz="1200" dirty="0" smtClean="0">
                <a:solidFill>
                  <a:schemeClr val="tx1"/>
                </a:solidFill>
              </a:rPr>
              <a:t>は，</a:t>
            </a:r>
            <a:r>
              <a:rPr lang="ja-JP" altLang="en-US" sz="1200" dirty="0" smtClean="0">
                <a:solidFill>
                  <a:srgbClr val="FF0000"/>
                </a:solidFill>
              </a:rPr>
              <a:t>生活支援員の配置が必要</a:t>
            </a:r>
            <a:endParaRPr lang="en-US" altLang="ja-JP" sz="1200" dirty="0" smtClean="0">
              <a:solidFill>
                <a:srgbClr val="FF0000"/>
              </a:solidFill>
            </a:endParaRPr>
          </a:p>
          <a:p>
            <a:r>
              <a:rPr lang="ja-JP" altLang="en-US" sz="1200" dirty="0">
                <a:solidFill>
                  <a:schemeClr val="tx1"/>
                </a:solidFill>
              </a:rPr>
              <a:t>　</a:t>
            </a:r>
            <a:r>
              <a:rPr lang="ja-JP" altLang="en-US" sz="1200" dirty="0" smtClean="0">
                <a:solidFill>
                  <a:schemeClr val="tx1"/>
                </a:solidFill>
              </a:rPr>
              <a:t>です。）</a:t>
            </a:r>
            <a:endParaRPr lang="en-US" altLang="ja-JP" sz="1200" dirty="0" smtClean="0">
              <a:solidFill>
                <a:schemeClr val="tx1"/>
              </a:solidFill>
            </a:endParaRPr>
          </a:p>
          <a:p>
            <a:r>
              <a:rPr lang="ja-JP" altLang="en-US" sz="1200" dirty="0" smtClean="0">
                <a:solidFill>
                  <a:schemeClr val="tx1"/>
                </a:solidFill>
              </a:rPr>
              <a:t>●上記人員の配置数は定員や利用する方の障害支援区分により変わります。</a:t>
            </a:r>
            <a:endParaRPr lang="en-US" altLang="ja-JP" sz="1200" dirty="0" smtClean="0">
              <a:solidFill>
                <a:schemeClr val="tx1"/>
              </a:solidFill>
            </a:endParaRPr>
          </a:p>
          <a:p>
            <a:pPr>
              <a:lnSpc>
                <a:spcPts val="800"/>
              </a:lnSpc>
            </a:pPr>
            <a:r>
              <a:rPr lang="ja-JP" altLang="en-US" sz="1200" dirty="0">
                <a:solidFill>
                  <a:schemeClr val="tx1"/>
                </a:solidFill>
              </a:rPr>
              <a:t>　</a:t>
            </a:r>
            <a:endParaRPr lang="en-US" altLang="ja-JP" sz="1200" dirty="0" smtClean="0">
              <a:solidFill>
                <a:schemeClr val="tx1"/>
              </a:solidFill>
            </a:endParaRPr>
          </a:p>
          <a:p>
            <a:pPr>
              <a:lnSpc>
                <a:spcPts val="800"/>
              </a:lnSpc>
            </a:pPr>
            <a:r>
              <a:rPr lang="ja-JP" altLang="en-US" sz="1200" dirty="0" smtClean="0">
                <a:solidFill>
                  <a:schemeClr val="tx1"/>
                </a:solidFill>
              </a:rPr>
              <a:t>　</a:t>
            </a:r>
            <a:r>
              <a:rPr lang="en-US" altLang="ja-JP" sz="1100" dirty="0" smtClean="0">
                <a:solidFill>
                  <a:srgbClr val="FF0000"/>
                </a:solidFill>
              </a:rPr>
              <a:t>※</a:t>
            </a:r>
            <a:r>
              <a:rPr lang="ja-JP" altLang="en-US" sz="1100" dirty="0" smtClean="0">
                <a:solidFill>
                  <a:srgbClr val="FF0000"/>
                </a:solidFill>
              </a:rPr>
              <a:t>休日，祝日においても，平日の人員配置と大きな差が出ないように勤務体制を確保する必要があります。</a:t>
            </a:r>
            <a:endParaRPr lang="en-US" altLang="ja-JP" sz="1100" dirty="0" smtClean="0">
              <a:solidFill>
                <a:srgbClr val="FF0000"/>
              </a:solidFill>
            </a:endParaRPr>
          </a:p>
        </p:txBody>
      </p:sp>
      <p:sp>
        <p:nvSpPr>
          <p:cNvPr id="7" name="角丸四角形 6"/>
          <p:cNvSpPr/>
          <p:nvPr/>
        </p:nvSpPr>
        <p:spPr>
          <a:xfrm>
            <a:off x="107504" y="5445224"/>
            <a:ext cx="8928992" cy="129614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smtClean="0">
                <a:solidFill>
                  <a:schemeClr val="tx1"/>
                </a:solidFill>
                <a:latin typeface="HG丸ｺﾞｼｯｸM-PRO" panose="020F0600000000000000" pitchFamily="50" charset="-128"/>
                <a:ea typeface="HG丸ｺﾞｼｯｸM-PRO" panose="020F0600000000000000" pitchFamily="50" charset="-128"/>
              </a:rPr>
              <a:t>どういった建物でできるのか？</a:t>
            </a:r>
            <a:endParaRPr lang="en-US" altLang="ja-JP" sz="1200" b="1" u="sng"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900"/>
              </a:lnSpc>
            </a:pPr>
            <a:endParaRPr lang="en-US" altLang="ja-JP" sz="12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rPr>
              <a:t>●アパート，マンション，一戸建て等で，賃貸もしくは法人の自己所有どちらでも可とします。</a:t>
            </a:r>
            <a:endParaRPr lang="en-US" altLang="ja-JP" sz="1200" dirty="0" smtClean="0">
              <a:solidFill>
                <a:schemeClr val="tx1"/>
              </a:solidFill>
            </a:endParaRPr>
          </a:p>
          <a:p>
            <a:pPr>
              <a:lnSpc>
                <a:spcPts val="900"/>
              </a:lnSpc>
            </a:pPr>
            <a:endParaRPr lang="en-US" altLang="ja-JP" sz="1200" dirty="0" smtClean="0">
              <a:solidFill>
                <a:schemeClr val="tx1"/>
              </a:solidFill>
            </a:endParaRPr>
          </a:p>
          <a:p>
            <a:r>
              <a:rPr lang="ja-JP" altLang="en-US" sz="1200" dirty="0" smtClean="0">
                <a:solidFill>
                  <a:schemeClr val="tx1"/>
                </a:solidFill>
              </a:rPr>
              <a:t>●定員分の居室（個室）が必要です。（居室の面積は７．４３㎡以上で，収納は別途確保が必要です。）</a:t>
            </a:r>
            <a:endParaRPr lang="en-US" altLang="ja-JP" sz="1200" dirty="0" smtClean="0">
              <a:solidFill>
                <a:schemeClr val="tx1"/>
              </a:solidFill>
            </a:endParaRPr>
          </a:p>
          <a:p>
            <a:pPr>
              <a:lnSpc>
                <a:spcPts val="900"/>
              </a:lnSpc>
            </a:pPr>
            <a:endParaRPr lang="en-US" altLang="ja-JP" sz="1200" dirty="0" smtClean="0">
              <a:solidFill>
                <a:schemeClr val="tx1"/>
              </a:solidFill>
            </a:endParaRPr>
          </a:p>
          <a:p>
            <a:r>
              <a:rPr lang="ja-JP" altLang="en-US" sz="1200" dirty="0" smtClean="0">
                <a:solidFill>
                  <a:schemeClr val="tx1"/>
                </a:solidFill>
              </a:rPr>
              <a:t>●設備として，玄関，台所，トイレ，洗面所，浴室，居間（食堂）等が必要です。</a:t>
            </a:r>
            <a:endParaRPr lang="en-US" altLang="ja-JP" sz="1200" dirty="0" smtClean="0">
              <a:solidFill>
                <a:schemeClr val="tx1"/>
              </a:solidFill>
            </a:endParaRPr>
          </a:p>
        </p:txBody>
      </p:sp>
      <p:sp>
        <p:nvSpPr>
          <p:cNvPr id="4" name="スライド番号プレースホルダー 3"/>
          <p:cNvSpPr>
            <a:spLocks noGrp="1"/>
          </p:cNvSpPr>
          <p:nvPr>
            <p:ph type="sldNum" sz="quarter" idx="12"/>
          </p:nvPr>
        </p:nvSpPr>
        <p:spPr>
          <a:xfrm>
            <a:off x="7046912" y="6520259"/>
            <a:ext cx="2133600" cy="365125"/>
          </a:xfrm>
        </p:spPr>
        <p:txBody>
          <a:bodyPr/>
          <a:lstStyle/>
          <a:p>
            <a:r>
              <a:rPr lang="ja-JP" altLang="en-US" sz="1400" dirty="0">
                <a:solidFill>
                  <a:schemeClr val="tx1"/>
                </a:solidFill>
              </a:rPr>
              <a:t>１</a:t>
            </a:r>
            <a:endParaRPr kumimoji="1" lang="ja-JP" altLang="en-US" sz="1400" dirty="0">
              <a:solidFill>
                <a:schemeClr val="tx1"/>
              </a:solidFill>
            </a:endParaRPr>
          </a:p>
        </p:txBody>
      </p:sp>
    </p:spTree>
    <p:extLst>
      <p:ext uri="{BB962C8B-B14F-4D97-AF65-F5344CB8AC3E}">
        <p14:creationId xmlns:p14="http://schemas.microsoft.com/office/powerpoint/2010/main" val="924824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27384"/>
            <a:ext cx="3672408" cy="369332"/>
          </a:xfrm>
          <a:prstGeom prst="rect">
            <a:avLst/>
          </a:prstGeom>
          <a:noFill/>
        </p:spPr>
        <p:txBody>
          <a:bodyPr wrap="square" rtlCol="0">
            <a:spAutoFit/>
          </a:bodyPr>
          <a:lstStyle/>
          <a:p>
            <a:r>
              <a:rPr kumimoji="1" lang="ja-JP" altLang="en-US" u="sng" dirty="0" smtClean="0"/>
              <a:t>２　グループホームの基準について</a:t>
            </a:r>
            <a:endParaRPr kumimoji="1" lang="ja-JP" altLang="en-US" u="sng" dirty="0"/>
          </a:p>
        </p:txBody>
      </p:sp>
      <p:sp>
        <p:nvSpPr>
          <p:cNvPr id="5" name="テキスト ボックス 4"/>
          <p:cNvSpPr txBox="1"/>
          <p:nvPr/>
        </p:nvSpPr>
        <p:spPr>
          <a:xfrm>
            <a:off x="107504" y="5661248"/>
            <a:ext cx="9001000" cy="1107996"/>
          </a:xfrm>
          <a:prstGeom prst="rect">
            <a:avLst/>
          </a:prstGeom>
          <a:noFill/>
        </p:spPr>
        <p:txBody>
          <a:bodyPr wrap="square" rtlCol="0">
            <a:spAutoFit/>
          </a:bodyPr>
          <a:lstStyle/>
          <a:p>
            <a:r>
              <a:rPr kumimoji="1" lang="ja-JP" altLang="en-US" sz="1100" b="1" dirty="0" smtClean="0"/>
              <a:t>●常勤</a:t>
            </a:r>
            <a:endParaRPr kumimoji="1" lang="en-US" altLang="ja-JP" sz="1100" b="1" dirty="0" smtClean="0"/>
          </a:p>
          <a:p>
            <a:r>
              <a:rPr lang="ja-JP" altLang="en-US" sz="1100" dirty="0"/>
              <a:t>　</a:t>
            </a:r>
            <a:r>
              <a:rPr lang="ja-JP" altLang="en-US" sz="1100" dirty="0" smtClean="0"/>
              <a:t>　</a:t>
            </a:r>
            <a:r>
              <a:rPr lang="ja-JP" altLang="en-US" sz="1100" dirty="0" err="1" smtClean="0"/>
              <a:t>指定障がい</a:t>
            </a:r>
            <a:r>
              <a:rPr lang="ja-JP" altLang="en-US" sz="1100" dirty="0" smtClean="0"/>
              <a:t>福祉サービス事業所等における勤務時間が，当該指定障がい福祉サービス事業所等において定められている常勤の従業者が勤務すべき時間数（１週間に勤務すべき時間数が</a:t>
            </a:r>
            <a:r>
              <a:rPr lang="en-US" altLang="ja-JP" sz="1100" dirty="0" smtClean="0"/>
              <a:t>32</a:t>
            </a:r>
            <a:r>
              <a:rPr lang="ja-JP" altLang="en-US" sz="1100" dirty="0" smtClean="0"/>
              <a:t>時間を下回る場合は</a:t>
            </a:r>
            <a:r>
              <a:rPr lang="en-US" altLang="ja-JP" sz="1100" dirty="0" smtClean="0"/>
              <a:t>32</a:t>
            </a:r>
            <a:r>
              <a:rPr lang="ja-JP" altLang="en-US" sz="1100" dirty="0" smtClean="0"/>
              <a:t>時間を基本とする）に達していることをいう。</a:t>
            </a:r>
            <a:endParaRPr lang="en-US" altLang="ja-JP" sz="1100" dirty="0" smtClean="0"/>
          </a:p>
          <a:p>
            <a:r>
              <a:rPr kumimoji="1" lang="ja-JP" altLang="en-US" sz="1100" b="1" dirty="0" smtClean="0"/>
              <a:t>●常勤換算</a:t>
            </a:r>
            <a:endParaRPr kumimoji="1" lang="en-US" altLang="ja-JP" sz="1100" b="1" dirty="0" smtClean="0"/>
          </a:p>
          <a:p>
            <a:r>
              <a:rPr lang="ja-JP" altLang="en-US" sz="1100" dirty="0"/>
              <a:t>　</a:t>
            </a:r>
            <a:r>
              <a:rPr lang="ja-JP" altLang="en-US" sz="1100" dirty="0" smtClean="0"/>
              <a:t>　事業所の従業者の勤務延時間数を当該事業所において，常勤の従業者が勤務すべき時間数で除することにより，当該事業所の従業員の員数を常勤の従業者の員数に換算する方法のこと。（算出にあたっては，小数点以下第２位を切り捨て）</a:t>
            </a:r>
            <a:endParaRPr kumimoji="1" lang="ja-JP" altLang="en-US" sz="1100" dirty="0"/>
          </a:p>
        </p:txBody>
      </p:sp>
      <p:sp>
        <p:nvSpPr>
          <p:cNvPr id="2" name="スライド番号プレースホルダー 1"/>
          <p:cNvSpPr>
            <a:spLocks noGrp="1"/>
          </p:cNvSpPr>
          <p:nvPr>
            <p:ph type="sldNum" sz="quarter" idx="12"/>
          </p:nvPr>
        </p:nvSpPr>
        <p:spPr>
          <a:xfrm>
            <a:off x="7046912" y="6525344"/>
            <a:ext cx="2133600" cy="365125"/>
          </a:xfrm>
        </p:spPr>
        <p:txBody>
          <a:bodyPr/>
          <a:lstStyle/>
          <a:p>
            <a:r>
              <a:rPr kumimoji="1" lang="ja-JP" altLang="en-US" sz="1400" dirty="0" smtClean="0">
                <a:solidFill>
                  <a:schemeClr val="tx1"/>
                </a:solidFill>
              </a:rPr>
              <a:t>２</a:t>
            </a:r>
            <a:endParaRPr kumimoji="1" lang="ja-JP" altLang="en-US" sz="1400" dirty="0">
              <a:solidFill>
                <a:schemeClr val="tx1"/>
              </a:solidFill>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13956"/>
            <a:ext cx="8869281" cy="524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024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1"/>
          <p:cNvSpPr>
            <a:spLocks noGrp="1"/>
          </p:cNvSpPr>
          <p:nvPr>
            <p:ph type="sldNum" sz="quarter" idx="12"/>
          </p:nvPr>
        </p:nvSpPr>
        <p:spPr>
          <a:xfrm>
            <a:off x="7046912" y="6525344"/>
            <a:ext cx="2133600" cy="365125"/>
          </a:xfrm>
        </p:spPr>
        <p:txBody>
          <a:bodyPr/>
          <a:lstStyle/>
          <a:p>
            <a:r>
              <a:rPr kumimoji="1" lang="ja-JP" altLang="en-US" sz="1400" dirty="0" smtClean="0">
                <a:solidFill>
                  <a:schemeClr val="tx1"/>
                </a:solidFill>
              </a:rPr>
              <a:t>３</a:t>
            </a:r>
            <a:endParaRPr kumimoji="1" lang="ja-JP" altLang="en-US" sz="1400" dirty="0">
              <a:solidFill>
                <a:schemeClr val="tx1"/>
              </a:solidFill>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1948"/>
            <a:ext cx="8784976" cy="647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35496" y="-27384"/>
            <a:ext cx="4752528" cy="369332"/>
          </a:xfrm>
          <a:prstGeom prst="rect">
            <a:avLst/>
          </a:prstGeom>
          <a:noFill/>
        </p:spPr>
        <p:txBody>
          <a:bodyPr wrap="square" rtlCol="0">
            <a:spAutoFit/>
          </a:bodyPr>
          <a:lstStyle/>
          <a:p>
            <a:r>
              <a:rPr kumimoji="1" lang="ja-JP" altLang="en-US" u="sng" dirty="0" smtClean="0"/>
              <a:t>２　グループホームの基準について</a:t>
            </a:r>
            <a:r>
              <a:rPr kumimoji="1" lang="ja-JP" altLang="en-US" sz="1400" u="sng" dirty="0" smtClean="0"/>
              <a:t>（前頁の</a:t>
            </a:r>
            <a:r>
              <a:rPr lang="ja-JP" altLang="en-US" sz="1400" u="sng" dirty="0" smtClean="0"/>
              <a:t>続き）</a:t>
            </a:r>
            <a:endParaRPr kumimoji="1" lang="ja-JP" altLang="en-US" sz="1400" u="sng" dirty="0"/>
          </a:p>
        </p:txBody>
      </p:sp>
    </p:spTree>
    <p:extLst>
      <p:ext uri="{BB962C8B-B14F-4D97-AF65-F5344CB8AC3E}">
        <p14:creationId xmlns:p14="http://schemas.microsoft.com/office/powerpoint/2010/main" val="38986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512" y="44624"/>
            <a:ext cx="4464496" cy="369332"/>
          </a:xfrm>
          <a:prstGeom prst="rect">
            <a:avLst/>
          </a:prstGeom>
          <a:noFill/>
        </p:spPr>
        <p:txBody>
          <a:bodyPr wrap="square" rtlCol="0">
            <a:spAutoFit/>
          </a:bodyPr>
          <a:lstStyle/>
          <a:p>
            <a:r>
              <a:rPr kumimoji="1" lang="ja-JP" altLang="en-US" u="sng" dirty="0" smtClean="0"/>
              <a:t>３　グループホームの類型について</a:t>
            </a:r>
            <a:endParaRPr kumimoji="1" lang="ja-JP" altLang="en-US" u="sng" dirty="0"/>
          </a:p>
        </p:txBody>
      </p:sp>
      <p:sp>
        <p:nvSpPr>
          <p:cNvPr id="3" name="角丸四角形 2"/>
          <p:cNvSpPr/>
          <p:nvPr/>
        </p:nvSpPr>
        <p:spPr>
          <a:xfrm>
            <a:off x="4644008" y="701988"/>
            <a:ext cx="4464496" cy="5751348"/>
          </a:xfrm>
          <a:prstGeom prst="roundRect">
            <a:avLst>
              <a:gd name="adj" fmla="val 4771"/>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endParaRPr>
          </a:p>
          <a:p>
            <a:endParaRPr lang="en-US" altLang="ja-JP" sz="1200" dirty="0" smtClean="0">
              <a:solidFill>
                <a:schemeClr val="tx1"/>
              </a:solidFill>
            </a:endParaRPr>
          </a:p>
          <a:p>
            <a:r>
              <a:rPr lang="en-US" altLang="ja-JP" sz="1200" dirty="0" smtClean="0">
                <a:solidFill>
                  <a:schemeClr val="tx1"/>
                </a:solidFill>
              </a:rPr>
              <a:t>【</a:t>
            </a:r>
            <a:r>
              <a:rPr lang="ja-JP" altLang="en-US" sz="1200" dirty="0">
                <a:solidFill>
                  <a:schemeClr val="tx1"/>
                </a:solidFill>
              </a:rPr>
              <a:t>サービス内容</a:t>
            </a:r>
            <a:r>
              <a:rPr lang="en-US" altLang="ja-JP" sz="1200" dirty="0">
                <a:solidFill>
                  <a:schemeClr val="tx1"/>
                </a:solidFill>
              </a:rPr>
              <a:t>】</a:t>
            </a:r>
          </a:p>
          <a:p>
            <a:r>
              <a:rPr lang="en-US" altLang="ja-JP" sz="1200" dirty="0">
                <a:solidFill>
                  <a:schemeClr val="tx1"/>
                </a:solidFill>
              </a:rPr>
              <a:t>●</a:t>
            </a:r>
            <a:r>
              <a:rPr lang="ja-JP" altLang="en-US" sz="1200" dirty="0">
                <a:solidFill>
                  <a:schemeClr val="tx1"/>
                </a:solidFill>
              </a:rPr>
              <a:t>家事や相談等の日常生活上の援助（基本サービス）を行う。</a:t>
            </a:r>
          </a:p>
          <a:p>
            <a:r>
              <a:rPr lang="ja-JP" altLang="en-US" sz="1200" dirty="0" smtClean="0">
                <a:solidFill>
                  <a:schemeClr val="tx1"/>
                </a:solidFill>
              </a:rPr>
              <a:t>●生活支援員により，食事や入浴，排せつ等の介護サービスを</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 提供。</a:t>
            </a:r>
            <a:endParaRPr lang="ja-JP" altLang="en-US" sz="1200" dirty="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r>
              <a:rPr lang="en-US" altLang="ja-JP" sz="1200" dirty="0" smtClean="0">
                <a:solidFill>
                  <a:schemeClr val="tx1"/>
                </a:solidFill>
              </a:rPr>
              <a:t>【</a:t>
            </a:r>
            <a:r>
              <a:rPr lang="ja-JP" altLang="en-US" sz="1200" dirty="0">
                <a:solidFill>
                  <a:schemeClr val="tx1"/>
                </a:solidFill>
              </a:rPr>
              <a:t>報酬</a:t>
            </a:r>
            <a:r>
              <a:rPr lang="en-US" altLang="ja-JP" sz="1200" dirty="0">
                <a:solidFill>
                  <a:schemeClr val="tx1"/>
                </a:solidFill>
              </a:rPr>
              <a:t>】</a:t>
            </a:r>
          </a:p>
          <a:p>
            <a:r>
              <a:rPr lang="en-US" altLang="ja-JP" sz="1200" dirty="0" smtClean="0">
                <a:solidFill>
                  <a:schemeClr val="tx1"/>
                </a:solidFill>
              </a:rPr>
              <a:t>●</a:t>
            </a:r>
            <a:r>
              <a:rPr lang="ja-JP" altLang="en-US" sz="1200" dirty="0" smtClean="0">
                <a:solidFill>
                  <a:schemeClr val="tx1"/>
                </a:solidFill>
              </a:rPr>
              <a:t>利用者の障害支援区分及び人員配置区分に応じて設定</a:t>
            </a:r>
            <a:endParaRPr kumimoji="1" lang="ja-JP" altLang="en-US" sz="1200" dirty="0">
              <a:solidFill>
                <a:schemeClr val="tx1"/>
              </a:solidFill>
            </a:endParaRPr>
          </a:p>
        </p:txBody>
      </p:sp>
      <p:grpSp>
        <p:nvGrpSpPr>
          <p:cNvPr id="9" name="グループ化 8"/>
          <p:cNvGrpSpPr/>
          <p:nvPr/>
        </p:nvGrpSpPr>
        <p:grpSpPr>
          <a:xfrm>
            <a:off x="107504" y="679874"/>
            <a:ext cx="4464496" cy="5762707"/>
            <a:chOff x="107504" y="546613"/>
            <a:chExt cx="4464496" cy="5762707"/>
          </a:xfrm>
        </p:grpSpPr>
        <p:grpSp>
          <p:nvGrpSpPr>
            <p:cNvPr id="6" name="グループ化 5"/>
            <p:cNvGrpSpPr/>
            <p:nvPr/>
          </p:nvGrpSpPr>
          <p:grpSpPr>
            <a:xfrm>
              <a:off x="107504" y="546613"/>
              <a:ext cx="4464496" cy="5762707"/>
              <a:chOff x="107504" y="404664"/>
              <a:chExt cx="4464496" cy="5762707"/>
            </a:xfrm>
          </p:grpSpPr>
          <p:sp>
            <p:nvSpPr>
              <p:cNvPr id="4" name="角丸四角形 3"/>
              <p:cNvSpPr/>
              <p:nvPr/>
            </p:nvSpPr>
            <p:spPr>
              <a:xfrm>
                <a:off x="107504" y="404664"/>
                <a:ext cx="4464496" cy="5762707"/>
              </a:xfrm>
              <a:prstGeom prst="roundRect">
                <a:avLst>
                  <a:gd name="adj" fmla="val 5590"/>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endParaRPr>
              </a:p>
              <a:p>
                <a:endParaRPr lang="en-US" altLang="ja-JP" sz="1200" dirty="0" smtClean="0">
                  <a:solidFill>
                    <a:schemeClr val="tx1"/>
                  </a:solidFill>
                </a:endParaRPr>
              </a:p>
              <a:p>
                <a:r>
                  <a:rPr lang="en-US" altLang="ja-JP" sz="1200" dirty="0" smtClean="0">
                    <a:solidFill>
                      <a:schemeClr val="tx1"/>
                    </a:solidFill>
                  </a:rPr>
                  <a:t>【</a:t>
                </a:r>
                <a:r>
                  <a:rPr lang="ja-JP" altLang="en-US" sz="1200" dirty="0" smtClean="0">
                    <a:solidFill>
                      <a:schemeClr val="tx1"/>
                    </a:solidFill>
                  </a:rPr>
                  <a:t>サービス内容</a:t>
                </a:r>
                <a:r>
                  <a:rPr lang="en-US" altLang="ja-JP" sz="1200" dirty="0" smtClean="0">
                    <a:solidFill>
                      <a:schemeClr val="tx1"/>
                    </a:solidFill>
                  </a:rPr>
                  <a:t>】</a:t>
                </a:r>
              </a:p>
              <a:p>
                <a:r>
                  <a:rPr kumimoji="1" lang="ja-JP" altLang="en-US" sz="1200" dirty="0" smtClean="0">
                    <a:solidFill>
                      <a:schemeClr val="tx1"/>
                    </a:solidFill>
                  </a:rPr>
                  <a:t>●家事や相談等の日常生活上の援助（基本サービス）を行う。</a:t>
                </a:r>
                <a:endParaRPr kumimoji="1" lang="en-US" altLang="ja-JP" sz="1200" dirty="0" smtClean="0">
                  <a:solidFill>
                    <a:schemeClr val="tx1"/>
                  </a:solidFill>
                </a:endParaRPr>
              </a:p>
              <a:p>
                <a:r>
                  <a:rPr kumimoji="1" lang="ja-JP" altLang="en-US" sz="1200" dirty="0" smtClean="0">
                    <a:solidFill>
                      <a:schemeClr val="tx1"/>
                    </a:solidFill>
                  </a:rPr>
                  <a:t>●食事や入浴，</a:t>
                </a:r>
                <a:r>
                  <a:rPr lang="ja-JP" altLang="en-US" sz="1200" dirty="0" smtClean="0">
                    <a:solidFill>
                      <a:schemeClr val="tx1"/>
                    </a:solidFill>
                  </a:rPr>
                  <a:t>排せつ等の介護サービスについては，外部の</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 居宅介護事業所に委託（生活支援員の配置は不要）</a:t>
                </a:r>
                <a:endParaRPr lang="en-US" altLang="ja-JP" sz="1200" dirty="0" smtClean="0">
                  <a:solidFill>
                    <a:schemeClr val="tx1"/>
                  </a:solidFill>
                </a:endParaRPr>
              </a:p>
              <a:p>
                <a:r>
                  <a:rPr kumimoji="1" lang="ja-JP" altLang="en-US" sz="1000" dirty="0" smtClean="0">
                    <a:solidFill>
                      <a:schemeClr val="tx1"/>
                    </a:solidFill>
                  </a:rPr>
                  <a:t>　　</a:t>
                </a:r>
                <a:r>
                  <a:rPr kumimoji="1" lang="en-US" altLang="ja-JP" sz="1000" dirty="0" smtClean="0">
                    <a:solidFill>
                      <a:srgbClr val="FF0000"/>
                    </a:solidFill>
                  </a:rPr>
                  <a:t>※</a:t>
                </a:r>
                <a:r>
                  <a:rPr kumimoji="1" lang="ja-JP" altLang="en-US" sz="1000" dirty="0" smtClean="0">
                    <a:solidFill>
                      <a:srgbClr val="FF0000"/>
                    </a:solidFill>
                  </a:rPr>
                  <a:t>運営規定に委託先の居宅介護事業所名等の明記が必要です。</a:t>
                </a:r>
                <a:endParaRPr kumimoji="1" lang="en-US" altLang="ja-JP" sz="1000" dirty="0" smtClean="0">
                  <a:solidFill>
                    <a:srgbClr val="FF0000"/>
                  </a:solidFill>
                </a:endParaRPr>
              </a:p>
              <a:p>
                <a:endParaRPr lang="en-US" altLang="ja-JP" sz="1200" dirty="0">
                  <a:solidFill>
                    <a:schemeClr val="tx1"/>
                  </a:solidFill>
                </a:endParaRPr>
              </a:p>
              <a:p>
                <a:r>
                  <a:rPr kumimoji="1" lang="en-US" altLang="ja-JP" sz="1200" dirty="0" smtClean="0">
                    <a:solidFill>
                      <a:schemeClr val="tx1"/>
                    </a:solidFill>
                  </a:rPr>
                  <a:t>【</a:t>
                </a:r>
                <a:r>
                  <a:rPr kumimoji="1" lang="ja-JP" altLang="en-US" sz="1200" dirty="0" smtClean="0">
                    <a:solidFill>
                      <a:schemeClr val="tx1"/>
                    </a:solidFill>
                  </a:rPr>
                  <a:t>報酬</a:t>
                </a:r>
                <a:r>
                  <a:rPr kumimoji="1" lang="en-US" altLang="ja-JP" sz="1200" dirty="0" smtClean="0">
                    <a:solidFill>
                      <a:schemeClr val="tx1"/>
                    </a:solidFill>
                  </a:rPr>
                  <a:t>】</a:t>
                </a:r>
              </a:p>
              <a:p>
                <a:r>
                  <a:rPr lang="ja-JP" altLang="en-US" sz="1200" dirty="0" smtClean="0">
                    <a:solidFill>
                      <a:schemeClr val="tx1"/>
                    </a:solidFill>
                  </a:rPr>
                  <a:t>●人員配置区分に応じて設定（利用者の障害支援区分による違</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いはなし）。</a:t>
                </a:r>
                <a:endParaRPr kumimoji="1" lang="ja-JP" altLang="en-US" sz="1200"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34" y="2552304"/>
                <a:ext cx="4271158" cy="347105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5" name="正方形/長方形 4"/>
            <p:cNvSpPr/>
            <p:nvPr/>
          </p:nvSpPr>
          <p:spPr>
            <a:xfrm>
              <a:off x="4355976" y="5877272"/>
              <a:ext cx="113387" cy="230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935596" y="548680"/>
            <a:ext cx="2808312" cy="369332"/>
          </a:xfrm>
          <a:prstGeom prst="rect">
            <a:avLst/>
          </a:prstGeom>
          <a:solidFill>
            <a:schemeClr val="bg1"/>
          </a:solidFill>
          <a:ln>
            <a:solidFill>
              <a:schemeClr val="accent6">
                <a:lumMod val="75000"/>
              </a:schemeClr>
            </a:solidFill>
          </a:ln>
        </p:spPr>
        <p:txBody>
          <a:bodyPr wrap="square" rtlCol="0">
            <a:spAutoFit/>
          </a:bodyPr>
          <a:lstStyle/>
          <a:p>
            <a:r>
              <a:rPr kumimoji="1" lang="ja-JP" altLang="en-US" dirty="0" smtClean="0"/>
              <a:t>外部サービス利用型ＧＨ</a:t>
            </a:r>
            <a:endParaRPr kumimoji="1" lang="ja-JP" altLang="en-US" dirty="0"/>
          </a:p>
        </p:txBody>
      </p:sp>
      <p:sp>
        <p:nvSpPr>
          <p:cNvPr id="11" name="テキスト ボックス 10"/>
          <p:cNvSpPr txBox="1"/>
          <p:nvPr/>
        </p:nvSpPr>
        <p:spPr>
          <a:xfrm>
            <a:off x="5479434" y="548680"/>
            <a:ext cx="2808312" cy="369332"/>
          </a:xfrm>
          <a:prstGeom prst="rect">
            <a:avLst/>
          </a:prstGeom>
          <a:solidFill>
            <a:schemeClr val="bg1"/>
          </a:solidFill>
          <a:ln>
            <a:solidFill>
              <a:schemeClr val="accent6">
                <a:lumMod val="75000"/>
              </a:schemeClr>
            </a:solidFill>
          </a:ln>
        </p:spPr>
        <p:txBody>
          <a:bodyPr wrap="square" rtlCol="0">
            <a:spAutoFit/>
          </a:bodyPr>
          <a:lstStyle/>
          <a:p>
            <a:r>
              <a:rPr kumimoji="1" lang="ja-JP" altLang="en-US" dirty="0" smtClean="0"/>
              <a:t>介護サービス包括型ＧＨ</a:t>
            </a:r>
            <a:endParaRPr kumimoji="1" lang="ja-JP" altLang="en-US" dirty="0"/>
          </a:p>
        </p:txBody>
      </p:sp>
      <p:sp>
        <p:nvSpPr>
          <p:cNvPr id="10" name="スライド番号プレースホルダー 9"/>
          <p:cNvSpPr>
            <a:spLocks noGrp="1"/>
          </p:cNvSpPr>
          <p:nvPr>
            <p:ph type="sldNum" sz="quarter" idx="12"/>
          </p:nvPr>
        </p:nvSpPr>
        <p:spPr>
          <a:xfrm>
            <a:off x="7020272" y="6525344"/>
            <a:ext cx="2133600" cy="365125"/>
          </a:xfrm>
        </p:spPr>
        <p:txBody>
          <a:bodyPr/>
          <a:lstStyle/>
          <a:p>
            <a:r>
              <a:rPr lang="ja-JP" altLang="en-US" sz="1400" dirty="0">
                <a:solidFill>
                  <a:schemeClr val="tx1"/>
                </a:solidFill>
              </a:rPr>
              <a:t>４</a:t>
            </a:r>
            <a:endParaRPr kumimoji="1" lang="ja-JP" altLang="en-US" sz="1400" dirty="0">
              <a:solidFill>
                <a:schemeClr val="tx1"/>
              </a:solidFill>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824869"/>
            <a:ext cx="4331173" cy="347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51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512" y="44624"/>
            <a:ext cx="5472608" cy="369332"/>
          </a:xfrm>
          <a:prstGeom prst="rect">
            <a:avLst/>
          </a:prstGeom>
          <a:noFill/>
        </p:spPr>
        <p:txBody>
          <a:bodyPr wrap="square" rtlCol="0">
            <a:spAutoFit/>
          </a:bodyPr>
          <a:lstStyle/>
          <a:p>
            <a:r>
              <a:rPr kumimoji="1" lang="ja-JP" altLang="en-US" u="sng" dirty="0" smtClean="0"/>
              <a:t>３　グループホームの類型について</a:t>
            </a:r>
            <a:r>
              <a:rPr kumimoji="1" lang="ja-JP" altLang="en-US" sz="1400" u="sng" dirty="0" smtClean="0"/>
              <a:t>（前頁の続き）</a:t>
            </a:r>
            <a:endParaRPr kumimoji="1" lang="ja-JP" altLang="en-US" sz="1400" u="sng" dirty="0"/>
          </a:p>
        </p:txBody>
      </p:sp>
      <p:sp>
        <p:nvSpPr>
          <p:cNvPr id="3" name="角丸四角形 2"/>
          <p:cNvSpPr/>
          <p:nvPr/>
        </p:nvSpPr>
        <p:spPr>
          <a:xfrm>
            <a:off x="251520" y="696106"/>
            <a:ext cx="8712968" cy="4389078"/>
          </a:xfrm>
          <a:prstGeom prst="roundRect">
            <a:avLst>
              <a:gd name="adj" fmla="val 4771"/>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endParaRPr>
          </a:p>
          <a:p>
            <a:endParaRPr lang="en-US" altLang="ja-JP" sz="1200" dirty="0" smtClean="0">
              <a:solidFill>
                <a:schemeClr val="tx1"/>
              </a:solidFill>
            </a:endParaRPr>
          </a:p>
          <a:p>
            <a:r>
              <a:rPr lang="en-US" altLang="ja-JP" sz="1200" dirty="0" smtClean="0">
                <a:solidFill>
                  <a:schemeClr val="tx1"/>
                </a:solidFill>
              </a:rPr>
              <a:t>【</a:t>
            </a:r>
            <a:r>
              <a:rPr lang="ja-JP" altLang="en-US" sz="1200" dirty="0" smtClean="0">
                <a:solidFill>
                  <a:schemeClr val="tx1"/>
                </a:solidFill>
              </a:rPr>
              <a:t>主な対象者</a:t>
            </a:r>
            <a:r>
              <a:rPr lang="en-US" altLang="ja-JP" sz="1200" dirty="0" smtClean="0">
                <a:solidFill>
                  <a:schemeClr val="tx1"/>
                </a:solidFill>
              </a:rPr>
              <a:t>】</a:t>
            </a:r>
          </a:p>
          <a:p>
            <a:r>
              <a:rPr lang="ja-JP" altLang="en-US" sz="1200" dirty="0">
                <a:solidFill>
                  <a:schemeClr val="tx1"/>
                </a:solidFill>
              </a:rPr>
              <a:t>　</a:t>
            </a:r>
            <a:r>
              <a:rPr lang="ja-JP" altLang="en-US" sz="1200" dirty="0" smtClean="0">
                <a:solidFill>
                  <a:schemeClr val="tx1"/>
                </a:solidFill>
              </a:rPr>
              <a:t>重度化・高齢化のため日中活動サービス等を利用することができない</a:t>
            </a:r>
            <a:r>
              <a:rPr lang="ja-JP" altLang="en-US" sz="1200" dirty="0" err="1" smtClean="0">
                <a:solidFill>
                  <a:schemeClr val="tx1"/>
                </a:solidFill>
              </a:rPr>
              <a:t>障がい</a:t>
            </a:r>
            <a:r>
              <a:rPr lang="ja-JP" altLang="en-US" sz="1200" dirty="0" smtClean="0">
                <a:solidFill>
                  <a:schemeClr val="tx1"/>
                </a:solidFill>
              </a:rPr>
              <a:t>者（日によって利用することができる障がい者を含む）</a:t>
            </a:r>
            <a:endParaRPr lang="en-US" altLang="ja-JP" sz="1200" dirty="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r>
              <a:rPr lang="en-US" altLang="ja-JP" sz="1200" dirty="0" smtClean="0">
                <a:solidFill>
                  <a:schemeClr val="tx1"/>
                </a:solidFill>
              </a:rPr>
              <a:t>【</a:t>
            </a:r>
            <a:r>
              <a:rPr lang="ja-JP" altLang="en-US" sz="1200" dirty="0">
                <a:solidFill>
                  <a:schemeClr val="tx1"/>
                </a:solidFill>
              </a:rPr>
              <a:t>サービス内容</a:t>
            </a:r>
            <a:r>
              <a:rPr lang="en-US" altLang="ja-JP" sz="1200" dirty="0" smtClean="0">
                <a:solidFill>
                  <a:schemeClr val="tx1"/>
                </a:solidFill>
              </a:rPr>
              <a:t>】</a:t>
            </a:r>
          </a:p>
          <a:p>
            <a:r>
              <a:rPr lang="en-US" altLang="ja-JP" sz="1200" dirty="0" smtClean="0">
                <a:solidFill>
                  <a:schemeClr val="tx1"/>
                </a:solidFill>
              </a:rPr>
              <a:t>●</a:t>
            </a:r>
            <a:r>
              <a:rPr lang="ja-JP" altLang="en-US" sz="1200" dirty="0" smtClean="0">
                <a:solidFill>
                  <a:schemeClr val="tx1"/>
                </a:solidFill>
              </a:rPr>
              <a:t>世話人が，家事</a:t>
            </a:r>
            <a:r>
              <a:rPr lang="ja-JP" altLang="en-US" sz="1200" dirty="0">
                <a:solidFill>
                  <a:schemeClr val="tx1"/>
                </a:solidFill>
              </a:rPr>
              <a:t>や相談等の日常生活上の援助（基本サービス）を行う。</a:t>
            </a:r>
          </a:p>
          <a:p>
            <a:r>
              <a:rPr lang="ja-JP" altLang="en-US" sz="1200" dirty="0" smtClean="0">
                <a:solidFill>
                  <a:schemeClr val="tx1"/>
                </a:solidFill>
              </a:rPr>
              <a:t>●生活支援員により，食事や入浴，排せつ等の介護サービスを提供。</a:t>
            </a:r>
            <a:endParaRPr lang="en-US" altLang="ja-JP" sz="1200" dirty="0" smtClean="0">
              <a:solidFill>
                <a:schemeClr val="tx1"/>
              </a:solidFill>
            </a:endParaRPr>
          </a:p>
          <a:p>
            <a:r>
              <a:rPr lang="ja-JP" altLang="en-US" sz="1200" dirty="0" smtClean="0">
                <a:solidFill>
                  <a:schemeClr val="tx1"/>
                </a:solidFill>
              </a:rPr>
              <a:t> </a:t>
            </a:r>
            <a:r>
              <a:rPr lang="ja-JP" altLang="en-US" sz="1200" dirty="0">
                <a:solidFill>
                  <a:schemeClr val="tx1"/>
                </a:solidFill>
              </a:rPr>
              <a:t>　</a:t>
            </a:r>
            <a:r>
              <a:rPr lang="ja-JP" altLang="en-US" sz="1200" dirty="0" smtClean="0">
                <a:solidFill>
                  <a:schemeClr val="tx1"/>
                </a:solidFill>
              </a:rPr>
              <a:t>さらに，利用者が充実した地域生活を送ることができるよう外出や余暇活動等の社会生活上の支援に努めなければならない。</a:t>
            </a:r>
            <a:endParaRPr lang="en-US" altLang="ja-JP" sz="1200" dirty="0">
              <a:solidFill>
                <a:schemeClr val="tx1"/>
              </a:solidFill>
            </a:endParaRPr>
          </a:p>
          <a:p>
            <a:endParaRPr lang="en-US" altLang="ja-JP" sz="1200" dirty="0" smtClean="0">
              <a:solidFill>
                <a:schemeClr val="tx1"/>
              </a:solidFill>
            </a:endParaRPr>
          </a:p>
          <a:p>
            <a:r>
              <a:rPr lang="en-US" altLang="ja-JP" sz="1200" b="1" dirty="0" smtClean="0">
                <a:solidFill>
                  <a:srgbClr val="FF0000"/>
                </a:solidFill>
              </a:rPr>
              <a:t>※</a:t>
            </a:r>
            <a:r>
              <a:rPr lang="ja-JP" altLang="en-US" sz="1200" b="1" dirty="0" smtClean="0">
                <a:solidFill>
                  <a:srgbClr val="FF0000"/>
                </a:solidFill>
              </a:rPr>
              <a:t>重要</a:t>
            </a:r>
            <a:r>
              <a:rPr lang="en-US" altLang="ja-JP" sz="1200" b="1" dirty="0" smtClean="0">
                <a:solidFill>
                  <a:srgbClr val="FF0000"/>
                </a:solidFill>
              </a:rPr>
              <a:t>※</a:t>
            </a:r>
          </a:p>
          <a:p>
            <a:r>
              <a:rPr lang="ja-JP" altLang="en-US" sz="1200" b="1" dirty="0">
                <a:solidFill>
                  <a:srgbClr val="FF0000"/>
                </a:solidFill>
              </a:rPr>
              <a:t>　</a:t>
            </a:r>
            <a:r>
              <a:rPr lang="ja-JP" altLang="en-US" sz="1200" b="1" dirty="0" smtClean="0">
                <a:solidFill>
                  <a:srgbClr val="FF0000"/>
                </a:solidFill>
              </a:rPr>
              <a:t> 共同</a:t>
            </a:r>
            <a:r>
              <a:rPr lang="ja-JP" altLang="en-US" sz="1200" b="1" dirty="0">
                <a:solidFill>
                  <a:srgbClr val="FF0000"/>
                </a:solidFill>
              </a:rPr>
              <a:t>生活住居ごとに，昼夜を通じて１人以上の世話人又は生活</a:t>
            </a:r>
            <a:r>
              <a:rPr lang="ja-JP" altLang="en-US" sz="1200" b="1" dirty="0" smtClean="0">
                <a:solidFill>
                  <a:srgbClr val="FF0000"/>
                </a:solidFill>
              </a:rPr>
              <a:t>支援員</a:t>
            </a:r>
            <a:r>
              <a:rPr lang="ja-JP" altLang="en-US" sz="1200" b="1" dirty="0">
                <a:solidFill>
                  <a:srgbClr val="FF0000"/>
                </a:solidFill>
              </a:rPr>
              <a:t>を配置</a:t>
            </a:r>
            <a:r>
              <a:rPr lang="ja-JP" altLang="en-US" sz="1200" b="1" dirty="0" smtClean="0">
                <a:solidFill>
                  <a:srgbClr val="FF0000"/>
                </a:solidFill>
              </a:rPr>
              <a:t>すること。</a:t>
            </a:r>
            <a:endParaRPr lang="en-US" altLang="ja-JP" sz="1200" b="1" dirty="0" smtClean="0">
              <a:solidFill>
                <a:srgbClr val="FF0000"/>
              </a:solidFill>
            </a:endParaRPr>
          </a:p>
          <a:p>
            <a:r>
              <a:rPr lang="ja-JP" altLang="en-US" sz="1200" b="1" dirty="0">
                <a:solidFill>
                  <a:srgbClr val="FF0000"/>
                </a:solidFill>
              </a:rPr>
              <a:t>　</a:t>
            </a:r>
            <a:r>
              <a:rPr lang="ja-JP" altLang="en-US" sz="1200" b="1" dirty="0" smtClean="0">
                <a:solidFill>
                  <a:srgbClr val="FF0000"/>
                </a:solidFill>
              </a:rPr>
              <a:t> また，既存の建物を共同生活住居とする場合で，定員が</a:t>
            </a:r>
            <a:r>
              <a:rPr lang="en-US" altLang="ja-JP" sz="1200" b="1" dirty="0" smtClean="0">
                <a:solidFill>
                  <a:srgbClr val="FF0000"/>
                </a:solidFill>
              </a:rPr>
              <a:t>11</a:t>
            </a:r>
            <a:r>
              <a:rPr lang="ja-JP" altLang="en-US" sz="1200" b="1" dirty="0" smtClean="0">
                <a:solidFill>
                  <a:srgbClr val="FF0000"/>
                </a:solidFill>
              </a:rPr>
              <a:t>名以上の 場合 は，ユニットごとに１人以上配置すること。</a:t>
            </a:r>
            <a:endParaRPr lang="en-US" altLang="ja-JP" sz="1200" b="1" dirty="0">
              <a:solidFill>
                <a:srgbClr val="FF0000"/>
              </a:solidFill>
            </a:endParaRPr>
          </a:p>
          <a:p>
            <a:endParaRPr lang="en-US" altLang="ja-JP" sz="1200" dirty="0" smtClean="0">
              <a:solidFill>
                <a:schemeClr val="tx1"/>
              </a:solidFill>
            </a:endParaRPr>
          </a:p>
          <a:p>
            <a:endParaRPr lang="en-US" altLang="ja-JP" sz="1200" dirty="0" smtClean="0">
              <a:solidFill>
                <a:schemeClr val="tx1"/>
              </a:solidFill>
            </a:endParaRPr>
          </a:p>
          <a:p>
            <a:r>
              <a:rPr lang="en-US" altLang="ja-JP" sz="1200" dirty="0" smtClean="0">
                <a:solidFill>
                  <a:schemeClr val="tx1"/>
                </a:solidFill>
              </a:rPr>
              <a:t>【</a:t>
            </a:r>
            <a:r>
              <a:rPr lang="ja-JP" altLang="en-US" sz="1200" dirty="0">
                <a:solidFill>
                  <a:schemeClr val="tx1"/>
                </a:solidFill>
              </a:rPr>
              <a:t>報酬</a:t>
            </a:r>
            <a:r>
              <a:rPr lang="en-US" altLang="ja-JP" sz="1200" dirty="0">
                <a:solidFill>
                  <a:schemeClr val="tx1"/>
                </a:solidFill>
              </a:rPr>
              <a:t>】</a:t>
            </a:r>
          </a:p>
          <a:p>
            <a:r>
              <a:rPr lang="en-US" altLang="ja-JP" sz="1200" dirty="0" smtClean="0">
                <a:solidFill>
                  <a:schemeClr val="tx1"/>
                </a:solidFill>
              </a:rPr>
              <a:t>●</a:t>
            </a:r>
            <a:r>
              <a:rPr lang="ja-JP" altLang="en-US" sz="1200" dirty="0" smtClean="0">
                <a:solidFill>
                  <a:schemeClr val="tx1"/>
                </a:solidFill>
              </a:rPr>
              <a:t>利用者の障害支援区分及び人員配置区分に応じて設定</a:t>
            </a:r>
            <a:endParaRPr lang="en-US" altLang="ja-JP" sz="1200" dirty="0" smtClean="0">
              <a:solidFill>
                <a:schemeClr val="tx1"/>
              </a:solidFill>
            </a:endParaRPr>
          </a:p>
          <a:p>
            <a:r>
              <a:rPr lang="ja-JP" altLang="en-US" sz="1200" dirty="0" smtClean="0">
                <a:solidFill>
                  <a:schemeClr val="tx1"/>
                </a:solidFill>
              </a:rPr>
              <a:t>　 </a:t>
            </a:r>
            <a:r>
              <a:rPr lang="ja-JP" altLang="en-US" sz="1200" dirty="0" smtClean="0">
                <a:solidFill>
                  <a:srgbClr val="FF0000"/>
                </a:solidFill>
              </a:rPr>
              <a:t>また，</a:t>
            </a:r>
            <a:r>
              <a:rPr kumimoji="1" lang="ja-JP" altLang="en-US" sz="1200" dirty="0" smtClean="0">
                <a:solidFill>
                  <a:srgbClr val="FF0000"/>
                </a:solidFill>
              </a:rPr>
              <a:t>利用者が共同生活住居内で日中過ごす場合と過ごさない</a:t>
            </a:r>
            <a:r>
              <a:rPr lang="ja-JP" altLang="en-US" sz="1200" dirty="0" smtClean="0">
                <a:solidFill>
                  <a:srgbClr val="FF0000"/>
                </a:solidFill>
              </a:rPr>
              <a:t>場</a:t>
            </a:r>
            <a:r>
              <a:rPr kumimoji="1" lang="ja-JP" altLang="en-US" sz="1200" dirty="0" smtClean="0">
                <a:solidFill>
                  <a:srgbClr val="FF0000"/>
                </a:solidFill>
              </a:rPr>
              <a:t>合で，報酬単位が変わります。</a:t>
            </a:r>
            <a:endParaRPr kumimoji="1" lang="en-US" altLang="ja-JP" sz="1200" dirty="0" smtClean="0">
              <a:solidFill>
                <a:srgbClr val="FF0000"/>
              </a:solidFill>
            </a:endParaRPr>
          </a:p>
          <a:p>
            <a:endParaRPr lang="en-US" altLang="ja-JP" sz="1200" dirty="0">
              <a:solidFill>
                <a:srgbClr val="FF0000"/>
              </a:solidFill>
            </a:endParaRPr>
          </a:p>
          <a:p>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イメージは，介護包括サービス型と同様のため省略</a:t>
            </a:r>
            <a:endParaRPr kumimoji="1" lang="ja-JP" altLang="en-US" sz="1200" dirty="0">
              <a:solidFill>
                <a:schemeClr val="tx1"/>
              </a:solidFill>
            </a:endParaRPr>
          </a:p>
        </p:txBody>
      </p:sp>
      <p:sp>
        <p:nvSpPr>
          <p:cNvPr id="11" name="テキスト ボックス 10"/>
          <p:cNvSpPr txBox="1"/>
          <p:nvPr/>
        </p:nvSpPr>
        <p:spPr>
          <a:xfrm>
            <a:off x="3023828" y="529333"/>
            <a:ext cx="2808312" cy="369332"/>
          </a:xfrm>
          <a:prstGeom prst="rect">
            <a:avLst/>
          </a:prstGeom>
          <a:solidFill>
            <a:schemeClr val="bg1"/>
          </a:solidFill>
          <a:ln>
            <a:solidFill>
              <a:schemeClr val="accent6">
                <a:lumMod val="75000"/>
              </a:schemeClr>
            </a:solidFill>
          </a:ln>
        </p:spPr>
        <p:txBody>
          <a:bodyPr wrap="square" rtlCol="0">
            <a:spAutoFit/>
          </a:bodyPr>
          <a:lstStyle/>
          <a:p>
            <a:r>
              <a:rPr kumimoji="1" lang="ja-JP" altLang="en-US" dirty="0" smtClean="0"/>
              <a:t>日中サービス支援型ＧＨ</a:t>
            </a:r>
            <a:endParaRPr kumimoji="1" lang="ja-JP" altLang="en-US" dirty="0"/>
          </a:p>
        </p:txBody>
      </p:sp>
      <p:sp>
        <p:nvSpPr>
          <p:cNvPr id="10" name="スライド番号プレースホルダー 9"/>
          <p:cNvSpPr>
            <a:spLocks noGrp="1"/>
          </p:cNvSpPr>
          <p:nvPr>
            <p:ph type="sldNum" sz="quarter" idx="12"/>
          </p:nvPr>
        </p:nvSpPr>
        <p:spPr>
          <a:xfrm>
            <a:off x="7020272" y="6525344"/>
            <a:ext cx="2133600" cy="365125"/>
          </a:xfrm>
        </p:spPr>
        <p:txBody>
          <a:bodyPr/>
          <a:lstStyle/>
          <a:p>
            <a:r>
              <a:rPr lang="ja-JP" altLang="en-US" sz="1400" dirty="0" smtClean="0">
                <a:solidFill>
                  <a:schemeClr val="tx1"/>
                </a:solidFill>
              </a:rPr>
              <a:t>５</a:t>
            </a:r>
            <a:endParaRPr kumimoji="1" lang="ja-JP" altLang="en-US" sz="1400" dirty="0">
              <a:solidFill>
                <a:schemeClr val="tx1"/>
              </a:solidFill>
            </a:endParaRPr>
          </a:p>
        </p:txBody>
      </p:sp>
    </p:spTree>
    <p:extLst>
      <p:ext uri="{BB962C8B-B14F-4D97-AF65-F5344CB8AC3E}">
        <p14:creationId xmlns:p14="http://schemas.microsoft.com/office/powerpoint/2010/main" val="2726862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496" y="44624"/>
            <a:ext cx="4464496" cy="369332"/>
          </a:xfrm>
          <a:prstGeom prst="rect">
            <a:avLst/>
          </a:prstGeom>
          <a:noFill/>
        </p:spPr>
        <p:txBody>
          <a:bodyPr wrap="square" rtlCol="0">
            <a:spAutoFit/>
          </a:bodyPr>
          <a:lstStyle/>
          <a:p>
            <a:r>
              <a:rPr lang="ja-JP" altLang="en-US" u="sng" dirty="0"/>
              <a:t>４</a:t>
            </a:r>
            <a:r>
              <a:rPr kumimoji="1" lang="ja-JP" altLang="en-US" u="sng" dirty="0" smtClean="0"/>
              <a:t>　サテライト型住居の概要について</a:t>
            </a:r>
            <a:endParaRPr kumimoji="1" lang="ja-JP" altLang="en-US" u="sng" dirty="0"/>
          </a:p>
        </p:txBody>
      </p:sp>
      <p:sp>
        <p:nvSpPr>
          <p:cNvPr id="4" name="角丸四角形 3"/>
          <p:cNvSpPr/>
          <p:nvPr/>
        </p:nvSpPr>
        <p:spPr>
          <a:xfrm>
            <a:off x="35496" y="1099485"/>
            <a:ext cx="9001000" cy="2617547"/>
          </a:xfrm>
          <a:prstGeom prst="roundRect">
            <a:avLst>
              <a:gd name="adj" fmla="val 878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b="1" dirty="0" smtClean="0">
                <a:solidFill>
                  <a:schemeClr val="tx1"/>
                </a:solidFill>
              </a:rPr>
              <a:t>●設備基準</a:t>
            </a:r>
            <a:endParaRPr kumimoji="1" lang="en-US" altLang="ja-JP" sz="1100" b="1" dirty="0" smtClean="0">
              <a:solidFill>
                <a:schemeClr val="tx1"/>
              </a:solidFill>
            </a:endParaRPr>
          </a:p>
          <a:p>
            <a:r>
              <a:rPr lang="ja-JP" altLang="en-US" sz="1100" dirty="0" smtClean="0">
                <a:solidFill>
                  <a:schemeClr val="tx1"/>
                </a:solidFill>
              </a:rPr>
              <a:t>　・本体住居からサテライト型住居までは，サテライト型住居の利用者が通常の交通手段を用いて概ね</a:t>
            </a:r>
            <a:r>
              <a:rPr lang="en-US" altLang="ja-JP" sz="1100" dirty="0" smtClean="0">
                <a:solidFill>
                  <a:schemeClr val="tx1"/>
                </a:solidFill>
              </a:rPr>
              <a:t>20</a:t>
            </a:r>
            <a:r>
              <a:rPr lang="ja-JP" altLang="en-US" sz="1100" dirty="0" smtClean="0">
                <a:solidFill>
                  <a:schemeClr val="tx1"/>
                </a:solidFill>
              </a:rPr>
              <a:t>分以内で移動が可能な距離であること</a:t>
            </a:r>
            <a:endParaRPr lang="en-US" altLang="ja-JP" sz="1100" dirty="0" smtClean="0">
              <a:solidFill>
                <a:schemeClr val="tx1"/>
              </a:solidFill>
            </a:endParaRPr>
          </a:p>
          <a:p>
            <a:r>
              <a:rPr kumimoji="1" lang="ja-JP" altLang="en-US" sz="1100" dirty="0" smtClean="0">
                <a:solidFill>
                  <a:schemeClr val="tx1"/>
                </a:solidFill>
              </a:rPr>
              <a:t>　・１つの本体住居に，２つの設置が限度（本体住居の定員が４人以下の場合は，１つが限度）</a:t>
            </a:r>
            <a:endParaRPr kumimoji="1" lang="en-US" altLang="ja-JP" sz="1100" dirty="0" smtClean="0">
              <a:solidFill>
                <a:schemeClr val="tx1"/>
              </a:solidFill>
            </a:endParaRPr>
          </a:p>
          <a:p>
            <a:r>
              <a:rPr kumimoji="1" lang="ja-JP" altLang="en-US" sz="1100" dirty="0" smtClean="0">
                <a:solidFill>
                  <a:schemeClr val="tx1"/>
                </a:solidFill>
              </a:rPr>
              <a:t>　・入居定員は１人</a:t>
            </a:r>
            <a:endParaRPr kumimoji="1" lang="en-US" altLang="ja-JP" sz="1100" dirty="0" smtClean="0">
              <a:solidFill>
                <a:schemeClr val="tx1"/>
              </a:solidFill>
            </a:endParaRPr>
          </a:p>
          <a:p>
            <a:r>
              <a:rPr lang="ja-JP" altLang="en-US" sz="1100" dirty="0" smtClean="0">
                <a:solidFill>
                  <a:schemeClr val="tx1"/>
                </a:solidFill>
              </a:rPr>
              <a:t>　・居室の面積は収納設備を除き</a:t>
            </a:r>
            <a:r>
              <a:rPr lang="en-US" altLang="ja-JP" sz="1100" dirty="0" smtClean="0">
                <a:solidFill>
                  <a:schemeClr val="tx1"/>
                </a:solidFill>
              </a:rPr>
              <a:t>7.43</a:t>
            </a:r>
            <a:r>
              <a:rPr lang="ja-JP" altLang="en-US" sz="1100" dirty="0" smtClean="0">
                <a:solidFill>
                  <a:schemeClr val="tx1"/>
                </a:solidFill>
              </a:rPr>
              <a:t>㎡以上確保されていること</a:t>
            </a:r>
            <a:endParaRPr lang="en-US" altLang="ja-JP" sz="1100" dirty="0" smtClean="0">
              <a:solidFill>
                <a:schemeClr val="tx1"/>
              </a:solidFill>
            </a:endParaRPr>
          </a:p>
          <a:p>
            <a:r>
              <a:rPr kumimoji="1" lang="ja-JP" altLang="en-US" sz="1100" dirty="0" smtClean="0">
                <a:solidFill>
                  <a:schemeClr val="tx1"/>
                </a:solidFill>
              </a:rPr>
              <a:t>　・風呂，トイレ，洗面所，台所等の日常生活を営むうえで必要な設備を設けること</a:t>
            </a:r>
            <a:endParaRPr kumimoji="1" lang="en-US" altLang="ja-JP" sz="1100" dirty="0" smtClean="0">
              <a:solidFill>
                <a:schemeClr val="tx1"/>
              </a:solidFill>
            </a:endParaRPr>
          </a:p>
          <a:p>
            <a:r>
              <a:rPr lang="ja-JP" altLang="en-US" sz="1100" dirty="0" smtClean="0">
                <a:solidFill>
                  <a:schemeClr val="tx1"/>
                </a:solidFill>
              </a:rPr>
              <a:t>　・サテライト型住居の利用者から適切に通報を受けることができるよう通信機器（固定されたものではなく，携帯電話等でも可）を設けること</a:t>
            </a:r>
            <a:endParaRPr lang="en-US" altLang="ja-JP" sz="1100" dirty="0" smtClean="0">
              <a:solidFill>
                <a:schemeClr val="tx1"/>
              </a:solidFill>
            </a:endParaRPr>
          </a:p>
          <a:p>
            <a:pPr>
              <a:lnSpc>
                <a:spcPts val="900"/>
              </a:lnSpc>
            </a:pPr>
            <a:endParaRPr kumimoji="1" lang="en-US" altLang="ja-JP" sz="1100" dirty="0">
              <a:solidFill>
                <a:schemeClr val="tx1"/>
              </a:solidFill>
            </a:endParaRPr>
          </a:p>
          <a:p>
            <a:r>
              <a:rPr lang="ja-JP" altLang="en-US" sz="1100" b="1" dirty="0" smtClean="0">
                <a:solidFill>
                  <a:schemeClr val="tx1"/>
                </a:solidFill>
              </a:rPr>
              <a:t>●運営基準</a:t>
            </a:r>
            <a:endParaRPr lang="en-US" altLang="ja-JP" sz="1100" b="1" dirty="0" smtClean="0">
              <a:solidFill>
                <a:schemeClr val="tx1"/>
              </a:solidFill>
            </a:endParaRPr>
          </a:p>
          <a:p>
            <a:r>
              <a:rPr kumimoji="1" lang="ja-JP" altLang="en-US" sz="1100" dirty="0" smtClean="0">
                <a:solidFill>
                  <a:schemeClr val="tx1"/>
                </a:solidFill>
              </a:rPr>
              <a:t>　・原則として毎日，１日複数回の訪問を行うこと（ただし，適切なアセスメントや利用者との合意に基づき，訪問しない日があってもよい）</a:t>
            </a:r>
            <a:endParaRPr kumimoji="1" lang="en-US" altLang="ja-JP" sz="1100" dirty="0" smtClean="0">
              <a:solidFill>
                <a:schemeClr val="tx1"/>
              </a:solidFill>
            </a:endParaRPr>
          </a:p>
          <a:p>
            <a:r>
              <a:rPr lang="ja-JP" altLang="en-US" sz="1100" dirty="0">
                <a:solidFill>
                  <a:schemeClr val="tx1"/>
                </a:solidFill>
              </a:rPr>
              <a:t>　</a:t>
            </a:r>
            <a:r>
              <a:rPr lang="ja-JP" altLang="en-US" sz="1100" dirty="0" smtClean="0">
                <a:solidFill>
                  <a:schemeClr val="tx1"/>
                </a:solidFill>
              </a:rPr>
              <a:t>・居間や食堂等の共有スペースは，本体住居の設備を利用する</a:t>
            </a:r>
            <a:endParaRPr lang="en-US" altLang="ja-JP" sz="1100" dirty="0" smtClean="0">
              <a:solidFill>
                <a:schemeClr val="tx1"/>
              </a:solidFill>
            </a:endParaRPr>
          </a:p>
          <a:p>
            <a:r>
              <a:rPr kumimoji="1" lang="ja-JP" altLang="en-US" sz="1100" dirty="0">
                <a:solidFill>
                  <a:schemeClr val="tx1"/>
                </a:solidFill>
              </a:rPr>
              <a:t>　</a:t>
            </a:r>
            <a:r>
              <a:rPr kumimoji="1" lang="ja-JP" altLang="en-US" sz="1100" dirty="0" smtClean="0">
                <a:solidFill>
                  <a:schemeClr val="tx1"/>
                </a:solidFill>
              </a:rPr>
              <a:t>・サテライト型住居に入居してから，</a:t>
            </a:r>
            <a:r>
              <a:rPr kumimoji="1" lang="ja-JP" altLang="en-US" sz="1100" u="sng" dirty="0" smtClean="0">
                <a:solidFill>
                  <a:schemeClr val="tx1"/>
                </a:solidFill>
              </a:rPr>
              <a:t>原則３年の間に一般住宅等へ移行できるよう</a:t>
            </a:r>
            <a:r>
              <a:rPr kumimoji="1" lang="ja-JP" altLang="en-US" sz="1100" dirty="0" smtClean="0">
                <a:solidFill>
                  <a:schemeClr val="tx1"/>
                </a:solidFill>
              </a:rPr>
              <a:t>，他の</a:t>
            </a:r>
            <a:r>
              <a:rPr kumimoji="1" lang="ja-JP" altLang="en-US" sz="1100" dirty="0" err="1" smtClean="0">
                <a:solidFill>
                  <a:schemeClr val="tx1"/>
                </a:solidFill>
              </a:rPr>
              <a:t>障がい</a:t>
            </a:r>
            <a:r>
              <a:rPr kumimoji="1" lang="ja-JP" altLang="en-US" sz="1100" dirty="0" smtClean="0">
                <a:solidFill>
                  <a:schemeClr val="tx1"/>
                </a:solidFill>
              </a:rPr>
              <a:t>福祉サービス事業者等との十分な連携</a:t>
            </a:r>
            <a:r>
              <a:rPr lang="ja-JP" altLang="en-US" sz="1100" dirty="0" smtClean="0">
                <a:solidFill>
                  <a:schemeClr val="tx1"/>
                </a:solidFill>
              </a:rPr>
              <a:t>を図りつつ，</a:t>
            </a:r>
            <a:endParaRPr lang="en-US" altLang="ja-JP" sz="1100" dirty="0" smtClean="0">
              <a:solidFill>
                <a:schemeClr val="tx1"/>
              </a:solidFill>
            </a:endParaRPr>
          </a:p>
          <a:p>
            <a:r>
              <a:rPr lang="ja-JP" altLang="en-US" sz="1100" dirty="0">
                <a:solidFill>
                  <a:schemeClr val="tx1"/>
                </a:solidFill>
              </a:rPr>
              <a:t>　</a:t>
            </a:r>
            <a:r>
              <a:rPr lang="ja-JP" altLang="en-US" sz="1100" dirty="0" smtClean="0">
                <a:solidFill>
                  <a:schemeClr val="tx1"/>
                </a:solidFill>
              </a:rPr>
              <a:t>　</a:t>
            </a:r>
            <a:r>
              <a:rPr lang="ja-JP" altLang="en-US" sz="1100" u="sng" dirty="0" smtClean="0">
                <a:solidFill>
                  <a:schemeClr val="tx1"/>
                </a:solidFill>
              </a:rPr>
              <a:t>計画的な支援を行うこと</a:t>
            </a:r>
            <a:endParaRPr lang="en-US" altLang="ja-JP" sz="1100" u="sng" dirty="0" smtClean="0">
              <a:solidFill>
                <a:schemeClr val="tx1"/>
              </a:solidFill>
            </a:endParaRPr>
          </a:p>
          <a:p>
            <a:r>
              <a:rPr kumimoji="1" lang="ja-JP" altLang="en-US" sz="1100" dirty="0">
                <a:solidFill>
                  <a:schemeClr val="tx1"/>
                </a:solidFill>
              </a:rPr>
              <a:t>　</a:t>
            </a:r>
            <a:r>
              <a:rPr kumimoji="1" lang="ja-JP" altLang="en-US" sz="1100" dirty="0" smtClean="0">
                <a:solidFill>
                  <a:schemeClr val="tx1"/>
                </a:solidFill>
              </a:rPr>
              <a:t>・支援が不要になった後も，サテライト型住居の契約をＧＨ事業者から利用者に切り替えることで住み慣れた住居で生活し続けることができるように</a:t>
            </a:r>
            <a:endParaRPr kumimoji="1" lang="en-US" altLang="ja-JP" sz="1100" dirty="0" smtClean="0">
              <a:solidFill>
                <a:schemeClr val="tx1"/>
              </a:solidFill>
            </a:endParaRPr>
          </a:p>
          <a:p>
            <a:r>
              <a:rPr lang="ja-JP" altLang="en-US" sz="1100" dirty="0">
                <a:solidFill>
                  <a:schemeClr val="tx1"/>
                </a:solidFill>
              </a:rPr>
              <a:t>　</a:t>
            </a:r>
            <a:r>
              <a:rPr lang="ja-JP" altLang="en-US" sz="1100" dirty="0" smtClean="0">
                <a:solidFill>
                  <a:schemeClr val="tx1"/>
                </a:solidFill>
              </a:rPr>
              <a:t>　</a:t>
            </a:r>
            <a:r>
              <a:rPr kumimoji="1" lang="ja-JP" altLang="en-US" sz="1100" dirty="0" smtClean="0">
                <a:solidFill>
                  <a:schemeClr val="tx1"/>
                </a:solidFill>
              </a:rPr>
              <a:t>するなど，配慮を行うこと</a:t>
            </a:r>
            <a:r>
              <a:rPr kumimoji="1" lang="ja-JP" altLang="en-US" sz="1100" dirty="0">
                <a:solidFill>
                  <a:schemeClr val="tx1"/>
                </a:solidFill>
              </a:rPr>
              <a:t>　</a:t>
            </a:r>
          </a:p>
        </p:txBody>
      </p:sp>
      <p:sp>
        <p:nvSpPr>
          <p:cNvPr id="3" name="正方形/長方形 2"/>
          <p:cNvSpPr/>
          <p:nvPr/>
        </p:nvSpPr>
        <p:spPr>
          <a:xfrm>
            <a:off x="35496" y="413955"/>
            <a:ext cx="9001000" cy="6855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rPr>
              <a:t>サテライト型住居とは，本体住居との密接な連携を前提とした，１人暮らしに近い形態の住居のことです。サテライト型住居の利用者は，１人暮らしに近い生活を送りながら，本体住居で食事の支援を受けたり，本体住居の余暇活動等に参加したりして過ごします。</a:t>
            </a:r>
            <a:endParaRPr kumimoji="1" lang="en-US" altLang="ja-JP" sz="1200" b="1" dirty="0" smtClean="0">
              <a:solidFill>
                <a:schemeClr val="tx1"/>
              </a:solidFill>
            </a:endParaRPr>
          </a:p>
          <a:p>
            <a:r>
              <a:rPr lang="ja-JP" altLang="en-US" sz="1200" b="1" dirty="0" smtClean="0">
                <a:solidFill>
                  <a:srgbClr val="FF0000"/>
                </a:solidFill>
              </a:rPr>
              <a:t>（ </a:t>
            </a:r>
            <a:r>
              <a:rPr lang="en-US" altLang="ja-JP" sz="1200" b="1" dirty="0" smtClean="0">
                <a:solidFill>
                  <a:srgbClr val="FF0000"/>
                </a:solidFill>
              </a:rPr>
              <a:t>※ </a:t>
            </a:r>
            <a:r>
              <a:rPr lang="ja-JP" altLang="en-US" sz="1200" b="1" dirty="0" smtClean="0">
                <a:solidFill>
                  <a:srgbClr val="FF0000"/>
                </a:solidFill>
              </a:rPr>
              <a:t>日中サービス支援型ＧＨは，サテライト型住居の設置はできません。）</a:t>
            </a:r>
            <a:endParaRPr kumimoji="1" lang="ja-JP" altLang="en-US" sz="1200" b="1" dirty="0">
              <a:solidFill>
                <a:srgbClr val="FF000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3" t="2244"/>
          <a:stretch/>
        </p:blipFill>
        <p:spPr bwMode="auto">
          <a:xfrm>
            <a:off x="251520" y="3670283"/>
            <a:ext cx="8681358" cy="3143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a:xfrm>
            <a:off x="7092280" y="6525344"/>
            <a:ext cx="2133600" cy="365125"/>
          </a:xfrm>
        </p:spPr>
        <p:txBody>
          <a:bodyPr/>
          <a:lstStyle/>
          <a:p>
            <a:r>
              <a:rPr kumimoji="1" lang="ja-JP" altLang="en-US" sz="1400" dirty="0" smtClean="0">
                <a:solidFill>
                  <a:schemeClr val="tx1"/>
                </a:solidFill>
              </a:rPr>
              <a:t>６</a:t>
            </a:r>
            <a:endParaRPr kumimoji="1" lang="ja-JP" altLang="en-US" sz="1400" dirty="0">
              <a:solidFill>
                <a:schemeClr val="tx1"/>
              </a:solidFill>
            </a:endParaRPr>
          </a:p>
        </p:txBody>
      </p:sp>
    </p:spTree>
    <p:extLst>
      <p:ext uri="{BB962C8B-B14F-4D97-AF65-F5344CB8AC3E}">
        <p14:creationId xmlns:p14="http://schemas.microsoft.com/office/powerpoint/2010/main" val="892683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4624"/>
            <a:ext cx="4464496" cy="369332"/>
          </a:xfrm>
          <a:prstGeom prst="rect">
            <a:avLst/>
          </a:prstGeom>
          <a:noFill/>
        </p:spPr>
        <p:txBody>
          <a:bodyPr wrap="square" rtlCol="0">
            <a:spAutoFit/>
          </a:bodyPr>
          <a:lstStyle/>
          <a:p>
            <a:r>
              <a:rPr lang="ja-JP" altLang="en-US" u="sng" dirty="0" smtClean="0"/>
              <a:t>５</a:t>
            </a:r>
            <a:r>
              <a:rPr kumimoji="1" lang="ja-JP" altLang="en-US" u="sng" dirty="0" smtClean="0"/>
              <a:t>　職員の業務内容等について</a:t>
            </a:r>
            <a:endParaRPr kumimoji="1" lang="ja-JP" altLang="en-US" u="sng" dirty="0"/>
          </a:p>
        </p:txBody>
      </p:sp>
      <p:sp>
        <p:nvSpPr>
          <p:cNvPr id="3" name="角丸四角形 2"/>
          <p:cNvSpPr/>
          <p:nvPr/>
        </p:nvSpPr>
        <p:spPr>
          <a:xfrm>
            <a:off x="179512" y="764704"/>
            <a:ext cx="8784976" cy="4176464"/>
          </a:xfrm>
          <a:prstGeom prst="roundRect">
            <a:avLst>
              <a:gd name="adj" fmla="val 79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mj-ea"/>
                <a:ea typeface="+mj-ea"/>
              </a:rPr>
              <a:t>●管理者</a:t>
            </a:r>
            <a:endParaRPr kumimoji="1" lang="en-US" altLang="ja-JP" sz="1600" b="1" dirty="0" smtClean="0">
              <a:solidFill>
                <a:schemeClr val="tx1"/>
              </a:solidFill>
              <a:latin typeface="+mj-ea"/>
              <a:ea typeface="+mj-ea"/>
            </a:endParaRPr>
          </a:p>
          <a:p>
            <a:r>
              <a:rPr lang="ja-JP" altLang="en-US" sz="1600" dirty="0" smtClean="0">
                <a:solidFill>
                  <a:schemeClr val="tx1"/>
                </a:solidFill>
              </a:rPr>
              <a:t>　</a:t>
            </a:r>
            <a:r>
              <a:rPr lang="ja-JP" altLang="en-US" sz="1600" dirty="0" smtClean="0">
                <a:solidFill>
                  <a:schemeClr val="tx1"/>
                </a:solidFill>
                <a:latin typeface="+mn-ea"/>
              </a:rPr>
              <a:t>・事業所の従業員及び業務の管理その他の管理を一元的に行う。</a:t>
            </a:r>
            <a:endParaRPr lang="en-US" altLang="ja-JP" sz="1600" dirty="0" smtClean="0">
              <a:solidFill>
                <a:schemeClr val="tx1"/>
              </a:solidFill>
              <a:latin typeface="+mn-ea"/>
            </a:endParaRPr>
          </a:p>
          <a:p>
            <a:endParaRPr kumimoji="1" lang="en-US" altLang="ja-JP" sz="1600" dirty="0">
              <a:solidFill>
                <a:schemeClr val="tx1"/>
              </a:solidFill>
            </a:endParaRPr>
          </a:p>
          <a:p>
            <a:r>
              <a:rPr lang="ja-JP" altLang="en-US" sz="1600" b="1" dirty="0" smtClean="0">
                <a:solidFill>
                  <a:schemeClr val="tx1"/>
                </a:solidFill>
                <a:latin typeface="+mj-ea"/>
                <a:ea typeface="+mj-ea"/>
              </a:rPr>
              <a:t>●サービス管理責任者　</a:t>
            </a:r>
            <a:endParaRPr lang="en-US" altLang="ja-JP" sz="1600" b="1" dirty="0" smtClean="0">
              <a:solidFill>
                <a:schemeClr val="tx1"/>
              </a:solidFill>
              <a:latin typeface="+mj-ea"/>
              <a:ea typeface="+mj-ea"/>
            </a:endParaRPr>
          </a:p>
          <a:p>
            <a:r>
              <a:rPr lang="ja-JP" altLang="en-US" sz="1600" b="1" dirty="0">
                <a:solidFill>
                  <a:schemeClr val="tx1"/>
                </a:solidFill>
                <a:latin typeface="+mj-ea"/>
                <a:ea typeface="+mj-ea"/>
              </a:rPr>
              <a:t>　</a:t>
            </a:r>
            <a:r>
              <a:rPr lang="ja-JP" altLang="en-US" sz="1600" b="1" dirty="0" smtClean="0">
                <a:solidFill>
                  <a:schemeClr val="tx1"/>
                </a:solidFill>
                <a:latin typeface="+mj-ea"/>
                <a:ea typeface="+mj-ea"/>
              </a:rPr>
              <a:t>　</a:t>
            </a:r>
            <a:r>
              <a:rPr lang="ja-JP" altLang="en-US" sz="1600" dirty="0" smtClean="0">
                <a:solidFill>
                  <a:srgbClr val="FF0000"/>
                </a:solidFill>
                <a:latin typeface="+mn-ea"/>
              </a:rPr>
              <a:t>（サービス管理責任者の資格要件については，別冊「事業者指定申請等の手引き」参照）</a:t>
            </a:r>
            <a:endParaRPr lang="en-US" altLang="ja-JP" sz="1600" dirty="0" smtClean="0">
              <a:solidFill>
                <a:srgbClr val="FF0000"/>
              </a:solidFill>
              <a:latin typeface="+mn-ea"/>
            </a:endParaRPr>
          </a:p>
          <a:p>
            <a:r>
              <a:rPr kumimoji="1" lang="ja-JP" altLang="en-US" sz="1600" dirty="0">
                <a:solidFill>
                  <a:schemeClr val="tx1"/>
                </a:solidFill>
                <a:latin typeface="+mn-ea"/>
              </a:rPr>
              <a:t>　</a:t>
            </a:r>
            <a:r>
              <a:rPr kumimoji="1" lang="ja-JP" altLang="en-US" sz="1600" dirty="0" smtClean="0">
                <a:solidFill>
                  <a:schemeClr val="tx1"/>
                </a:solidFill>
                <a:latin typeface="+mn-ea"/>
              </a:rPr>
              <a:t>・個別支援計画の作成</a:t>
            </a:r>
            <a:endParaRPr kumimoji="1" lang="en-US" altLang="ja-JP" sz="1600" dirty="0" smtClean="0">
              <a:solidFill>
                <a:schemeClr val="tx1"/>
              </a:solidFill>
              <a:latin typeface="+mn-ea"/>
            </a:endParaRPr>
          </a:p>
          <a:p>
            <a:r>
              <a:rPr lang="ja-JP" altLang="en-US" sz="1600" dirty="0">
                <a:solidFill>
                  <a:schemeClr val="tx1"/>
                </a:solidFill>
                <a:latin typeface="+mn-ea"/>
              </a:rPr>
              <a:t>　</a:t>
            </a:r>
            <a:r>
              <a:rPr lang="ja-JP" altLang="en-US" sz="1600" dirty="0" smtClean="0">
                <a:solidFill>
                  <a:schemeClr val="tx1"/>
                </a:solidFill>
                <a:latin typeface="+mn-ea"/>
              </a:rPr>
              <a:t>・従業者に対する技術指導等のサービス内容の管理等</a:t>
            </a:r>
            <a:endParaRPr lang="en-US" altLang="ja-JP" sz="1600" dirty="0" smtClean="0">
              <a:solidFill>
                <a:schemeClr val="tx1"/>
              </a:solidFill>
              <a:latin typeface="+mn-ea"/>
            </a:endParaRPr>
          </a:p>
          <a:p>
            <a:r>
              <a:rPr kumimoji="1" lang="ja-JP" altLang="en-US" sz="1600" dirty="0">
                <a:solidFill>
                  <a:schemeClr val="tx1"/>
                </a:solidFill>
                <a:latin typeface="+mn-ea"/>
              </a:rPr>
              <a:t>　</a:t>
            </a:r>
            <a:r>
              <a:rPr kumimoji="1" lang="ja-JP" altLang="en-US" sz="1600" dirty="0" smtClean="0">
                <a:solidFill>
                  <a:schemeClr val="tx1"/>
                </a:solidFill>
                <a:latin typeface="+mn-ea"/>
              </a:rPr>
              <a:t>・他のサービスや関係機関との連絡調整　等</a:t>
            </a:r>
            <a:endParaRPr kumimoji="1" lang="en-US" altLang="ja-JP" sz="1600" dirty="0" smtClean="0">
              <a:solidFill>
                <a:schemeClr val="tx1"/>
              </a:solidFill>
              <a:latin typeface="+mn-ea"/>
            </a:endParaRPr>
          </a:p>
          <a:p>
            <a:endParaRPr lang="en-US" altLang="ja-JP" sz="1600" dirty="0">
              <a:solidFill>
                <a:schemeClr val="tx1"/>
              </a:solidFill>
            </a:endParaRPr>
          </a:p>
          <a:p>
            <a:r>
              <a:rPr kumimoji="1" lang="ja-JP" altLang="en-US" sz="1600" b="1" dirty="0" smtClean="0">
                <a:solidFill>
                  <a:schemeClr val="tx1"/>
                </a:solidFill>
                <a:latin typeface="+mj-ea"/>
                <a:ea typeface="+mj-ea"/>
              </a:rPr>
              <a:t>●世話人</a:t>
            </a:r>
            <a:endParaRPr kumimoji="1" lang="en-US" altLang="ja-JP" sz="1600" b="1" dirty="0" smtClean="0">
              <a:solidFill>
                <a:schemeClr val="tx1"/>
              </a:solidFill>
              <a:latin typeface="+mj-ea"/>
              <a:ea typeface="+mj-ea"/>
            </a:endParaRPr>
          </a:p>
          <a:p>
            <a:r>
              <a:rPr lang="ja-JP" altLang="en-US" sz="1600" dirty="0">
                <a:solidFill>
                  <a:schemeClr val="tx1"/>
                </a:solidFill>
              </a:rPr>
              <a:t>　</a:t>
            </a:r>
            <a:r>
              <a:rPr lang="ja-JP" altLang="en-US" sz="1600" dirty="0" smtClean="0">
                <a:solidFill>
                  <a:schemeClr val="tx1"/>
                </a:solidFill>
                <a:latin typeface="+mn-ea"/>
              </a:rPr>
              <a:t>・食事の提供</a:t>
            </a:r>
            <a:endParaRPr lang="en-US" altLang="ja-JP" sz="1600" dirty="0" smtClean="0">
              <a:solidFill>
                <a:schemeClr val="tx1"/>
              </a:solidFill>
              <a:latin typeface="+mn-ea"/>
            </a:endParaRPr>
          </a:p>
          <a:p>
            <a:r>
              <a:rPr kumimoji="1" lang="ja-JP" altLang="en-US" sz="1600" dirty="0">
                <a:solidFill>
                  <a:schemeClr val="tx1"/>
                </a:solidFill>
                <a:latin typeface="+mn-ea"/>
              </a:rPr>
              <a:t>　</a:t>
            </a:r>
            <a:r>
              <a:rPr kumimoji="1" lang="ja-JP" altLang="en-US" sz="1600" dirty="0" smtClean="0">
                <a:solidFill>
                  <a:schemeClr val="tx1"/>
                </a:solidFill>
                <a:latin typeface="+mn-ea"/>
              </a:rPr>
              <a:t>・健康管理・金銭管理の援助等</a:t>
            </a:r>
            <a:endParaRPr kumimoji="1" lang="en-US" altLang="ja-JP" sz="1600" dirty="0" smtClean="0">
              <a:solidFill>
                <a:schemeClr val="tx1"/>
              </a:solidFill>
              <a:latin typeface="+mn-ea"/>
            </a:endParaRPr>
          </a:p>
          <a:p>
            <a:r>
              <a:rPr lang="ja-JP" altLang="en-US" sz="1600" dirty="0">
                <a:solidFill>
                  <a:schemeClr val="tx1"/>
                </a:solidFill>
                <a:latin typeface="+mn-ea"/>
              </a:rPr>
              <a:t>　</a:t>
            </a:r>
            <a:r>
              <a:rPr lang="ja-JP" altLang="en-US" sz="1600" dirty="0" smtClean="0">
                <a:solidFill>
                  <a:schemeClr val="tx1"/>
                </a:solidFill>
                <a:latin typeface="+mn-ea"/>
              </a:rPr>
              <a:t>・日常生活に必要な相談・援助　等</a:t>
            </a:r>
            <a:endParaRPr lang="en-US" altLang="ja-JP" sz="1600" dirty="0" smtClean="0">
              <a:solidFill>
                <a:schemeClr val="tx1"/>
              </a:solidFill>
              <a:latin typeface="+mn-ea"/>
            </a:endParaRPr>
          </a:p>
          <a:p>
            <a:endParaRPr kumimoji="1" lang="en-US" altLang="ja-JP" sz="1600" dirty="0">
              <a:solidFill>
                <a:schemeClr val="tx1"/>
              </a:solidFill>
            </a:endParaRPr>
          </a:p>
          <a:p>
            <a:r>
              <a:rPr lang="ja-JP" altLang="en-US" sz="1600" b="1" dirty="0" smtClean="0">
                <a:solidFill>
                  <a:schemeClr val="tx1"/>
                </a:solidFill>
                <a:latin typeface="+mj-ea"/>
                <a:ea typeface="+mj-ea"/>
              </a:rPr>
              <a:t>●生活支援員</a:t>
            </a:r>
            <a:r>
              <a:rPr lang="ja-JP" altLang="en-US" sz="1400" b="1" dirty="0" smtClean="0">
                <a:solidFill>
                  <a:schemeClr val="tx1"/>
                </a:solidFill>
                <a:latin typeface="+mj-ea"/>
                <a:ea typeface="+mj-ea"/>
              </a:rPr>
              <a:t>（介護サービス利用型のみ）</a:t>
            </a:r>
            <a:endParaRPr lang="en-US" altLang="ja-JP" sz="1400" b="1" dirty="0" smtClean="0">
              <a:solidFill>
                <a:schemeClr val="tx1"/>
              </a:solidFill>
              <a:latin typeface="+mj-ea"/>
              <a:ea typeface="+mj-ea"/>
            </a:endParaRPr>
          </a:p>
          <a:p>
            <a:r>
              <a:rPr kumimoji="1" lang="ja-JP" altLang="en-US" sz="1600" dirty="0">
                <a:solidFill>
                  <a:schemeClr val="tx1"/>
                </a:solidFill>
              </a:rPr>
              <a:t>　</a:t>
            </a:r>
            <a:r>
              <a:rPr kumimoji="1" lang="ja-JP" altLang="en-US" sz="1600" dirty="0" smtClean="0">
                <a:solidFill>
                  <a:schemeClr val="tx1"/>
                </a:solidFill>
                <a:latin typeface="+mn-ea"/>
              </a:rPr>
              <a:t>・食事や入浴，排せつ等の介護　等</a:t>
            </a:r>
            <a:endParaRPr kumimoji="1" lang="en-US" altLang="ja-JP" sz="1600" dirty="0" smtClean="0">
              <a:solidFill>
                <a:schemeClr val="tx1"/>
              </a:solidFill>
              <a:latin typeface="+mn-ea"/>
            </a:endParaRPr>
          </a:p>
        </p:txBody>
      </p:sp>
      <p:sp>
        <p:nvSpPr>
          <p:cNvPr id="4" name="角丸四角形 3"/>
          <p:cNvSpPr/>
          <p:nvPr/>
        </p:nvSpPr>
        <p:spPr>
          <a:xfrm>
            <a:off x="179512" y="5085184"/>
            <a:ext cx="8712968" cy="1656184"/>
          </a:xfrm>
          <a:prstGeom prst="roundRect">
            <a:avLst>
              <a:gd name="adj" fmla="val 11484"/>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rPr>
              <a:t>夜間支援従事者について</a:t>
            </a:r>
            <a:endParaRPr kumimoji="1" lang="en-US" altLang="ja-JP" sz="1400" b="1" dirty="0" smtClean="0">
              <a:solidFill>
                <a:schemeClr val="tx1"/>
              </a:solidFill>
            </a:endParaRPr>
          </a:p>
          <a:p>
            <a:r>
              <a:rPr lang="ja-JP" altLang="en-US" sz="1400" dirty="0">
                <a:solidFill>
                  <a:schemeClr val="tx1"/>
                </a:solidFill>
              </a:rPr>
              <a:t>　</a:t>
            </a:r>
            <a:r>
              <a:rPr lang="ja-JP" altLang="en-US" sz="1400" dirty="0" smtClean="0">
                <a:solidFill>
                  <a:schemeClr val="tx1"/>
                </a:solidFill>
              </a:rPr>
              <a:t>　ＧＨに，夜間及び深夜の時間帯</a:t>
            </a:r>
            <a:r>
              <a:rPr lang="ja-JP" altLang="en-US" sz="1400" dirty="0" smtClean="0">
                <a:solidFill>
                  <a:srgbClr val="FF0000"/>
                </a:solidFill>
              </a:rPr>
              <a:t>（</a:t>
            </a:r>
            <a:r>
              <a:rPr lang="en-US" altLang="ja-JP" sz="1400" dirty="0" smtClean="0">
                <a:solidFill>
                  <a:srgbClr val="FF0000"/>
                </a:solidFill>
              </a:rPr>
              <a:t>※</a:t>
            </a:r>
            <a:r>
              <a:rPr lang="ja-JP" altLang="en-US" sz="1400" dirty="0" smtClean="0">
                <a:solidFill>
                  <a:srgbClr val="FF0000"/>
                </a:solidFill>
              </a:rPr>
              <a:t>）</a:t>
            </a:r>
            <a:r>
              <a:rPr lang="ja-JP" altLang="en-US" sz="1400" dirty="0" smtClean="0">
                <a:solidFill>
                  <a:schemeClr val="tx1"/>
                </a:solidFill>
              </a:rPr>
              <a:t>に配置し，</a:t>
            </a:r>
            <a:r>
              <a:rPr lang="ja-JP" altLang="en-US" sz="1400" u="sng" dirty="0" smtClean="0">
                <a:solidFill>
                  <a:schemeClr val="tx1"/>
                </a:solidFill>
              </a:rPr>
              <a:t>夜間支援を行うことで夜間支援体制加算を算定することができ</a:t>
            </a:r>
            <a:endParaRPr lang="en-US" altLang="ja-JP" sz="1400" u="sng" dirty="0" smtClean="0">
              <a:solidFill>
                <a:schemeClr val="tx1"/>
              </a:solidFill>
            </a:endParaRPr>
          </a:p>
          <a:p>
            <a:r>
              <a:rPr lang="ja-JP" altLang="en-US" sz="1400" u="sng" dirty="0" smtClean="0">
                <a:solidFill>
                  <a:schemeClr val="tx1"/>
                </a:solidFill>
              </a:rPr>
              <a:t> ます。</a:t>
            </a:r>
            <a:r>
              <a:rPr lang="ja-JP" altLang="en-US" sz="1400" dirty="0" smtClean="0">
                <a:solidFill>
                  <a:schemeClr val="tx1"/>
                </a:solidFill>
              </a:rPr>
              <a:t>常勤，非常勤は問</a:t>
            </a:r>
            <a:r>
              <a:rPr lang="ja-JP" altLang="en-US" sz="1400" dirty="0">
                <a:solidFill>
                  <a:schemeClr val="tx1"/>
                </a:solidFill>
              </a:rPr>
              <a:t>いません</a:t>
            </a:r>
            <a:r>
              <a:rPr lang="ja-JP" altLang="en-US" sz="1400" dirty="0" smtClean="0">
                <a:solidFill>
                  <a:schemeClr val="tx1"/>
                </a:solidFill>
              </a:rPr>
              <a:t>。</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　また，世話人や生活支援員が行うこともできますが，夜間支援従事者としての勤務時間は，</a:t>
            </a:r>
            <a:r>
              <a:rPr lang="ja-JP" altLang="en-US" sz="1400" u="sng" dirty="0" smtClean="0">
                <a:solidFill>
                  <a:schemeClr val="tx1"/>
                </a:solidFill>
              </a:rPr>
              <a:t>世話人や生活支援員の職員配置基準の算定には含むことはできません</a:t>
            </a:r>
            <a:r>
              <a:rPr lang="ja-JP" altLang="en-US" sz="1400" dirty="0" smtClean="0">
                <a:solidFill>
                  <a:schemeClr val="tx1"/>
                </a:solidFill>
              </a:rPr>
              <a:t>。</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　</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　</a:t>
            </a:r>
            <a:r>
              <a:rPr lang="en-US" altLang="ja-JP" sz="1400" dirty="0" smtClean="0">
                <a:solidFill>
                  <a:srgbClr val="FF0000"/>
                </a:solidFill>
              </a:rPr>
              <a:t>※</a:t>
            </a:r>
            <a:r>
              <a:rPr lang="ja-JP" altLang="en-US" sz="1400" dirty="0" smtClean="0">
                <a:solidFill>
                  <a:srgbClr val="FF0000"/>
                </a:solidFill>
              </a:rPr>
              <a:t>利用者の活動終了時刻から開始時刻まで</a:t>
            </a:r>
            <a:r>
              <a:rPr lang="ja-JP" altLang="en-US" sz="1400" dirty="0" smtClean="0">
                <a:solidFill>
                  <a:srgbClr val="FF0000"/>
                </a:solidFill>
                <a:latin typeface="+mj-ea"/>
                <a:ea typeface="+mj-ea"/>
              </a:rPr>
              <a:t>（午後</a:t>
            </a:r>
            <a:r>
              <a:rPr lang="en-US" altLang="ja-JP" sz="1400" dirty="0" smtClean="0">
                <a:solidFill>
                  <a:srgbClr val="FF0000"/>
                </a:solidFill>
                <a:latin typeface="+mj-ea"/>
                <a:ea typeface="+mj-ea"/>
              </a:rPr>
              <a:t>10</a:t>
            </a:r>
            <a:r>
              <a:rPr lang="ja-JP" altLang="en-US" sz="1400" dirty="0" smtClean="0">
                <a:solidFill>
                  <a:srgbClr val="FF0000"/>
                </a:solidFill>
                <a:latin typeface="+mj-ea"/>
                <a:ea typeface="+mj-ea"/>
              </a:rPr>
              <a:t>時から翌日の午前５時までの間は最低限含むこと）</a:t>
            </a:r>
            <a:endParaRPr kumimoji="1" lang="ja-JP" altLang="en-US" sz="1400" dirty="0">
              <a:solidFill>
                <a:srgbClr val="FF0000"/>
              </a:solidFill>
              <a:latin typeface="+mj-ea"/>
              <a:ea typeface="+mj-ea"/>
            </a:endParaRPr>
          </a:p>
        </p:txBody>
      </p:sp>
      <p:sp>
        <p:nvSpPr>
          <p:cNvPr id="5" name="スライド番号プレースホルダー 4"/>
          <p:cNvSpPr>
            <a:spLocks noGrp="1"/>
          </p:cNvSpPr>
          <p:nvPr>
            <p:ph type="sldNum" sz="quarter" idx="12"/>
          </p:nvPr>
        </p:nvSpPr>
        <p:spPr>
          <a:xfrm>
            <a:off x="7046912" y="6525344"/>
            <a:ext cx="2133600" cy="365125"/>
          </a:xfrm>
        </p:spPr>
        <p:txBody>
          <a:bodyPr/>
          <a:lstStyle/>
          <a:p>
            <a:r>
              <a:rPr kumimoji="1" lang="ja-JP" altLang="en-US" sz="1400" dirty="0" smtClean="0">
                <a:solidFill>
                  <a:schemeClr val="tx1"/>
                </a:solidFill>
              </a:rPr>
              <a:t>７</a:t>
            </a:r>
            <a:endParaRPr kumimoji="1" lang="ja-JP" altLang="en-US" sz="1400" dirty="0">
              <a:solidFill>
                <a:schemeClr val="tx1"/>
              </a:solidFill>
            </a:endParaRPr>
          </a:p>
        </p:txBody>
      </p:sp>
      <p:sp>
        <p:nvSpPr>
          <p:cNvPr id="6" name="テキスト ボックス 5"/>
          <p:cNvSpPr txBox="1"/>
          <p:nvPr/>
        </p:nvSpPr>
        <p:spPr>
          <a:xfrm>
            <a:off x="282813" y="413956"/>
            <a:ext cx="5369307" cy="369332"/>
          </a:xfrm>
          <a:prstGeom prst="rect">
            <a:avLst/>
          </a:prstGeom>
          <a:noFill/>
        </p:spPr>
        <p:txBody>
          <a:bodyPr wrap="square" rtlCol="0">
            <a:spAutoFit/>
          </a:bodyPr>
          <a:lstStyle/>
          <a:p>
            <a:r>
              <a:rPr kumimoji="1" lang="en-US" altLang="ja-JP" dirty="0" smtClean="0"/>
              <a:t>【</a:t>
            </a:r>
            <a:r>
              <a:rPr kumimoji="1" lang="ja-JP" altLang="en-US" dirty="0" smtClean="0"/>
              <a:t>外部サービス利用型・介護サービス包括型の場合</a:t>
            </a:r>
            <a:r>
              <a:rPr kumimoji="1" lang="en-US" altLang="ja-JP" dirty="0" smtClean="0"/>
              <a:t>】</a:t>
            </a:r>
            <a:endParaRPr kumimoji="1" lang="ja-JP" altLang="en-US" dirty="0"/>
          </a:p>
        </p:txBody>
      </p:sp>
    </p:spTree>
    <p:extLst>
      <p:ext uri="{BB962C8B-B14F-4D97-AF65-F5344CB8AC3E}">
        <p14:creationId xmlns:p14="http://schemas.microsoft.com/office/powerpoint/2010/main" val="2230584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3476</Words>
  <Application>Microsoft Office PowerPoint</Application>
  <PresentationFormat>画面に合わせる (4:3)</PresentationFormat>
  <Paragraphs>283</Paragraphs>
  <Slides>14</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HG丸ｺﾞｼｯｸM-PRO</vt:lpstr>
      <vt:lpstr>ＭＳ Ｐゴシック</vt:lpstr>
      <vt:lpstr>ＭＳ Ｐゴシック 本文</vt:lpstr>
      <vt:lpstr>Arial</vt:lpstr>
      <vt:lpstr>Calibri</vt:lpstr>
      <vt:lpstr>Office ​​テーマ</vt:lpstr>
      <vt:lpstr>福岡市障がい者グループホーム 開設の手引き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福岡市役所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福岡市障がい者グループホーム 開設の手引き</dc:title>
  <dc:creator>FINE_User</dc:creator>
  <cp:lastModifiedBy>FINE_User</cp:lastModifiedBy>
  <cp:revision>109</cp:revision>
  <cp:lastPrinted>2018-04-17T07:34:25Z</cp:lastPrinted>
  <dcterms:created xsi:type="dcterms:W3CDTF">2017-07-12T07:34:41Z</dcterms:created>
  <dcterms:modified xsi:type="dcterms:W3CDTF">2021-04-20T05:10:12Z</dcterms:modified>
</cp:coreProperties>
</file>