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4" r:id="rId2"/>
  </p:sldMasterIdLst>
  <p:notesMasterIdLst>
    <p:notesMasterId r:id="rId14"/>
  </p:notesMasterIdLst>
  <p:sldIdLst>
    <p:sldId id="293" r:id="rId3"/>
    <p:sldId id="294" r:id="rId4"/>
    <p:sldId id="295" r:id="rId5"/>
    <p:sldId id="296" r:id="rId6"/>
    <p:sldId id="298" r:id="rId7"/>
    <p:sldId id="303" r:id="rId8"/>
    <p:sldId id="297" r:id="rId9"/>
    <p:sldId id="299" r:id="rId10"/>
    <p:sldId id="300" r:id="rId11"/>
    <p:sldId id="301" r:id="rId12"/>
    <p:sldId id="302" r:id="rId1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57" autoAdjust="0"/>
    <p:restoredTop sz="94764" autoAdjust="0"/>
  </p:normalViewPr>
  <p:slideViewPr>
    <p:cSldViewPr>
      <p:cViewPr varScale="1">
        <p:scale>
          <a:sx n="97" d="100"/>
          <a:sy n="97" d="100"/>
        </p:scale>
        <p:origin x="157" y="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90C1A1BA-84E3-42A9-9947-44E161CAFAE2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D15FA5BC-3C9F-41F4-BE49-B5BC0655F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51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2A1C641-4A2D-49C9-8E7A-B06C361A0A7A}" type="datetime1">
              <a:rPr lang="ja-JP" altLang="en-US" smtClean="0"/>
              <a:t>2021/2/16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B573624-9676-401E-A4F8-639460B6B7D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8048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9D09D-4B52-4FB3-BF27-388C9EA87C1A}" type="datetime1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7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BB1-CC66-490F-9C6C-41DDA38458F3}" type="datetime1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241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F3FF-90B7-4B0C-BC7D-796712B293B4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66A4-67B4-4142-8603-C3DF6D6F6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669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07710"/>
          </a:xfrm>
        </p:spPr>
        <p:txBody>
          <a:bodyPr>
            <a:normAutofit/>
          </a:bodyPr>
          <a:lstStyle>
            <a:lvl1pPr>
              <a:defRPr sz="24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22218"/>
            <a:ext cx="7886700" cy="5054745"/>
          </a:xfrm>
        </p:spPr>
        <p:txBody>
          <a:bodyPr>
            <a:normAutofit/>
          </a:bodyPr>
          <a:lstStyle>
            <a:lvl1pPr marL="228600" indent="-228600">
              <a:buFont typeface="Wingdings" panose="05000000000000000000" pitchFamily="2" charset="2"/>
              <a:buChar char="l"/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685800" indent="-228600">
              <a:buFont typeface="Wingdings" panose="05000000000000000000" pitchFamily="2" charset="2"/>
              <a:buChar char="l"/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buFont typeface="Wingdings" panose="05000000000000000000" pitchFamily="2" charset="2"/>
              <a:buChar char="l"/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buFont typeface="Wingdings" panose="05000000000000000000" pitchFamily="2" charset="2"/>
              <a:buChar char="l"/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buFont typeface="Wingdings" panose="05000000000000000000" pitchFamily="2" charset="2"/>
              <a:buChar char="l"/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F3FF-90B7-4B0C-BC7D-796712B293B4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66A4-67B4-4142-8603-C3DF6D6F6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628650" y="872837"/>
            <a:ext cx="78867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 userDrawn="1"/>
        </p:nvCxnSpPr>
        <p:spPr>
          <a:xfrm>
            <a:off x="628650" y="6314788"/>
            <a:ext cx="78867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グラフィックス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68045" y="365125"/>
            <a:ext cx="786785" cy="46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165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F3FF-90B7-4B0C-BC7D-796712B293B4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66A4-67B4-4142-8603-C3DF6D6F6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717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F3FF-90B7-4B0C-BC7D-796712B293B4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66A4-67B4-4142-8603-C3DF6D6F6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679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F3FF-90B7-4B0C-BC7D-796712B293B4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66A4-67B4-4142-8603-C3DF6D6F6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161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F3FF-90B7-4B0C-BC7D-796712B293B4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66A4-67B4-4142-8603-C3DF6D6F6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6960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F3FF-90B7-4B0C-BC7D-796712B293B4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66A4-67B4-4142-8603-C3DF6D6F6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369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F3FF-90B7-4B0C-BC7D-796712B293B4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66A4-67B4-4142-8603-C3DF6D6F6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97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311FF-428C-440E-AF09-9C196D3D6AF3}" type="datetime1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4304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F3FF-90B7-4B0C-BC7D-796712B293B4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66A4-67B4-4142-8603-C3DF6D6F6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1759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F3FF-90B7-4B0C-BC7D-796712B293B4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66A4-67B4-4142-8603-C3DF6D6F6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5357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F3FF-90B7-4B0C-BC7D-796712B293B4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66A4-67B4-4142-8603-C3DF6D6F6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63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BEA5-BB4F-454B-BF8F-A5393E977F70}" type="datetime1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186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B9DE-20D7-48DC-87DF-55B05367C8A8}" type="datetime1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08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2BCE-2864-4E34-8B7F-CA4230B907ED}" type="datetime1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697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84CEA-66E3-4C09-9981-49C03DF513D2}" type="datetime1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19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E89C-9A0E-44DC-BA7C-6E3F2A07AC19}" type="datetime1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50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726A-4D28-4CAE-A36D-7005469D419F}" type="datetime1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39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A35-69F1-4E6B-BCC6-20BB70B95075}" type="datetime1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96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D4A7A-379E-47C6-AA60-4892B56834B3}" type="datetime1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418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EF3FF-90B7-4B0C-BC7D-796712B293B4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766A4-67B4-4142-8603-C3DF6D6F6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08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3400" y="5101465"/>
            <a:ext cx="7772400" cy="545804"/>
          </a:xfrm>
        </p:spPr>
        <p:txBody>
          <a:bodyPr>
            <a:normAutofit/>
          </a:bodyPr>
          <a:lstStyle/>
          <a:p>
            <a:r>
              <a:rPr kumimoji="1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業者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kumimoji="1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90600" y="5956478"/>
            <a:ext cx="6858000" cy="548481"/>
          </a:xfrm>
        </p:spPr>
        <p:txBody>
          <a:bodyPr>
            <a:normAutofit/>
          </a:bodyPr>
          <a:lstStyle/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●●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●●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●●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AutoShape 4" descr="福岡市実証実験フルサポート事業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7" name="グラフィックス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77787" y="726209"/>
            <a:ext cx="2683626" cy="1589976"/>
          </a:xfrm>
          <a:prstGeom prst="rect">
            <a:avLst/>
          </a:prstGeom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533400" y="2945746"/>
            <a:ext cx="7772400" cy="12244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【</a:t>
            </a: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プロジェクト名</a:t>
            </a: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】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提案書（例）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779708" y="2792579"/>
            <a:ext cx="7584583" cy="0"/>
          </a:xfrm>
          <a:prstGeom prst="line">
            <a:avLst/>
          </a:prstGeom>
          <a:ln w="38100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779708" y="4514287"/>
            <a:ext cx="7584583" cy="0"/>
          </a:xfrm>
          <a:prstGeom prst="line">
            <a:avLst/>
          </a:prstGeom>
          <a:ln w="38100">
            <a:solidFill>
              <a:srgbClr val="1D20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99126" y="157544"/>
            <a:ext cx="4320474" cy="101566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提出時は，各ページのコメントを削除してください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記載項目に沿ってご記入ください。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○プロジェクトの内容に合わせ、項目の追加などをお願いいたします。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defTabSz="457200">
              <a:defRPr/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項目そのもののの</a:t>
            </a:r>
            <a:r>
              <a:rPr lang="ja-JP" altLang="en-US" sz="12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削除は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原則不可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です。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516216" y="157544"/>
            <a:ext cx="2412770" cy="27699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別紙）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事業提案書参考様式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64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８．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その他、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PR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したい事項（任意）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03648" y="4770575"/>
            <a:ext cx="7399734" cy="1384995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特筆すべき事項などございましたら、ご記入ください。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（例）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○本プロジェクト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実証実験の基盤となる技術、プロトタイプなどがある場合、その概要、現時点での成熟具合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福岡市の施策・事業との連携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などの可能性がある場合、その内容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○実証実験実施時及び終了後の実装時に福岡市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福岡市民に還元しうるサービス　　　など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457200">
              <a:defRPr/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>
            <a:spLocks noChangeAspect="1"/>
          </p:cNvSpPr>
          <p:nvPr/>
        </p:nvSpPr>
        <p:spPr>
          <a:xfrm>
            <a:off x="4889655" y="6412797"/>
            <a:ext cx="828674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社会性</a:t>
            </a:r>
          </a:p>
        </p:txBody>
      </p:sp>
      <p:sp>
        <p:nvSpPr>
          <p:cNvPr id="11" name="正方形/長方形 10"/>
          <p:cNvSpPr>
            <a:spLocks noChangeAspect="1"/>
          </p:cNvSpPr>
          <p:nvPr/>
        </p:nvSpPr>
        <p:spPr>
          <a:xfrm>
            <a:off x="5753569" y="6416069"/>
            <a:ext cx="1057803" cy="303128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事業化可能性</a:t>
            </a:r>
            <a:endParaRPr kumimoji="1" lang="ja-JP" altLang="en-US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>
            <a:spLocks noChangeAspect="1"/>
          </p:cNvSpPr>
          <p:nvPr/>
        </p:nvSpPr>
        <p:spPr>
          <a:xfrm>
            <a:off x="6881852" y="6417260"/>
            <a:ext cx="1751743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その他（規制緩和・魅力）</a:t>
            </a:r>
            <a:endParaRPr kumimoji="1" lang="ja-JP" altLang="en-US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724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９．事業化に向けた障壁となる規制（任意）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87824" y="5157192"/>
            <a:ext cx="5996086" cy="461665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法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規制が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プロジェクト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の推進や更なる事業の拡大の障壁となっている場合は、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lvl="0" defTabSz="457200"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となる法律と緩和を期待する内容について、具体的にご記入ください。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正方形/長方形 4"/>
          <p:cNvSpPr>
            <a:spLocks noChangeAspect="1"/>
          </p:cNvSpPr>
          <p:nvPr/>
        </p:nvSpPr>
        <p:spPr>
          <a:xfrm>
            <a:off x="971600" y="7128658"/>
            <a:ext cx="828674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社会性</a:t>
            </a:r>
          </a:p>
        </p:txBody>
      </p:sp>
      <p:sp>
        <p:nvSpPr>
          <p:cNvPr id="6" name="正方形/長方形 5"/>
          <p:cNvSpPr>
            <a:spLocks noChangeAspect="1"/>
          </p:cNvSpPr>
          <p:nvPr/>
        </p:nvSpPr>
        <p:spPr>
          <a:xfrm>
            <a:off x="1925415" y="7128658"/>
            <a:ext cx="828674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先進性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>
            <a:spLocks noChangeAspect="1"/>
          </p:cNvSpPr>
          <p:nvPr/>
        </p:nvSpPr>
        <p:spPr>
          <a:xfrm>
            <a:off x="2879230" y="7128658"/>
            <a:ext cx="828674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安全性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>
            <a:spLocks noChangeAspect="1"/>
          </p:cNvSpPr>
          <p:nvPr/>
        </p:nvSpPr>
        <p:spPr>
          <a:xfrm>
            <a:off x="3833045" y="7128658"/>
            <a:ext cx="954979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実証可能性</a:t>
            </a:r>
            <a:endParaRPr kumimoji="1" lang="ja-JP" altLang="en-US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>
            <a:spLocks noChangeAspect="1"/>
          </p:cNvSpPr>
          <p:nvPr/>
        </p:nvSpPr>
        <p:spPr>
          <a:xfrm>
            <a:off x="4908333" y="7128658"/>
            <a:ext cx="828674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市場性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>
            <a:spLocks noChangeAspect="1"/>
          </p:cNvSpPr>
          <p:nvPr/>
        </p:nvSpPr>
        <p:spPr>
          <a:xfrm>
            <a:off x="5824049" y="7129801"/>
            <a:ext cx="1057803" cy="303128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事業化可能性</a:t>
            </a:r>
            <a:endParaRPr kumimoji="1" lang="ja-JP" altLang="en-US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>
            <a:spLocks noChangeAspect="1"/>
          </p:cNvSpPr>
          <p:nvPr/>
        </p:nvSpPr>
        <p:spPr>
          <a:xfrm>
            <a:off x="6763607" y="6400440"/>
            <a:ext cx="1751743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その他（規制緩和・魅力）</a:t>
            </a:r>
            <a:endParaRPr kumimoji="1" lang="ja-JP" altLang="en-US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608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6214912" cy="507710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１</a:t>
            </a:r>
            <a:r>
              <a:rPr kumimoji="1" lang="ja-JP" altLang="en-US" dirty="0" smtClean="0"/>
              <a:t>．事業者概要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 smtClean="0"/>
              <a:t>【</a:t>
            </a:r>
            <a:r>
              <a:rPr lang="ja-JP" altLang="en-US" dirty="0" smtClean="0"/>
              <a:t>事業者名</a:t>
            </a:r>
            <a:r>
              <a:rPr lang="en-US" altLang="ja-JP" dirty="0" smtClean="0"/>
              <a:t>】</a:t>
            </a:r>
          </a:p>
          <a:p>
            <a:pPr marL="0" indent="0">
              <a:buNone/>
            </a:pPr>
            <a:r>
              <a:rPr lang="en-US" altLang="ja-JP" dirty="0" smtClean="0"/>
              <a:t>【</a:t>
            </a:r>
            <a:r>
              <a:rPr lang="ja-JP" altLang="en-US" dirty="0" smtClean="0"/>
              <a:t>設立年月</a:t>
            </a:r>
            <a:r>
              <a:rPr lang="en-US" altLang="ja-JP" dirty="0" smtClean="0"/>
              <a:t>】</a:t>
            </a:r>
          </a:p>
          <a:p>
            <a:pPr marL="0" indent="0">
              <a:buNone/>
            </a:pPr>
            <a:r>
              <a:rPr lang="en-US" altLang="ja-JP" dirty="0" smtClean="0"/>
              <a:t>【</a:t>
            </a:r>
            <a:r>
              <a:rPr lang="ja-JP" altLang="en-US" dirty="0"/>
              <a:t>本社</a:t>
            </a:r>
            <a:r>
              <a:rPr lang="ja-JP" altLang="en-US" dirty="0" smtClean="0"/>
              <a:t>所在地</a:t>
            </a:r>
            <a:r>
              <a:rPr lang="en-US" altLang="ja-JP" dirty="0" smtClean="0"/>
              <a:t>】</a:t>
            </a:r>
          </a:p>
          <a:p>
            <a:pPr marL="0" indent="0">
              <a:buNone/>
            </a:pPr>
            <a:r>
              <a:rPr lang="ja-JP" altLang="en-US" sz="1600" dirty="0"/>
              <a:t>（</a:t>
            </a:r>
            <a:r>
              <a:rPr lang="ja-JP" altLang="en-US" sz="1600" dirty="0" smtClean="0"/>
              <a:t>福岡市内拠点所在地）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【</a:t>
            </a:r>
            <a:r>
              <a:rPr lang="ja-JP" altLang="en-US" dirty="0" smtClean="0"/>
              <a:t>代表者名</a:t>
            </a:r>
            <a:r>
              <a:rPr lang="en-US" altLang="ja-JP" dirty="0" smtClean="0"/>
              <a:t>】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【</a:t>
            </a:r>
            <a:r>
              <a:rPr lang="ja-JP" altLang="en-US" dirty="0" smtClean="0"/>
              <a:t>資本金</a:t>
            </a:r>
            <a:r>
              <a:rPr lang="en-US" altLang="ja-JP" dirty="0" smtClean="0"/>
              <a:t>】</a:t>
            </a:r>
          </a:p>
          <a:p>
            <a:pPr marL="0" indent="0">
              <a:buNone/>
            </a:pPr>
            <a:r>
              <a:rPr lang="en-US" altLang="ja-JP" dirty="0" smtClean="0"/>
              <a:t>【</a:t>
            </a:r>
            <a:r>
              <a:rPr lang="ja-JP" altLang="en-US" dirty="0" smtClean="0"/>
              <a:t>従業員数</a:t>
            </a:r>
            <a:r>
              <a:rPr lang="en-US" altLang="ja-JP" dirty="0" smtClean="0"/>
              <a:t>】</a:t>
            </a:r>
          </a:p>
          <a:p>
            <a:pPr marL="0" indent="0">
              <a:buNone/>
            </a:pPr>
            <a:r>
              <a:rPr lang="en-US" altLang="ja-JP" dirty="0" smtClean="0"/>
              <a:t>【</a:t>
            </a:r>
            <a:r>
              <a:rPr lang="ja-JP" altLang="en-US" dirty="0" smtClean="0"/>
              <a:t>事業内容</a:t>
            </a:r>
            <a:r>
              <a:rPr lang="en-US" altLang="ja-JP" dirty="0" smtClean="0"/>
              <a:t>】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【</a:t>
            </a:r>
            <a:r>
              <a:rPr lang="ja-JP" altLang="en-US" dirty="0" smtClean="0"/>
              <a:t>ホームページ</a:t>
            </a:r>
            <a:r>
              <a:rPr lang="en-US" altLang="ja-JP" dirty="0" smtClean="0"/>
              <a:t>】</a:t>
            </a:r>
            <a:r>
              <a:rPr lang="ja-JP" altLang="en-US" dirty="0" smtClean="0"/>
              <a:t>　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35897" y="4952476"/>
            <a:ext cx="5421168" cy="1015663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上記の項目はいずれも記載必須です。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その他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，事業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内容や特長を示すデータがあれば，任意で追加してください。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複数の事業者で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共同提案をする場合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，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１枚目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に代表提案事業社を記入し，スライドを複製の上，２枚目以降に共同提案事業社概要を作成してください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94182" y="2371432"/>
            <a:ext cx="5421168" cy="646331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←市内拠点については，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≪本社所在地が福岡市外であり，かつ，福岡市内に支社等に拠点がある場合≫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にご記入ください。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859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２．事業・取組みについて</a:t>
            </a:r>
            <a:endParaRPr kumimoji="1" lang="ja-JP" altLang="en-US" sz="1400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（１）</a:t>
            </a:r>
            <a:r>
              <a:rPr lang="ja-JP" altLang="en-US" dirty="0" smtClean="0"/>
              <a:t>解決したい社会課題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55776" y="4725144"/>
            <a:ext cx="6223288" cy="830997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主に、下記のような内容について、詳しくご記入ください。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○プロジェクトを通じて解決したい社会課題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○社会課題を設定した背景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○プロジェクトの目的・目指す姿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>
            <a:spLocks noChangeAspect="1"/>
          </p:cNvSpPr>
          <p:nvPr/>
        </p:nvSpPr>
        <p:spPr>
          <a:xfrm>
            <a:off x="6660232" y="6433063"/>
            <a:ext cx="828674" cy="300797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社会性</a:t>
            </a:r>
          </a:p>
        </p:txBody>
      </p:sp>
      <p:sp>
        <p:nvSpPr>
          <p:cNvPr id="12" name="正方形/長方形 11"/>
          <p:cNvSpPr>
            <a:spLocks noChangeAspect="1"/>
          </p:cNvSpPr>
          <p:nvPr/>
        </p:nvSpPr>
        <p:spPr>
          <a:xfrm>
            <a:off x="7560371" y="6429589"/>
            <a:ext cx="954979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実証可能性</a:t>
            </a:r>
            <a:endParaRPr kumimoji="1" lang="ja-JP" altLang="en-US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879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２．事業・取組みについて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コンテンツ プレースホルダー 4"/>
          <p:cNvSpPr txBox="1">
            <a:spLocks/>
          </p:cNvSpPr>
          <p:nvPr/>
        </p:nvSpPr>
        <p:spPr>
          <a:xfrm>
            <a:off x="594762" y="1141298"/>
            <a:ext cx="7886700" cy="5054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ja-JP" altLang="en-US" dirty="0" smtClean="0"/>
              <a:t>（２）これまでの取組み内容について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ja-JP" altLang="en-US" dirty="0" smtClean="0"/>
              <a:t>（３）事業を進めるにあたっての課題</a:t>
            </a:r>
            <a:endParaRPr lang="en-US" altLang="ja-JP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58064" y="1556792"/>
            <a:ext cx="5827872" cy="646331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これまで実施してきた事業・取組みの内容や状況についてご記入ください。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658064" y="3757776"/>
            <a:ext cx="6083816" cy="276999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「今回なぜ、実証実験が必要なのか」という観点から、課題や改善が必要な事項等をご記入ください。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>
            <a:spLocks noChangeAspect="1"/>
          </p:cNvSpPr>
          <p:nvPr/>
        </p:nvSpPr>
        <p:spPr>
          <a:xfrm>
            <a:off x="6657262" y="6425153"/>
            <a:ext cx="828674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社会性</a:t>
            </a:r>
          </a:p>
        </p:txBody>
      </p:sp>
      <p:sp>
        <p:nvSpPr>
          <p:cNvPr id="17" name="正方形/長方形 16"/>
          <p:cNvSpPr>
            <a:spLocks noChangeAspect="1"/>
          </p:cNvSpPr>
          <p:nvPr/>
        </p:nvSpPr>
        <p:spPr>
          <a:xfrm>
            <a:off x="7560809" y="6431877"/>
            <a:ext cx="954979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実証可能性</a:t>
            </a:r>
            <a:endParaRPr kumimoji="1" lang="ja-JP" altLang="en-US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829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３</a:t>
            </a:r>
            <a:r>
              <a:rPr kumimoji="1" lang="ja-JP" altLang="en-US" dirty="0" smtClean="0"/>
              <a:t>．想定している実証実験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（１）実証内容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（２）実証フィールド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（３）対象者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（４）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</a:p>
          <a:p>
            <a:pPr marL="0" indent="0"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63888" y="1834545"/>
            <a:ext cx="4916830" cy="3416320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また、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2-(1)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の「社会課題」、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2-(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３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)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の「進めるにあたっての課題」を解決するために、どのような実証実験を想定しているのかをご記入ください。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lvl="0" defTabSz="457200">
              <a:defRPr/>
            </a:pP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①実証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　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←ここを特に具体的にお願いします。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②実証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フィールド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③対象者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想定人数のほか，属性を具体的にご記入ください。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プロジェクトの内容によって，表現・記載が難しい場合などはご相談ください。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</a:p>
          <a:p>
            <a:pPr lvl="0" defTabSz="457200">
              <a:defRPr/>
            </a:pP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（その他）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実施フロー　</a:t>
            </a:r>
            <a:endParaRPr lang="en-US" altLang="ja-JP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期間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○安全性・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信頼性の担保、サポート体制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などを可能な限り、想定している内容を具体的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に記入してください。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ページが不足する場合，追加してください。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>
            <a:spLocks noChangeAspect="1"/>
          </p:cNvSpPr>
          <p:nvPr/>
        </p:nvSpPr>
        <p:spPr>
          <a:xfrm>
            <a:off x="5607966" y="6425152"/>
            <a:ext cx="828674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社会性</a:t>
            </a:r>
          </a:p>
        </p:txBody>
      </p:sp>
      <p:sp>
        <p:nvSpPr>
          <p:cNvPr id="11" name="正方形/長方形 10"/>
          <p:cNvSpPr>
            <a:spLocks noChangeAspect="1"/>
          </p:cNvSpPr>
          <p:nvPr/>
        </p:nvSpPr>
        <p:spPr>
          <a:xfrm>
            <a:off x="6566852" y="6425152"/>
            <a:ext cx="828674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安全性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>
            <a:spLocks noChangeAspect="1"/>
          </p:cNvSpPr>
          <p:nvPr/>
        </p:nvSpPr>
        <p:spPr>
          <a:xfrm>
            <a:off x="7525739" y="6428073"/>
            <a:ext cx="954979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実証可能性</a:t>
            </a:r>
            <a:endParaRPr kumimoji="1" lang="ja-JP" altLang="en-US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340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（１）実証実験にあたって必要不可欠な内容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（２）その他、期待する内容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</a:t>
            </a:r>
            <a:r>
              <a:rPr kumimoji="1" lang="ja-JP" altLang="en-US" dirty="0" smtClean="0"/>
              <a:t>．福岡市に期待するサポート内容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31640" y="3620609"/>
            <a:ext cx="7212891" cy="2308324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市からのサポートを期待する内容を、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kumimoji="1" lang="ja-JP" altLang="en-US" sz="12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に分け、可能な限り具体的に記載してください。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（例：想定される一部の例を記載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しています。記載例のすべてについて、支援を確約するわけではありません。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○実証フィールド調整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・●●団体へとの調整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・関係部署（○○に関する部署）との調整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・モニター募集にむけた関係者調整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○広報支援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・実証開始のプレスリリース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・●●</a:t>
            </a:r>
            <a:r>
              <a:rPr kumimoji="1" lang="ja-JP" altLang="en-US" sz="12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チラシ配布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ポスター添付依頼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・モニター募集のプレスリリース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○行政データの提供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●●にかかる情報のオープンデータ化に向けた調整　　　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規制緩和提案に向けた協議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詳細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8.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事業化に向けた障壁となる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規制」にご記入ください。　　　　　　など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>
            <a:spLocks noChangeAspect="1"/>
          </p:cNvSpPr>
          <p:nvPr/>
        </p:nvSpPr>
        <p:spPr>
          <a:xfrm>
            <a:off x="5737007" y="6411606"/>
            <a:ext cx="954979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実証可能性</a:t>
            </a:r>
            <a:endParaRPr kumimoji="1" lang="ja-JP" altLang="en-US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>
            <a:spLocks noChangeAspect="1"/>
          </p:cNvSpPr>
          <p:nvPr/>
        </p:nvSpPr>
        <p:spPr>
          <a:xfrm>
            <a:off x="6763607" y="6412797"/>
            <a:ext cx="1751743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その他（規制緩和・魅力）</a:t>
            </a:r>
            <a:endParaRPr kumimoji="1" lang="ja-JP" altLang="en-US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750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５</a:t>
            </a:r>
            <a:r>
              <a:rPr kumimoji="1" lang="ja-JP" altLang="en-US" dirty="0" smtClean="0"/>
              <a:t>．実証実験における収支計画案</a:t>
            </a:r>
            <a:endParaRPr kumimoji="1" lang="ja-JP" altLang="en-US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800407"/>
              </p:ext>
            </p:extLst>
          </p:nvPr>
        </p:nvGraphicFramePr>
        <p:xfrm>
          <a:off x="448152" y="1052736"/>
          <a:ext cx="8067198" cy="48965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7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2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48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科目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金額（円）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備考（用途、積算基礎等）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0253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（収入の部）</a:t>
                      </a:r>
                      <a:endParaRPr kumimoji="1" lang="en-US" altLang="ja-JP" sz="1400" dirty="0" smtClean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7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収入合計（</a:t>
                      </a:r>
                      <a:r>
                        <a:rPr kumimoji="1" lang="en-US" altLang="ja-JP" sz="1400" dirty="0" smtClean="0"/>
                        <a:t>A</a:t>
                      </a:r>
                      <a:r>
                        <a:rPr kumimoji="1" lang="ja-JP" altLang="en-US" sz="1400" dirty="0" smtClean="0"/>
                        <a:t>）</a:t>
                      </a:r>
                      <a:endParaRPr kumimoji="1" lang="ja-JP" alt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411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（支出の部）</a:t>
                      </a:r>
                      <a:endParaRPr kumimoji="1" lang="en-US" altLang="ja-JP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7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支出合計（</a:t>
                      </a:r>
                      <a:r>
                        <a:rPr kumimoji="1" lang="en-US" altLang="ja-JP" sz="1400" dirty="0" smtClean="0"/>
                        <a:t>B</a:t>
                      </a:r>
                      <a:r>
                        <a:rPr kumimoji="1" lang="ja-JP" altLang="en-US" sz="1400" dirty="0" smtClean="0"/>
                        <a:t>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7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収支差額（</a:t>
                      </a:r>
                      <a:r>
                        <a:rPr kumimoji="1" lang="en-US" altLang="ja-JP" sz="1400" dirty="0" smtClean="0"/>
                        <a:t>A-B</a:t>
                      </a:r>
                      <a:r>
                        <a:rPr kumimoji="1" lang="ja-JP" altLang="en-US" sz="1400" dirty="0" smtClean="0"/>
                        <a:t>）</a:t>
                      </a:r>
                      <a:endParaRPr kumimoji="1" lang="ja-JP" alt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448152" y="5949279"/>
            <a:ext cx="5989535" cy="830997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実証実験の実現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可能性の確認のため、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2-(5)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「想定している実証実験」にかかる収支計画をご記入ください。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defTabSz="457200">
              <a:defRPr/>
            </a:pPr>
            <a:r>
              <a:rPr lang="en-US" altLang="ja-JP" sz="1200" noProof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収支</a:t>
            </a:r>
            <a:r>
              <a:rPr lang="ja-JP" altLang="en-US" sz="1200" noProof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がマイナスになる場合は、備考欄にどのように調達を行うのかをご記入ください。</a:t>
            </a:r>
            <a:endParaRPr lang="en-US" altLang="ja-JP" sz="1200" noProof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0">
              <a:defRPr/>
            </a:pPr>
            <a:r>
              <a:rPr lang="ja-JP" altLang="en-US" sz="1200" noProof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noProof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VC</a:t>
            </a:r>
            <a:r>
              <a:rPr lang="ja-JP" altLang="en-US" sz="1200" noProof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調達、補助金活用、他事業より補填　など）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" name="正方形/長方形 13"/>
          <p:cNvSpPr>
            <a:spLocks noChangeAspect="1"/>
          </p:cNvSpPr>
          <p:nvPr/>
        </p:nvSpPr>
        <p:spPr>
          <a:xfrm>
            <a:off x="7560371" y="6386833"/>
            <a:ext cx="954979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実証可能性</a:t>
            </a:r>
            <a:endParaRPr kumimoji="1" lang="ja-JP" altLang="en-US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029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６</a:t>
            </a:r>
            <a:r>
              <a:rPr kumimoji="1" lang="ja-JP" altLang="en-US" dirty="0" smtClean="0"/>
              <a:t>．事業化イメージ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75656" y="5085184"/>
            <a:ext cx="7399734" cy="830997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実証実験の結果を元にサービス化する場合の事業化イメ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―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ジ、どのようにマネタイズするのかについてご記入ください。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○ターゲット顧客層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○顧客へどのように訴求するのか（顧客はなぜサービスを利用をするのか、顧客へどうアプローチするのか）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○現時点での資金計画や人員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計画などのリソースの調達，事業化に向けた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アクションなど、可能な範囲でご記入ください。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" name="正方形/長方形 12"/>
          <p:cNvSpPr>
            <a:spLocks noChangeAspect="1"/>
          </p:cNvSpPr>
          <p:nvPr/>
        </p:nvSpPr>
        <p:spPr>
          <a:xfrm>
            <a:off x="6545422" y="6448724"/>
            <a:ext cx="828674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市場性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>
            <a:spLocks noChangeAspect="1"/>
          </p:cNvSpPr>
          <p:nvPr/>
        </p:nvSpPr>
        <p:spPr>
          <a:xfrm>
            <a:off x="7457547" y="6426344"/>
            <a:ext cx="1057803" cy="303128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事業化可能性</a:t>
            </a:r>
            <a:endParaRPr kumimoji="1" lang="ja-JP" altLang="en-US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839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７</a:t>
            </a:r>
            <a:r>
              <a:rPr kumimoji="1" lang="ja-JP" altLang="en-US" dirty="0" smtClean="0"/>
              <a:t>．類似製品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サービスへの優位性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47664" y="5517232"/>
            <a:ext cx="7399734" cy="461665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類似製品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サービスがない場合も、その旨をご記入ください。 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類似製品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サービスがある場合、本プロジェクトにおける製品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サービスの優位性を可能な範囲でご記入ください。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>
            <a:spLocks noChangeAspect="1"/>
          </p:cNvSpPr>
          <p:nvPr/>
        </p:nvSpPr>
        <p:spPr>
          <a:xfrm>
            <a:off x="3767091" y="6424058"/>
            <a:ext cx="828674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先進性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>
            <a:spLocks noChangeAspect="1"/>
          </p:cNvSpPr>
          <p:nvPr/>
        </p:nvSpPr>
        <p:spPr>
          <a:xfrm>
            <a:off x="4688592" y="6425201"/>
            <a:ext cx="828674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市場性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>
            <a:spLocks noChangeAspect="1"/>
          </p:cNvSpPr>
          <p:nvPr/>
        </p:nvSpPr>
        <p:spPr>
          <a:xfrm>
            <a:off x="5580112" y="6425201"/>
            <a:ext cx="1057803" cy="303128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事業化可能性</a:t>
            </a:r>
            <a:endParaRPr kumimoji="1" lang="ja-JP" altLang="en-US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>
            <a:spLocks noChangeAspect="1"/>
          </p:cNvSpPr>
          <p:nvPr/>
        </p:nvSpPr>
        <p:spPr>
          <a:xfrm>
            <a:off x="6763607" y="6425201"/>
            <a:ext cx="1751743" cy="304271"/>
          </a:xfrm>
          <a:prstGeom prst="rect">
            <a:avLst/>
          </a:prstGeom>
          <a:solidFill>
            <a:srgbClr val="1D2088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その他（規制緩和・魅力）</a:t>
            </a:r>
            <a:endParaRPr kumimoji="1" lang="ja-JP" altLang="en-US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206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1196</Words>
  <Application>Microsoft Office PowerPoint</Application>
  <PresentationFormat>画面に合わせる (4:3)</PresentationFormat>
  <Paragraphs>153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11</vt:i4>
      </vt:variant>
    </vt:vector>
  </HeadingPairs>
  <TitlesOfParts>
    <vt:vector size="22" baseType="lpstr">
      <vt:lpstr>Meiryo UI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​​テーマ</vt:lpstr>
      <vt:lpstr>1_Office テーマ</vt:lpstr>
      <vt:lpstr>【事業者名】</vt:lpstr>
      <vt:lpstr>１．事業者概要</vt:lpstr>
      <vt:lpstr>２．事業・取組みについて</vt:lpstr>
      <vt:lpstr>２．事業・取組みについて</vt:lpstr>
      <vt:lpstr>３．想定している実証実験</vt:lpstr>
      <vt:lpstr>４．福岡市に期待するサポート内容</vt:lpstr>
      <vt:lpstr>５．実証実験における収支計画案</vt:lpstr>
      <vt:lpstr>６．事業化イメージ</vt:lpstr>
      <vt:lpstr>７．類似製品/サービスへの優位性</vt:lpstr>
      <vt:lpstr>８．その他、PRしたい事項（任意）</vt:lpstr>
      <vt:lpstr>９．事業化に向けた障壁となる規制（任意）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事業名（プロジェクト名）</dc:title>
  <dc:creator>上田　浩平</dc:creator>
  <cp:lastModifiedBy>有馬　友美</cp:lastModifiedBy>
  <cp:revision>37</cp:revision>
  <cp:lastPrinted>2021-01-14T00:00:39Z</cp:lastPrinted>
  <dcterms:modified xsi:type="dcterms:W3CDTF">2021-02-16T12:21:41Z</dcterms:modified>
</cp:coreProperties>
</file>