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Lst>
  <p:sldSz cx="7559675" cy="1069181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9" d="100"/>
          <a:sy n="89" d="100"/>
        </p:scale>
        <p:origin x="1308" y="-27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4960" y="1749795"/>
            <a:ext cx="5669756" cy="3722335"/>
          </a:xfrm>
        </p:spPr>
        <p:txBody>
          <a:bodyPr anchor="b"/>
          <a:lstStyle>
            <a:lvl1pPr algn="ctr">
              <a:defRPr sz="3721"/>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258790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103807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09892" y="569240"/>
            <a:ext cx="1630055" cy="906081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19728" y="569240"/>
            <a:ext cx="4795669" cy="906081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174741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632261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790" y="2665530"/>
            <a:ext cx="6520220" cy="4447496"/>
          </a:xfrm>
        </p:spPr>
        <p:txBody>
          <a:bodyPr anchor="b"/>
          <a:lstStyle>
            <a:lvl1pPr>
              <a:defRPr sz="3721"/>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1400093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19728" y="2846200"/>
            <a:ext cx="3212862" cy="678385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27085" y="2846200"/>
            <a:ext cx="3212862" cy="678385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236795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569241"/>
            <a:ext cx="6520220" cy="2066590"/>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20712" y="3905482"/>
            <a:ext cx="3198097" cy="574437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27085" y="3905482"/>
            <a:ext cx="3213847" cy="574437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29747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306903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146772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78237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6D033B9-123E-4A2F-B7B5-B8C847936E00}" type="datetimeFigureOut">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80861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06D033B9-123E-4A2F-B7B5-B8C847936E00}" type="datetimeFigureOut">
              <a:rPr kumimoji="1" lang="ja-JP" altLang="en-US" smtClean="0"/>
              <a:t>2024/2/19</a:t>
            </a:fld>
            <a:endParaRPr kumimoji="1" lang="ja-JP" altLang="en-US"/>
          </a:p>
        </p:txBody>
      </p:sp>
      <p:sp>
        <p:nvSpPr>
          <p:cNvPr id="5" name="フッター プレースホルダー 4"/>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633AF716-9FF1-4422-82E0-AD64463CB21C}" type="slidenum">
              <a:rPr kumimoji="1" lang="ja-JP" altLang="en-US" smtClean="0"/>
              <a:t>‹#›</a:t>
            </a:fld>
            <a:endParaRPr kumimoji="1" lang="ja-JP" altLang="en-US"/>
          </a:p>
        </p:txBody>
      </p:sp>
    </p:spTree>
    <p:extLst>
      <p:ext uri="{BB962C8B-B14F-4D97-AF65-F5344CB8AC3E}">
        <p14:creationId xmlns:p14="http://schemas.microsoft.com/office/powerpoint/2010/main" val="3176098266"/>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descr="00047215_72B"/>
          <p:cNvPicPr/>
          <p:nvPr/>
        </p:nvPicPr>
        <p:blipFill>
          <a:blip r:embed="rId2">
            <a:extLst>
              <a:ext uri="{28A0092B-C50C-407E-A947-70E740481C1C}">
                <a14:useLocalDpi xmlns:a14="http://schemas.microsoft.com/office/drawing/2010/main" val="0"/>
              </a:ext>
            </a:extLst>
          </a:blip>
          <a:srcRect t="-10397" b="15652"/>
          <a:stretch>
            <a:fillRect/>
          </a:stretch>
        </p:blipFill>
        <p:spPr bwMode="auto">
          <a:xfrm>
            <a:off x="-162369" y="-172445"/>
            <a:ext cx="7722044" cy="1613620"/>
          </a:xfrm>
          <a:prstGeom prst="rect">
            <a:avLst/>
          </a:prstGeom>
          <a:noFill/>
          <a:ln>
            <a:noFill/>
          </a:ln>
          <a:effectLst>
            <a:softEdge rad="596900"/>
          </a:effectLst>
        </p:spPr>
      </p:pic>
      <p:sp>
        <p:nvSpPr>
          <p:cNvPr id="5" name="テキスト ボックス 4"/>
          <p:cNvSpPr txBox="1"/>
          <p:nvPr/>
        </p:nvSpPr>
        <p:spPr>
          <a:xfrm>
            <a:off x="0" y="90864"/>
            <a:ext cx="1536391" cy="307777"/>
          </a:xfrm>
          <a:prstGeom prst="rect">
            <a:avLst/>
          </a:prstGeom>
          <a:noFill/>
        </p:spPr>
        <p:txBody>
          <a:bodyPr wrap="square" rtlCol="0">
            <a:spAutoFit/>
          </a:bodyPr>
          <a:lstStyle/>
          <a:p>
            <a:pPr algn="ctr"/>
            <a:r>
              <a:rPr kumimoji="1" lang="ja-JP" altLang="en-US" sz="1400" dirty="0" smtClean="0">
                <a:latin typeface="HGSｺﾞｼｯｸM" panose="020B0600000000000000" pitchFamily="50" charset="-128"/>
                <a:ea typeface="HGSｺﾞｼｯｸM" panose="020B0600000000000000" pitchFamily="50" charset="-128"/>
              </a:rPr>
              <a:t>令和</a:t>
            </a:r>
            <a:r>
              <a:rPr lang="en-US" altLang="ja-JP" sz="1400" dirty="0">
                <a:latin typeface="HGSｺﾞｼｯｸM" panose="020B0600000000000000" pitchFamily="50" charset="-128"/>
                <a:ea typeface="HGSｺﾞｼｯｸM" panose="020B0600000000000000" pitchFamily="50" charset="-128"/>
              </a:rPr>
              <a:t>6</a:t>
            </a:r>
            <a:r>
              <a:rPr kumimoji="1" lang="ja-JP" altLang="en-US" sz="1400" dirty="0" smtClean="0">
                <a:latin typeface="HGSｺﾞｼｯｸM" panose="020B0600000000000000" pitchFamily="50" charset="-128"/>
                <a:ea typeface="HGSｺﾞｼｯｸM" panose="020B0600000000000000" pitchFamily="50" charset="-128"/>
              </a:rPr>
              <a:t>年度</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6" name="テキスト ボックス 5"/>
          <p:cNvSpPr txBox="1"/>
          <p:nvPr/>
        </p:nvSpPr>
        <p:spPr>
          <a:xfrm>
            <a:off x="285686" y="1367175"/>
            <a:ext cx="6974809" cy="584775"/>
          </a:xfrm>
          <a:prstGeom prst="rect">
            <a:avLst/>
          </a:prstGeom>
          <a:noFill/>
        </p:spPr>
        <p:txBody>
          <a:bodyPr wrap="square" rtlCol="0">
            <a:spAutoFit/>
          </a:bodyPr>
          <a:lstStyle/>
          <a:p>
            <a:r>
              <a:rPr lang="ja-JP" altLang="en-US" sz="1600" b="1" dirty="0" smtClean="0">
                <a:latin typeface="HGSｺﾞｼｯｸM" panose="020B0600000000000000" pitchFamily="50" charset="-128"/>
                <a:ea typeface="HGSｺﾞｼｯｸM" panose="020B0600000000000000" pitchFamily="50" charset="-128"/>
              </a:rPr>
              <a:t>　運動実技と講話をメインにフレイル予防の基礎知識や予防のポイントを学びます。</a:t>
            </a:r>
            <a:r>
              <a:rPr kumimoji="1" lang="ja-JP" altLang="en-US" sz="1600" b="1" dirty="0" smtClean="0">
                <a:latin typeface="HGSｺﾞｼｯｸM" panose="020B0600000000000000" pitchFamily="50" charset="-128"/>
                <a:ea typeface="HGSｺﾞｼｯｸM" panose="020B0600000000000000" pitchFamily="50" charset="-128"/>
              </a:rPr>
              <a:t>生活に運動を取り入れて、アクティブライフを送りませんか？</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7" name="テキスト ボックス 6"/>
          <p:cNvSpPr txBox="1"/>
          <p:nvPr/>
        </p:nvSpPr>
        <p:spPr>
          <a:xfrm>
            <a:off x="210193" y="1980764"/>
            <a:ext cx="7320166" cy="2769989"/>
          </a:xfrm>
          <a:prstGeom prst="rect">
            <a:avLst/>
          </a:prstGeom>
          <a:noFill/>
        </p:spPr>
        <p:txBody>
          <a:bodyPr wrap="square" rtlCol="0">
            <a:spAutoFit/>
          </a:bodyPr>
          <a:lstStyle/>
          <a:p>
            <a:r>
              <a:rPr kumimoji="1" lang="ja-JP" altLang="en-US" sz="1400" b="1" u="sng" dirty="0" smtClean="0">
                <a:latin typeface="HGSｺﾞｼｯｸM" panose="020B0600000000000000" pitchFamily="50" charset="-128"/>
                <a:ea typeface="HGSｺﾞｼｯｸM" panose="020B0600000000000000" pitchFamily="50" charset="-128"/>
              </a:rPr>
              <a:t>対象者</a:t>
            </a:r>
            <a:r>
              <a:rPr kumimoji="1" lang="ja-JP" altLang="en-US" sz="1200" b="1" dirty="0" smtClean="0">
                <a:latin typeface="HGSｺﾞｼｯｸM" panose="020B0600000000000000" pitchFamily="50" charset="-128"/>
                <a:ea typeface="HGSｺﾞｼｯｸM" panose="020B0600000000000000" pitchFamily="50" charset="-128"/>
              </a:rPr>
              <a:t>　</a:t>
            </a:r>
            <a:r>
              <a:rPr kumimoji="1" lang="ja-JP" altLang="en-US" sz="1400" b="1" dirty="0" smtClean="0">
                <a:latin typeface="HGSｺﾞｼｯｸM" panose="020B0600000000000000" pitchFamily="50" charset="-128"/>
                <a:ea typeface="HGSｺﾞｼｯｸM" panose="020B0600000000000000" pitchFamily="50" charset="-128"/>
              </a:rPr>
              <a:t>中央区にお住まいの</a:t>
            </a:r>
            <a:r>
              <a:rPr kumimoji="1" lang="en-US" altLang="ja-JP" sz="1400" b="1" dirty="0" smtClean="0">
                <a:latin typeface="HGSｺﾞｼｯｸM" panose="020B0600000000000000" pitchFamily="50" charset="-128"/>
                <a:ea typeface="HGSｺﾞｼｯｸM" panose="020B0600000000000000" pitchFamily="50" charset="-128"/>
              </a:rPr>
              <a:t>65</a:t>
            </a:r>
            <a:r>
              <a:rPr kumimoji="1" lang="ja-JP" altLang="en-US" sz="1400" b="1" dirty="0" smtClean="0">
                <a:latin typeface="HGSｺﾞｼｯｸM" panose="020B0600000000000000" pitchFamily="50" charset="-128"/>
                <a:ea typeface="HGSｺﾞｼｯｸM" panose="020B0600000000000000" pitchFamily="50" charset="-128"/>
              </a:rPr>
              <a:t>歳以上</a:t>
            </a:r>
            <a:r>
              <a:rPr kumimoji="1" lang="en-US" altLang="ja-JP" sz="1400" b="1" dirty="0" smtClean="0">
                <a:latin typeface="HGSｺﾞｼｯｸM" panose="020B0600000000000000" pitchFamily="50" charset="-128"/>
                <a:ea typeface="HGSｺﾞｼｯｸM" panose="020B0600000000000000" pitchFamily="50" charset="-128"/>
              </a:rPr>
              <a:t>(</a:t>
            </a:r>
            <a:r>
              <a:rPr lang="ja-JP" altLang="en-US" sz="1400" b="1" dirty="0" smtClean="0">
                <a:latin typeface="HGSｺﾞｼｯｸM" panose="020B0600000000000000" pitchFamily="50" charset="-128"/>
                <a:ea typeface="HGSｺﾞｼｯｸM" panose="020B0600000000000000" pitchFamily="50" charset="-128"/>
              </a:rPr>
              <a:t>令和</a:t>
            </a:r>
            <a:r>
              <a:rPr lang="en-US" altLang="ja-JP" sz="1400" b="1" dirty="0" smtClean="0">
                <a:latin typeface="HGSｺﾞｼｯｸM" panose="020B0600000000000000" pitchFamily="50" charset="-128"/>
                <a:ea typeface="HGSｺﾞｼｯｸM" panose="020B0600000000000000" pitchFamily="50" charset="-128"/>
              </a:rPr>
              <a:t>7</a:t>
            </a:r>
            <a:r>
              <a:rPr lang="ja-JP" altLang="en-US" sz="1400" b="1" dirty="0" smtClean="0">
                <a:latin typeface="HGSｺﾞｼｯｸM" panose="020B0600000000000000" pitchFamily="50" charset="-128"/>
                <a:ea typeface="HGSｺﾞｼｯｸM" panose="020B0600000000000000" pitchFamily="50" charset="-128"/>
              </a:rPr>
              <a:t>年３月末時点</a:t>
            </a:r>
            <a:r>
              <a:rPr kumimoji="1" lang="en-US" altLang="ja-JP" sz="1400" b="1" dirty="0" smtClean="0">
                <a:latin typeface="HGSｺﾞｼｯｸM" panose="020B0600000000000000" pitchFamily="50" charset="-128"/>
                <a:ea typeface="HGSｺﾞｼｯｸM" panose="020B0600000000000000" pitchFamily="50" charset="-128"/>
              </a:rPr>
              <a:t>)</a:t>
            </a:r>
            <a:r>
              <a:rPr kumimoji="1" lang="ja-JP" altLang="en-US" sz="1400" b="1" dirty="0" smtClean="0">
                <a:latin typeface="HGSｺﾞｼｯｸM" panose="020B0600000000000000" pitchFamily="50" charset="-128"/>
                <a:ea typeface="HGSｺﾞｼｯｸM" panose="020B0600000000000000" pitchFamily="50" charset="-128"/>
              </a:rPr>
              <a:t>で、運動ができる方</a:t>
            </a:r>
            <a:endParaRPr kumimoji="1" lang="en-US" altLang="ja-JP" sz="1400" b="1" dirty="0" smtClean="0">
              <a:latin typeface="HGSｺﾞｼｯｸM" panose="020B0600000000000000" pitchFamily="50" charset="-128"/>
              <a:ea typeface="HGSｺﾞｼｯｸM" panose="020B0600000000000000" pitchFamily="50" charset="-128"/>
            </a:endParaRPr>
          </a:p>
          <a:p>
            <a:endParaRPr kumimoji="1" lang="en-US" altLang="ja-JP" sz="600" b="1" dirty="0" smtClean="0">
              <a:latin typeface="HGSｺﾞｼｯｸM" panose="020B0600000000000000" pitchFamily="50" charset="-128"/>
              <a:ea typeface="HGSｺﾞｼｯｸM" panose="020B0600000000000000" pitchFamily="50" charset="-128"/>
            </a:endParaRPr>
          </a:p>
          <a:p>
            <a:r>
              <a:rPr lang="ja-JP" altLang="en-US" sz="1400" dirty="0" smtClean="0">
                <a:latin typeface="HGSｺﾞｼｯｸM" panose="020B0600000000000000" pitchFamily="50" charset="-128"/>
                <a:ea typeface="HGSｺﾞｼｯｸM" panose="020B0600000000000000" pitchFamily="50" charset="-128"/>
              </a:rPr>
              <a:t>　　　　</a:t>
            </a:r>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介護保険サービスを利用していない方</a:t>
            </a:r>
            <a:endParaRPr lang="en-US" altLang="ja-JP" sz="1400" dirty="0" smtClean="0">
              <a:latin typeface="HGSｺﾞｼｯｸM" panose="020B0600000000000000" pitchFamily="50" charset="-128"/>
              <a:ea typeface="HGSｺﾞｼｯｸM" panose="020B0600000000000000" pitchFamily="50" charset="-128"/>
            </a:endParaRPr>
          </a:p>
          <a:p>
            <a:r>
              <a:rPr kumimoji="1" lang="ja-JP" altLang="en-US" sz="1400" dirty="0" smtClean="0">
                <a:latin typeface="HGSｺﾞｼｯｸM" panose="020B0600000000000000" pitchFamily="50" charset="-128"/>
                <a:ea typeface="HGSｺﾞｼｯｸM" panose="020B0600000000000000" pitchFamily="50" charset="-128"/>
              </a:rPr>
              <a:t>　　　　</a:t>
            </a:r>
            <a:r>
              <a:rPr kumimoji="1" lang="en-US" altLang="ja-JP" sz="1400" dirty="0" smtClean="0">
                <a:latin typeface="HGSｺﾞｼｯｸM" panose="020B0600000000000000" pitchFamily="50" charset="-128"/>
                <a:ea typeface="HGSｺﾞｼｯｸM" panose="020B0600000000000000" pitchFamily="50" charset="-128"/>
              </a:rPr>
              <a:t>※</a:t>
            </a:r>
            <a:r>
              <a:rPr kumimoji="1" lang="ja-JP" altLang="en-US" sz="1400" dirty="0" smtClean="0">
                <a:latin typeface="HGSｺﾞｼｯｸM" panose="020B0600000000000000" pitchFamily="50" charset="-128"/>
                <a:ea typeface="HGSｺﾞｼｯｸM" panose="020B0600000000000000" pitchFamily="50" charset="-128"/>
              </a:rPr>
              <a:t>全回参加できる方</a:t>
            </a:r>
            <a:endParaRPr kumimoji="1" lang="en-US" altLang="ja-JP" sz="1400" dirty="0" smtClean="0">
              <a:latin typeface="HGSｺﾞｼｯｸM" panose="020B0600000000000000" pitchFamily="50" charset="-128"/>
              <a:ea typeface="HGSｺﾞｼｯｸM" panose="020B0600000000000000" pitchFamily="50" charset="-128"/>
            </a:endParaRPr>
          </a:p>
          <a:p>
            <a:r>
              <a:rPr lang="ja-JP" altLang="en-US" sz="1400" dirty="0" smtClean="0">
                <a:latin typeface="HGSｺﾞｼｯｸM" panose="020B0600000000000000" pitchFamily="50" charset="-128"/>
                <a:ea typeface="HGSｺﾞｼｯｸM" panose="020B0600000000000000" pitchFamily="50" charset="-128"/>
              </a:rPr>
              <a:t>　　　　</a:t>
            </a:r>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運動を行うため安全上、問診の内容によっては参加できない場合があります。</a:t>
            </a:r>
            <a:endParaRPr lang="en-US" altLang="ja-JP" sz="1400" dirty="0" smtClean="0">
              <a:latin typeface="HGSｺﾞｼｯｸM" panose="020B0600000000000000" pitchFamily="50" charset="-128"/>
              <a:ea typeface="HGSｺﾞｼｯｸM" panose="020B0600000000000000" pitchFamily="50" charset="-128"/>
            </a:endParaRPr>
          </a:p>
          <a:p>
            <a:endParaRPr kumimoji="1" lang="en-US" altLang="ja-JP" sz="800" dirty="0" smtClean="0">
              <a:latin typeface="HGSｺﾞｼｯｸM" panose="020B0600000000000000" pitchFamily="50" charset="-128"/>
              <a:ea typeface="HGSｺﾞｼｯｸM" panose="020B0600000000000000" pitchFamily="50" charset="-128"/>
            </a:endParaRPr>
          </a:p>
          <a:p>
            <a:r>
              <a:rPr kumimoji="1" lang="ja-JP" altLang="en-US" sz="1400" b="1" u="sng" dirty="0" smtClean="0">
                <a:latin typeface="HGSｺﾞｼｯｸM" panose="020B0600000000000000" pitchFamily="50" charset="-128"/>
                <a:ea typeface="HGSｺﾞｼｯｸM" panose="020B0600000000000000" pitchFamily="50" charset="-128"/>
              </a:rPr>
              <a:t>定員</a:t>
            </a:r>
            <a:r>
              <a:rPr kumimoji="1" lang="ja-JP" altLang="en-US" sz="1400" dirty="0" smtClean="0">
                <a:latin typeface="HGSｺﾞｼｯｸM" panose="020B0600000000000000" pitchFamily="50" charset="-128"/>
                <a:ea typeface="HGSｺﾞｼｯｸM" panose="020B0600000000000000" pitchFamily="50" charset="-128"/>
              </a:rPr>
              <a:t>　　</a:t>
            </a:r>
            <a:r>
              <a:rPr lang="ja-JP" altLang="en-US" sz="1400" b="1" dirty="0">
                <a:latin typeface="HGSｺﾞｼｯｸM" panose="020B0600000000000000" pitchFamily="50" charset="-128"/>
                <a:ea typeface="HGSｺﾞｼｯｸM" panose="020B0600000000000000" pitchFamily="50" charset="-128"/>
              </a:rPr>
              <a:t>１５</a:t>
            </a:r>
            <a:r>
              <a:rPr kumimoji="1" lang="ja-JP" altLang="en-US" sz="1400" b="1" dirty="0" smtClean="0">
                <a:latin typeface="HGSｺﾞｼｯｸM" panose="020B0600000000000000" pitchFamily="50" charset="-128"/>
                <a:ea typeface="HGSｺﾞｼｯｸM" panose="020B0600000000000000" pitchFamily="50" charset="-128"/>
              </a:rPr>
              <a:t>名</a:t>
            </a:r>
            <a:endParaRPr kumimoji="1" lang="en-US" altLang="ja-JP" sz="1400" b="1" dirty="0" smtClean="0">
              <a:latin typeface="HGSｺﾞｼｯｸM" panose="020B0600000000000000" pitchFamily="50" charset="-128"/>
              <a:ea typeface="HGSｺﾞｼｯｸM" panose="020B0600000000000000" pitchFamily="50" charset="-128"/>
            </a:endParaRPr>
          </a:p>
          <a:p>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　　　</a:t>
            </a:r>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申込み多数の場合は</a:t>
            </a:r>
            <a:r>
              <a:rPr lang="ja-JP" altLang="en-US" sz="1600" b="1" dirty="0" smtClean="0">
                <a:latin typeface="HGSｺﾞｼｯｸM" panose="020B0600000000000000" pitchFamily="50" charset="-128"/>
                <a:ea typeface="HGSｺﾞｼｯｸM" panose="020B0600000000000000" pitchFamily="50" charset="-128"/>
              </a:rPr>
              <a:t>抽選</a:t>
            </a:r>
            <a:r>
              <a:rPr lang="ja-JP" altLang="en-US" sz="1400" dirty="0" smtClean="0">
                <a:latin typeface="HGSｺﾞｼｯｸM" panose="020B0600000000000000" pitchFamily="50" charset="-128"/>
                <a:ea typeface="HGSｺﾞｼｯｸM" panose="020B0600000000000000" pitchFamily="50" charset="-128"/>
              </a:rPr>
              <a:t>となります。</a:t>
            </a:r>
            <a:endParaRPr lang="en-US" altLang="ja-JP" sz="1400" dirty="0" smtClean="0">
              <a:latin typeface="HGSｺﾞｼｯｸM" panose="020B0600000000000000" pitchFamily="50" charset="-128"/>
              <a:ea typeface="HGSｺﾞｼｯｸM" panose="020B0600000000000000" pitchFamily="50" charset="-128"/>
            </a:endParaRPr>
          </a:p>
          <a:p>
            <a:r>
              <a:rPr kumimoji="1" lang="ja-JP" altLang="en-US" sz="1400" dirty="0">
                <a:latin typeface="HGSｺﾞｼｯｸM" panose="020B0600000000000000" pitchFamily="50" charset="-128"/>
                <a:ea typeface="HGSｺﾞｼｯｸM" panose="020B0600000000000000" pitchFamily="50" charset="-128"/>
              </a:rPr>
              <a:t>　</a:t>
            </a:r>
            <a:r>
              <a:rPr kumimoji="1" lang="ja-JP" altLang="en-US" sz="1400" dirty="0" smtClean="0">
                <a:latin typeface="HGSｺﾞｼｯｸM" panose="020B0600000000000000" pitchFamily="50" charset="-128"/>
                <a:ea typeface="HGSｺﾞｼｯｸM" panose="020B0600000000000000" pitchFamily="50" charset="-128"/>
              </a:rPr>
              <a:t>　　　</a:t>
            </a:r>
            <a:r>
              <a:rPr kumimoji="1" lang="en-US" altLang="ja-JP" sz="1400" dirty="0" smtClean="0">
                <a:latin typeface="HGSｺﾞｼｯｸM" panose="020B0600000000000000" pitchFamily="50" charset="-128"/>
                <a:ea typeface="HGSｺﾞｼｯｸM" panose="020B0600000000000000" pitchFamily="50" charset="-128"/>
              </a:rPr>
              <a:t>※</a:t>
            </a:r>
            <a:r>
              <a:rPr kumimoji="1" lang="ja-JP" altLang="en-US" sz="1400" dirty="0" smtClean="0">
                <a:latin typeface="HGSｺﾞｼｯｸM" panose="020B0600000000000000" pitchFamily="50" charset="-128"/>
                <a:ea typeface="HGSｺﾞｼｯｸM" panose="020B0600000000000000" pitchFamily="50" charset="-128"/>
              </a:rPr>
              <a:t>申込みは</a:t>
            </a:r>
            <a:r>
              <a:rPr kumimoji="1" lang="en-US" altLang="ja-JP" sz="1600" b="1" dirty="0" smtClean="0">
                <a:latin typeface="HGSｺﾞｼｯｸM" panose="020B0600000000000000" pitchFamily="50" charset="-128"/>
                <a:ea typeface="HGSｺﾞｼｯｸM" panose="020B0600000000000000" pitchFamily="50" charset="-128"/>
              </a:rPr>
              <a:t>1</a:t>
            </a:r>
            <a:r>
              <a:rPr kumimoji="1" lang="ja-JP" altLang="en-US" sz="1600" b="1" dirty="0" smtClean="0">
                <a:latin typeface="HGSｺﾞｼｯｸM" panose="020B0600000000000000" pitchFamily="50" charset="-128"/>
                <a:ea typeface="HGSｺﾞｼｯｸM" panose="020B0600000000000000" pitchFamily="50" charset="-128"/>
              </a:rPr>
              <a:t>人</a:t>
            </a:r>
            <a:r>
              <a:rPr kumimoji="1" lang="en-US" altLang="ja-JP" sz="1600" b="1" dirty="0" smtClean="0">
                <a:latin typeface="HGSｺﾞｼｯｸM" panose="020B0600000000000000" pitchFamily="50" charset="-128"/>
                <a:ea typeface="HGSｺﾞｼｯｸM" panose="020B0600000000000000" pitchFamily="50" charset="-128"/>
              </a:rPr>
              <a:t>1</a:t>
            </a:r>
            <a:r>
              <a:rPr kumimoji="1" lang="ja-JP" altLang="en-US" sz="1600" b="1" dirty="0" smtClean="0">
                <a:latin typeface="HGSｺﾞｼｯｸM" panose="020B0600000000000000" pitchFamily="50" charset="-128"/>
                <a:ea typeface="HGSｺﾞｼｯｸM" panose="020B0600000000000000" pitchFamily="50" charset="-128"/>
              </a:rPr>
              <a:t>コースのみ</a:t>
            </a:r>
            <a:r>
              <a:rPr kumimoji="1" lang="ja-JP" altLang="en-US" sz="1400" dirty="0" smtClean="0">
                <a:latin typeface="HGSｺﾞｼｯｸM" panose="020B0600000000000000" pitchFamily="50" charset="-128"/>
                <a:ea typeface="HGSｺﾞｼｯｸM" panose="020B0600000000000000" pitchFamily="50" charset="-128"/>
              </a:rPr>
              <a:t>です。</a:t>
            </a:r>
            <a:endParaRPr kumimoji="1" lang="en-US" altLang="ja-JP" sz="1400" dirty="0" smtClean="0">
              <a:latin typeface="HGSｺﾞｼｯｸM" panose="020B0600000000000000" pitchFamily="50" charset="-128"/>
              <a:ea typeface="HGSｺﾞｼｯｸM" panose="020B0600000000000000" pitchFamily="50" charset="-128"/>
            </a:endParaRPr>
          </a:p>
          <a:p>
            <a:endParaRPr lang="en-US" altLang="ja-JP" sz="800" dirty="0">
              <a:latin typeface="HGSｺﾞｼｯｸM" panose="020B0600000000000000" pitchFamily="50" charset="-128"/>
              <a:ea typeface="HGSｺﾞｼｯｸM" panose="020B0600000000000000" pitchFamily="50" charset="-128"/>
            </a:endParaRPr>
          </a:p>
          <a:p>
            <a:r>
              <a:rPr lang="ja-JP" altLang="en-US" sz="1400" b="1" u="sng" dirty="0">
                <a:latin typeface="HGSｺﾞｼｯｸM" panose="020B0600000000000000" pitchFamily="50" charset="-128"/>
                <a:ea typeface="HGSｺﾞｼｯｸM" panose="020B0600000000000000" pitchFamily="50" charset="-128"/>
              </a:rPr>
              <a:t>会場</a:t>
            </a: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　</a:t>
            </a:r>
            <a:r>
              <a:rPr lang="ja-JP" altLang="en-US" sz="1400" b="1" dirty="0" smtClean="0">
                <a:latin typeface="HGSｺﾞｼｯｸM" panose="020B0600000000000000" pitchFamily="50" charset="-128"/>
                <a:ea typeface="HGSｺﾞｼｯｸM" panose="020B0600000000000000" pitchFamily="50" charset="-128"/>
              </a:rPr>
              <a:t>あ</a:t>
            </a:r>
            <a:r>
              <a:rPr lang="ja-JP" altLang="en-US" sz="1400" b="1" dirty="0">
                <a:latin typeface="HGSｺﾞｼｯｸM" panose="020B0600000000000000" pitchFamily="50" charset="-128"/>
                <a:ea typeface="HGSｺﾞｼｯｸM" panose="020B0600000000000000" pitchFamily="50" charset="-128"/>
              </a:rPr>
              <a:t>いれ</a:t>
            </a:r>
            <a:r>
              <a:rPr lang="ja-JP" altLang="en-US" sz="1400" b="1" dirty="0" smtClean="0">
                <a:latin typeface="HGSｺﾞｼｯｸM" panose="020B0600000000000000" pitchFamily="50" charset="-128"/>
                <a:ea typeface="HGSｺﾞｼｯｸM" panose="020B0600000000000000" pitchFamily="50" charset="-128"/>
              </a:rPr>
              <a:t>ふ</a:t>
            </a:r>
            <a:r>
              <a:rPr lang="en-US" altLang="ja-JP" sz="1400" b="1" dirty="0">
                <a:latin typeface="HGSｺﾞｼｯｸM" panose="020B0600000000000000" pitchFamily="50" charset="-128"/>
                <a:ea typeface="HGSｺﾞｼｯｸM" panose="020B0600000000000000" pitchFamily="50" charset="-128"/>
              </a:rPr>
              <a:t>5</a:t>
            </a:r>
            <a:r>
              <a:rPr lang="ja-JP" altLang="en-US" sz="1400" b="1" dirty="0" smtClean="0">
                <a:latin typeface="HGSｺﾞｼｯｸM" panose="020B0600000000000000" pitchFamily="50" charset="-128"/>
                <a:ea typeface="HGSｺﾞｼｯｸM" panose="020B0600000000000000" pitchFamily="50" charset="-128"/>
              </a:rPr>
              <a:t>階</a:t>
            </a:r>
            <a:r>
              <a:rPr lang="ja-JP" altLang="en-US" sz="1400" b="1" dirty="0">
                <a:latin typeface="HGSｺﾞｼｯｸM" panose="020B0600000000000000" pitchFamily="50" charset="-128"/>
                <a:ea typeface="HGSｺﾞｼｯｸM" panose="020B0600000000000000" pitchFamily="50" charset="-128"/>
              </a:rPr>
              <a:t>　</a:t>
            </a:r>
            <a:endParaRPr lang="en-US" altLang="ja-JP" sz="1400" b="1" dirty="0">
              <a:latin typeface="HGSｺﾞｼｯｸM" panose="020B0600000000000000" pitchFamily="50" charset="-128"/>
              <a:ea typeface="HGSｺﾞｼｯｸM" panose="020B0600000000000000" pitchFamily="50" charset="-128"/>
            </a:endParaRPr>
          </a:p>
          <a:p>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　（</a:t>
            </a:r>
            <a:r>
              <a:rPr lang="ja-JP" altLang="en-US" sz="1400" dirty="0">
                <a:latin typeface="HGSｺﾞｼｯｸM" panose="020B0600000000000000" pitchFamily="50" charset="-128"/>
                <a:ea typeface="HGSｺﾞｼｯｸM" panose="020B0600000000000000" pitchFamily="50" charset="-128"/>
              </a:rPr>
              <a:t>中央区舞鶴</a:t>
            </a:r>
            <a:r>
              <a:rPr lang="en-US" altLang="ja-JP" sz="1400" dirty="0">
                <a:latin typeface="HGSｺﾞｼｯｸM" panose="020B0600000000000000" pitchFamily="50" charset="-128"/>
                <a:ea typeface="HGSｺﾞｼｯｸM" panose="020B0600000000000000" pitchFamily="50" charset="-128"/>
              </a:rPr>
              <a:t>2-5-1</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endParaRPr lang="en-US" altLang="ja-JP" sz="800" dirty="0">
              <a:latin typeface="HGSｺﾞｼｯｸM" panose="020B0600000000000000" pitchFamily="50" charset="-128"/>
              <a:ea typeface="HGSｺﾞｼｯｸM" panose="020B0600000000000000" pitchFamily="50" charset="-128"/>
            </a:endParaRPr>
          </a:p>
          <a:p>
            <a:r>
              <a:rPr lang="ja-JP" altLang="en-US" sz="1400" b="1" u="sng" dirty="0" smtClean="0">
                <a:latin typeface="HGSｺﾞｼｯｸM" panose="020B0600000000000000" pitchFamily="50" charset="-128"/>
                <a:ea typeface="HGSｺﾞｼｯｸM" panose="020B0600000000000000" pitchFamily="50" charset="-128"/>
              </a:rPr>
              <a:t>申込</a:t>
            </a:r>
            <a:r>
              <a:rPr lang="ja-JP" altLang="en-US" sz="1400" b="1" dirty="0">
                <a:latin typeface="HGSｺﾞｼｯｸM" panose="020B0600000000000000" pitchFamily="50" charset="-128"/>
                <a:ea typeface="HGSｺﾞｼｯｸM" panose="020B0600000000000000" pitchFamily="50" charset="-128"/>
              </a:rPr>
              <a:t>　</a:t>
            </a:r>
            <a:r>
              <a:rPr lang="ja-JP" altLang="en-US" sz="1400" dirty="0">
                <a:latin typeface="HGSｺﾞｼｯｸM" panose="020B0600000000000000" pitchFamily="50" charset="-128"/>
                <a:ea typeface="HGSｺﾞｼｯｸM" panose="020B0600000000000000" pitchFamily="50" charset="-128"/>
              </a:rPr>
              <a:t>　</a:t>
            </a:r>
            <a:r>
              <a:rPr lang="ja-JP" altLang="en-US" sz="1400" b="1" dirty="0" smtClean="0">
                <a:latin typeface="HGSｺﾞｼｯｸM" panose="020B0600000000000000" pitchFamily="50" charset="-128"/>
                <a:ea typeface="HGSｺﾞｼｯｸM" panose="020B0600000000000000" pitchFamily="50" charset="-128"/>
              </a:rPr>
              <a:t>電話または</a:t>
            </a:r>
            <a:r>
              <a:rPr lang="en-US" altLang="ja-JP" sz="1400" b="1" dirty="0" smtClean="0">
                <a:latin typeface="HGSｺﾞｼｯｸM" panose="020B0600000000000000" pitchFamily="50" charset="-128"/>
                <a:ea typeface="HGSｺﾞｼｯｸM" panose="020B0600000000000000" pitchFamily="50" charset="-128"/>
              </a:rPr>
              <a:t>FAX</a:t>
            </a:r>
            <a:r>
              <a:rPr lang="ja-JP" altLang="en-US" sz="1400" b="1" dirty="0" smtClean="0">
                <a:latin typeface="HGSｺﾞｼｯｸM" panose="020B0600000000000000" pitchFamily="50" charset="-128"/>
                <a:ea typeface="HGSｺﾞｼｯｸM" panose="020B0600000000000000" pitchFamily="50" charset="-128"/>
              </a:rPr>
              <a:t>（受付時に簡単な問診があります）</a:t>
            </a:r>
            <a:endParaRPr lang="en-US" altLang="ja-JP" sz="1400" b="1" dirty="0">
              <a:latin typeface="HGSｺﾞｼｯｸM" panose="020B0600000000000000" pitchFamily="50" charset="-128"/>
              <a:ea typeface="HGSｺﾞｼｯｸM" panose="020B0600000000000000" pitchFamily="50" charset="-128"/>
            </a:endParaRPr>
          </a:p>
        </p:txBody>
      </p:sp>
      <p:sp>
        <p:nvSpPr>
          <p:cNvPr id="9" name="テキスト ボックス 8"/>
          <p:cNvSpPr txBox="1"/>
          <p:nvPr/>
        </p:nvSpPr>
        <p:spPr>
          <a:xfrm>
            <a:off x="956281" y="9457791"/>
            <a:ext cx="6527367" cy="923330"/>
          </a:xfrm>
          <a:prstGeom prst="rect">
            <a:avLst/>
          </a:prstGeom>
          <a:noFill/>
        </p:spPr>
        <p:txBody>
          <a:bodyPr wrap="square" rtlCol="0">
            <a:spAutoFit/>
          </a:bodyPr>
          <a:lstStyle/>
          <a:p>
            <a:r>
              <a:rPr kumimoji="1" lang="ja-JP" altLang="en-US" b="1" u="sng" dirty="0" smtClean="0">
                <a:latin typeface="HGSｺﾞｼｯｸM" panose="020B0600000000000000" pitchFamily="50" charset="-128"/>
                <a:ea typeface="HGSｺﾞｼｯｸM" panose="020B0600000000000000" pitchFamily="50" charset="-128"/>
              </a:rPr>
              <a:t>申込・問合せ先</a:t>
            </a:r>
            <a:endParaRPr kumimoji="1" lang="en-US" altLang="ja-JP" b="1" u="sng" dirty="0" smtClean="0">
              <a:latin typeface="HGSｺﾞｼｯｸM" panose="020B0600000000000000" pitchFamily="50" charset="-128"/>
              <a:ea typeface="HGSｺﾞｼｯｸM" panose="020B0600000000000000" pitchFamily="50" charset="-128"/>
            </a:endParaRPr>
          </a:p>
          <a:p>
            <a:r>
              <a:rPr lang="ja-JP" altLang="en-US" dirty="0" smtClean="0">
                <a:latin typeface="HGSｺﾞｼｯｸM" panose="020B0600000000000000" pitchFamily="50" charset="-128"/>
                <a:ea typeface="HGSｺﾞｼｯｸM" panose="020B0600000000000000" pitchFamily="50" charset="-128"/>
              </a:rPr>
              <a:t>中央区保健福祉センター　地域保健福祉課　地域保健福祉係</a:t>
            </a:r>
            <a:endParaRPr lang="en-US" altLang="ja-JP" dirty="0" smtClean="0">
              <a:latin typeface="HGSｺﾞｼｯｸM" panose="020B0600000000000000" pitchFamily="50" charset="-128"/>
              <a:ea typeface="HGSｺﾞｼｯｸM" panose="020B0600000000000000" pitchFamily="50" charset="-128"/>
            </a:endParaRPr>
          </a:p>
          <a:p>
            <a:r>
              <a:rPr kumimoji="1" lang="en-US" altLang="ja-JP" b="1" dirty="0" smtClean="0">
                <a:latin typeface="HGSｺﾞｼｯｸM" panose="020B0600000000000000" pitchFamily="50" charset="-128"/>
                <a:ea typeface="HGSｺﾞｼｯｸM" panose="020B0600000000000000" pitchFamily="50" charset="-128"/>
              </a:rPr>
              <a:t>TEL</a:t>
            </a:r>
            <a:r>
              <a:rPr kumimoji="1" lang="ja-JP" altLang="en-US" b="1" dirty="0" smtClean="0">
                <a:latin typeface="HGSｺﾞｼｯｸM" panose="020B0600000000000000" pitchFamily="50" charset="-128"/>
                <a:ea typeface="HGSｺﾞｼｯｸM" panose="020B0600000000000000" pitchFamily="50" charset="-128"/>
              </a:rPr>
              <a:t>：</a:t>
            </a:r>
            <a:r>
              <a:rPr kumimoji="1" lang="en-US" altLang="ja-JP" b="1" dirty="0" smtClean="0">
                <a:latin typeface="HGSｺﾞｼｯｸM" panose="020B0600000000000000" pitchFamily="50" charset="-128"/>
                <a:ea typeface="HGSｺﾞｼｯｸM" panose="020B0600000000000000" pitchFamily="50" charset="-128"/>
              </a:rPr>
              <a:t>092-718-1111</a:t>
            </a:r>
            <a:r>
              <a:rPr kumimoji="1" lang="ja-JP" altLang="en-US" b="1" dirty="0" smtClean="0">
                <a:latin typeface="HGSｺﾞｼｯｸM" panose="020B0600000000000000" pitchFamily="50" charset="-128"/>
                <a:ea typeface="HGSｺﾞｼｯｸM" panose="020B0600000000000000" pitchFamily="50" charset="-128"/>
              </a:rPr>
              <a:t>　　</a:t>
            </a:r>
            <a:r>
              <a:rPr kumimoji="1" lang="en-US" altLang="ja-JP" b="1" dirty="0" smtClean="0">
                <a:latin typeface="HGSｺﾞｼｯｸM" panose="020B0600000000000000" pitchFamily="50" charset="-128"/>
                <a:ea typeface="HGSｺﾞｼｯｸM" panose="020B0600000000000000" pitchFamily="50" charset="-128"/>
              </a:rPr>
              <a:t>FAX</a:t>
            </a:r>
            <a:r>
              <a:rPr kumimoji="1" lang="ja-JP" altLang="en-US" b="1" dirty="0" smtClean="0">
                <a:latin typeface="HGSｺﾞｼｯｸM" panose="020B0600000000000000" pitchFamily="50" charset="-128"/>
                <a:ea typeface="HGSｺﾞｼｯｸM" panose="020B0600000000000000" pitchFamily="50" charset="-128"/>
              </a:rPr>
              <a:t>：</a:t>
            </a:r>
            <a:r>
              <a:rPr kumimoji="1" lang="en-US" altLang="ja-JP" b="1" dirty="0" smtClean="0">
                <a:latin typeface="HGSｺﾞｼｯｸM" panose="020B0600000000000000" pitchFamily="50" charset="-128"/>
                <a:ea typeface="HGSｺﾞｼｯｸM" panose="020B0600000000000000" pitchFamily="50" charset="-128"/>
              </a:rPr>
              <a:t>092-734-1690</a:t>
            </a:r>
            <a:endParaRPr kumimoji="1" lang="ja-JP" altLang="en-US" b="1" dirty="0">
              <a:latin typeface="HGSｺﾞｼｯｸM" panose="020B0600000000000000" pitchFamily="50" charset="-128"/>
              <a:ea typeface="HGSｺﾞｼｯｸM" panose="020B0600000000000000" pitchFamily="50" charset="-128"/>
            </a:endParaRPr>
          </a:p>
        </p:txBody>
      </p:sp>
      <p:pic>
        <p:nvPicPr>
          <p:cNvPr id="10" name="図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278809" y="9687656"/>
            <a:ext cx="500126" cy="577526"/>
          </a:xfrm>
          <a:prstGeom prst="rect">
            <a:avLst/>
          </a:prstGeom>
        </p:spPr>
      </p:pic>
      <p:sp>
        <p:nvSpPr>
          <p:cNvPr id="4" name="テキスト ボックス 3"/>
          <p:cNvSpPr txBox="1"/>
          <p:nvPr/>
        </p:nvSpPr>
        <p:spPr>
          <a:xfrm>
            <a:off x="285686" y="398567"/>
            <a:ext cx="6829489" cy="523220"/>
          </a:xfrm>
          <a:prstGeom prst="rect">
            <a:avLst/>
          </a:prstGeom>
          <a:noFill/>
        </p:spPr>
        <p:txBody>
          <a:bodyPr wrap="square" rtlCol="0">
            <a:spAutoFit/>
          </a:bodyPr>
          <a:lstStyle/>
          <a:p>
            <a:pPr algn="ctr"/>
            <a:r>
              <a:rPr kumimoji="1" lang="ja-JP" altLang="en-US" sz="2800" dirty="0" smtClean="0">
                <a:latin typeface="HGS創英角ﾎﾟｯﾌﾟ体" panose="040B0A00000000000000" pitchFamily="50" charset="-128"/>
                <a:ea typeface="HGS創英角ﾎﾟｯﾌﾟ体" panose="040B0A00000000000000" pitchFamily="50" charset="-128"/>
              </a:rPr>
              <a:t>アクティブシニアのための</a:t>
            </a:r>
            <a:r>
              <a:rPr lang="ja-JP" altLang="en-US" sz="2800" dirty="0">
                <a:latin typeface="HGS創英角ﾎﾟｯﾌﾟ体" panose="040B0A00000000000000" pitchFamily="50" charset="-128"/>
                <a:ea typeface="HGS創英角ﾎﾟｯﾌﾟ体" panose="040B0A00000000000000" pitchFamily="50" charset="-128"/>
              </a:rPr>
              <a:t>運動</a:t>
            </a:r>
            <a:r>
              <a:rPr kumimoji="1" lang="ja-JP" altLang="en-US" sz="2800" dirty="0" smtClean="0">
                <a:latin typeface="HGS創英角ﾎﾟｯﾌﾟ体" panose="040B0A00000000000000" pitchFamily="50" charset="-128"/>
                <a:ea typeface="HGS創英角ﾎﾟｯﾌﾟ体" panose="040B0A00000000000000" pitchFamily="50" charset="-128"/>
              </a:rPr>
              <a:t>教室</a:t>
            </a:r>
            <a:endParaRPr kumimoji="1" lang="ja-JP" altLang="en-US" sz="2800" dirty="0">
              <a:latin typeface="HGS創英角ﾎﾟｯﾌﾟ体" panose="040B0A00000000000000" pitchFamily="50" charset="-128"/>
              <a:ea typeface="HGS創英角ﾎﾟｯﾌﾟ体" panose="040B0A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067576810"/>
              </p:ext>
            </p:extLst>
          </p:nvPr>
        </p:nvGraphicFramePr>
        <p:xfrm>
          <a:off x="333312" y="4910330"/>
          <a:ext cx="6696138" cy="4834418"/>
        </p:xfrm>
        <a:graphic>
          <a:graphicData uri="http://schemas.openxmlformats.org/drawingml/2006/table">
            <a:tbl>
              <a:tblPr/>
              <a:tblGrid>
                <a:gridCol w="1145500">
                  <a:extLst>
                    <a:ext uri="{9D8B030D-6E8A-4147-A177-3AD203B41FA5}">
                      <a16:colId xmlns:a16="http://schemas.microsoft.com/office/drawing/2014/main" val="3785090646"/>
                    </a:ext>
                  </a:extLst>
                </a:gridCol>
                <a:gridCol w="1416511">
                  <a:extLst>
                    <a:ext uri="{9D8B030D-6E8A-4147-A177-3AD203B41FA5}">
                      <a16:colId xmlns:a16="http://schemas.microsoft.com/office/drawing/2014/main" val="3895645189"/>
                    </a:ext>
                  </a:extLst>
                </a:gridCol>
                <a:gridCol w="1399744">
                  <a:extLst>
                    <a:ext uri="{9D8B030D-6E8A-4147-A177-3AD203B41FA5}">
                      <a16:colId xmlns:a16="http://schemas.microsoft.com/office/drawing/2014/main" val="671951081"/>
                    </a:ext>
                  </a:extLst>
                </a:gridCol>
                <a:gridCol w="1363861">
                  <a:extLst>
                    <a:ext uri="{9D8B030D-6E8A-4147-A177-3AD203B41FA5}">
                      <a16:colId xmlns:a16="http://schemas.microsoft.com/office/drawing/2014/main" val="116693182"/>
                    </a:ext>
                  </a:extLst>
                </a:gridCol>
                <a:gridCol w="1370522">
                  <a:extLst>
                    <a:ext uri="{9D8B030D-6E8A-4147-A177-3AD203B41FA5}">
                      <a16:colId xmlns:a16="http://schemas.microsoft.com/office/drawing/2014/main" val="4035946439"/>
                    </a:ext>
                  </a:extLst>
                </a:gridCol>
              </a:tblGrid>
              <a:tr h="466799">
                <a:tc>
                  <a:txBody>
                    <a:bodyPr/>
                    <a:lstStyle/>
                    <a:p>
                      <a:pPr algn="ctr" rtl="0" fontAlgn="ct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コース</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春コース</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初夏コース</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初秋コース</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秋コース</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extLst>
                  <a:ext uri="{0D108BD9-81ED-4DB2-BD59-A6C34878D82A}">
                    <a16:rowId xmlns:a16="http://schemas.microsoft.com/office/drawing/2014/main" val="992056663"/>
                  </a:ext>
                </a:extLst>
              </a:tr>
              <a:tr h="399087">
                <a:tc>
                  <a:txBody>
                    <a:bodyPr/>
                    <a:lstStyle/>
                    <a:p>
                      <a:pPr algn="ctr" rtl="0" fontAlgn="ct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gridSpan="4">
                  <a:txBody>
                    <a:bodyPr/>
                    <a:lstStyle/>
                    <a:p>
                      <a:pPr algn="ctr" rtl="0"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全コース　</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時～</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時</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20112659"/>
                  </a:ext>
                </a:extLst>
              </a:tr>
              <a:tr h="400115">
                <a:tc rowSpan="2">
                  <a:txBody>
                    <a:bodyPr/>
                    <a:lstStyle/>
                    <a:p>
                      <a:pPr algn="ctr" rtl="0" fontAlgn="ctr"/>
                      <a:r>
                        <a:rPr lang="en-US" altLang="ja-JP" sz="1200" b="1"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回目</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5</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9</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6</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5</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9</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18</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10</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8</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111277890"/>
                  </a:ext>
                </a:extLst>
              </a:tr>
              <a:tr h="337512">
                <a:tc vMerge="1">
                  <a:txBody>
                    <a:bodyPr/>
                    <a:lstStyle/>
                    <a:p>
                      <a:endParaRPr kumimoji="1" lang="ja-JP" altLang="en-US"/>
                    </a:p>
                  </a:txBody>
                  <a:tcPr/>
                </a:tc>
                <a:tc>
                  <a:txBody>
                    <a:bodyPr/>
                    <a:lstStyle/>
                    <a:p>
                      <a:pPr algn="ctr" rtl="0"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（木）</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（水）</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（水）</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（火）</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4269283"/>
                  </a:ext>
                </a:extLst>
              </a:tr>
              <a:tr h="400115">
                <a:tc rowSpan="2">
                  <a:txBody>
                    <a:bodyPr/>
                    <a:lstStyle/>
                    <a:p>
                      <a:pPr algn="ctr" rtl="0" fontAlgn="ctr"/>
                      <a:r>
                        <a:rPr lang="en-US" altLang="ja-JP" sz="1200" b="1" i="0" u="none" strike="noStrike">
                          <a:solidFill>
                            <a:srgbClr val="000000"/>
                          </a:solidFill>
                          <a:effectLst/>
                          <a:latin typeface="游ゴシック" panose="020B0400000000000000" pitchFamily="50" charset="-128"/>
                          <a:ea typeface="游ゴシック" panose="020B0400000000000000" pitchFamily="50" charset="-128"/>
                        </a:rPr>
                        <a:t>2</a:t>
                      </a:r>
                      <a:r>
                        <a:rPr lang="ja-JP" altLang="en-US" sz="1200" b="1" i="0" u="none" strike="noStrike">
                          <a:solidFill>
                            <a:srgbClr val="000000"/>
                          </a:solidFill>
                          <a:effectLst/>
                          <a:latin typeface="游ゴシック" panose="020B0400000000000000" pitchFamily="50" charset="-128"/>
                          <a:ea typeface="游ゴシック" panose="020B0400000000000000" pitchFamily="50" charset="-128"/>
                        </a:rPr>
                        <a:t>回目</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5</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23</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6</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19</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10</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2</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10</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22</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128538581"/>
                  </a:ext>
                </a:extLst>
              </a:tr>
              <a:tr h="323785">
                <a:tc vMerge="1">
                  <a:txBody>
                    <a:bodyPr/>
                    <a:lstStyle/>
                    <a:p>
                      <a:endParaRPr kumimoji="1" lang="ja-JP" altLang="en-US"/>
                    </a:p>
                  </a:txBody>
                  <a:tcPr/>
                </a:tc>
                <a:tc>
                  <a:txBody>
                    <a:bodyPr/>
                    <a:lstStyle/>
                    <a:p>
                      <a:pPr algn="ctr" rtl="0"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（木）</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（水）</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（水）</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（火）</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88458053"/>
                  </a:ext>
                </a:extLst>
              </a:tr>
              <a:tr h="400115">
                <a:tc rowSpan="2">
                  <a:txBody>
                    <a:bodyPr/>
                    <a:lstStyle/>
                    <a:p>
                      <a:pPr algn="ctr" rtl="0" fontAlgn="ctr"/>
                      <a:r>
                        <a:rPr lang="en-US" altLang="ja-JP" sz="1200" b="1"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回目</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6</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13</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7</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3</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10</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16</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11</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12</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851045460"/>
                  </a:ext>
                </a:extLst>
              </a:tr>
              <a:tr h="323785">
                <a:tc vMerge="1">
                  <a:txBody>
                    <a:bodyPr/>
                    <a:lstStyle/>
                    <a:p>
                      <a:endParaRPr kumimoji="1" lang="ja-JP" altLang="en-US"/>
                    </a:p>
                  </a:txBody>
                  <a:tcPr/>
                </a:tc>
                <a:tc>
                  <a:txBody>
                    <a:bodyPr/>
                    <a:lstStyle/>
                    <a:p>
                      <a:pPr algn="ctr" rtl="0" fontAlgn="ctr"/>
                      <a:r>
                        <a:rPr lang="ja-JP" altLang="en-US" sz="1400" b="1" i="0" u="none" strike="noStrike">
                          <a:solidFill>
                            <a:srgbClr val="000000"/>
                          </a:solidFill>
                          <a:effectLst/>
                          <a:latin typeface="游ゴシック" panose="020B0400000000000000" pitchFamily="50" charset="-128"/>
                          <a:ea typeface="游ゴシック" panose="020B0400000000000000" pitchFamily="50" charset="-128"/>
                        </a:rPr>
                        <a:t>（木）</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（水）</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（水）</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（火）</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2024105"/>
                  </a:ext>
                </a:extLst>
              </a:tr>
              <a:tr h="400115">
                <a:tc rowSpan="2">
                  <a:txBody>
                    <a:bodyPr/>
                    <a:lstStyle/>
                    <a:p>
                      <a:pPr algn="ctr" rtl="0" fontAlgn="ctr"/>
                      <a:r>
                        <a:rPr lang="en-US" altLang="ja-JP" sz="1200" b="1" i="0" u="none" strike="noStrike" dirty="0">
                          <a:solidFill>
                            <a:srgbClr val="000000"/>
                          </a:solidFill>
                          <a:effectLst/>
                          <a:latin typeface="游ゴシック" panose="020B0400000000000000" pitchFamily="50" charset="-128"/>
                          <a:ea typeface="游ゴシック" panose="020B0400000000000000" pitchFamily="50" charset="-128"/>
                        </a:rPr>
                        <a:t>4</a:t>
                      </a: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回目</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5D6"/>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6</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27</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7</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17</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10</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30</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26</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570302008"/>
                  </a:ext>
                </a:extLst>
              </a:tr>
              <a:tr h="323785">
                <a:tc vMerge="1">
                  <a:txBody>
                    <a:bodyPr/>
                    <a:lstStyle/>
                    <a:p>
                      <a:endParaRPr kumimoji="1" lang="ja-JP" altLang="en-US"/>
                    </a:p>
                  </a:txBody>
                  <a:tcPr/>
                </a:tc>
                <a:tc>
                  <a:txBody>
                    <a:bodyPr/>
                    <a:lstStyle/>
                    <a:p>
                      <a:pPr algn="ctr" rtl="0"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（木）</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（水）</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（水）</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（火）</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3989801"/>
                  </a:ext>
                </a:extLst>
              </a:tr>
              <a:tr h="725777">
                <a:tc>
                  <a:txBody>
                    <a:bodyPr/>
                    <a:lstStyle/>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申込締切</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en-US" altLang="ja-JP" sz="11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100" b="1" i="0" u="none" strike="noStrike" dirty="0" smtClean="0">
                          <a:solidFill>
                            <a:srgbClr val="000000"/>
                          </a:solidFill>
                          <a:effectLst/>
                          <a:latin typeface="游ゴシック" panose="020B0400000000000000" pitchFamily="50" charset="-128"/>
                          <a:ea typeface="游ゴシック" panose="020B0400000000000000" pitchFamily="50" charset="-128"/>
                        </a:rPr>
                        <a:t>市政だより</a:t>
                      </a:r>
                      <a:endParaRPr lang="en-US" altLang="ja-JP" sz="11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1100" b="1" i="0" u="none" strike="noStrike" dirty="0" smtClean="0">
                          <a:solidFill>
                            <a:srgbClr val="000000"/>
                          </a:solidFill>
                          <a:effectLst/>
                          <a:latin typeface="游ゴシック" panose="020B0400000000000000" pitchFamily="50" charset="-128"/>
                          <a:ea typeface="游ゴシック" panose="020B0400000000000000" pitchFamily="50" charset="-128"/>
                        </a:rPr>
                        <a:t>掲載後</a:t>
                      </a:r>
                      <a:r>
                        <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rPr>
                        <a:t>受付</a:t>
                      </a:r>
                      <a:r>
                        <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BF7"/>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4</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10</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endParaRPr lang="en-US" altLang="ja-JP" sz="6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rgbClr val="000000"/>
                          </a:solidFill>
                          <a:effectLst/>
                          <a:latin typeface="游ゴシック" panose="020B0400000000000000" pitchFamily="50" charset="-128"/>
                          <a:ea typeface="游ゴシック" panose="020B0400000000000000" pitchFamily="50" charset="-128"/>
                        </a:rPr>
                        <a:t>4/1</a:t>
                      </a: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号）</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BF7"/>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mn-ea"/>
                        </a:rPr>
                        <a:t>5</a:t>
                      </a:r>
                      <a:r>
                        <a:rPr lang="ja-JP" altLang="en-US" sz="1400" b="1" i="0" u="none" strike="noStrike" dirty="0" smtClean="0">
                          <a:solidFill>
                            <a:srgbClr val="000000"/>
                          </a:solidFill>
                          <a:effectLst/>
                          <a:latin typeface="游ゴシック" panose="020B0400000000000000" pitchFamily="50" charset="-128"/>
                          <a:ea typeface="+mn-ea"/>
                        </a:rPr>
                        <a:t>月</a:t>
                      </a:r>
                      <a:r>
                        <a:rPr lang="en-US" altLang="ja-JP" sz="1400" b="1" i="0" u="none" strike="noStrike" dirty="0" smtClean="0">
                          <a:solidFill>
                            <a:srgbClr val="000000"/>
                          </a:solidFill>
                          <a:effectLst/>
                          <a:latin typeface="游ゴシック" panose="020B0400000000000000" pitchFamily="50" charset="-128"/>
                          <a:ea typeface="+mn-ea"/>
                        </a:rPr>
                        <a:t>15</a:t>
                      </a:r>
                      <a:r>
                        <a:rPr lang="ja-JP" altLang="en-US" sz="1400" b="1" i="0" u="none" strike="noStrike" dirty="0" smtClean="0">
                          <a:solidFill>
                            <a:srgbClr val="000000"/>
                          </a:solidFill>
                          <a:effectLst/>
                          <a:latin typeface="游ゴシック" panose="020B0400000000000000" pitchFamily="50" charset="-128"/>
                          <a:ea typeface="+mn-ea"/>
                        </a:rPr>
                        <a:t>日</a:t>
                      </a:r>
                      <a:endParaRPr lang="en-US" altLang="ja-JP" sz="1400" b="1" i="0" u="none" strike="noStrike" dirty="0" smtClean="0">
                        <a:solidFill>
                          <a:srgbClr val="000000"/>
                        </a:solidFill>
                        <a:effectLst/>
                        <a:latin typeface="游ゴシック" panose="020B0400000000000000" pitchFamily="50" charset="-128"/>
                        <a:ea typeface="+mn-ea"/>
                      </a:endParaRPr>
                    </a:p>
                    <a:p>
                      <a:pPr algn="ctr" rtl="0" fontAlgn="ctr"/>
                      <a:endParaRPr lang="en-US" altLang="ja-JP" sz="6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rgbClr val="000000"/>
                          </a:solidFill>
                          <a:effectLst/>
                          <a:latin typeface="游ゴシック" panose="020B0400000000000000" pitchFamily="50" charset="-128"/>
                          <a:ea typeface="游ゴシック" panose="020B0400000000000000" pitchFamily="50" charset="-128"/>
                        </a:rPr>
                        <a:t>5/1</a:t>
                      </a: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号）</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BF7"/>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8</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26</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endParaRPr lang="en-US" altLang="ja-JP" sz="6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rgbClr val="000000"/>
                          </a:solidFill>
                          <a:effectLst/>
                          <a:latin typeface="游ゴシック" panose="020B0400000000000000" pitchFamily="50" charset="-128"/>
                          <a:ea typeface="游ゴシック" panose="020B0400000000000000" pitchFamily="50" charset="-128"/>
                        </a:rPr>
                        <a:t>8/15</a:t>
                      </a: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号）</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BF7"/>
                    </a:solidFill>
                  </a:tcPr>
                </a:tc>
                <a:tc>
                  <a:txBody>
                    <a:bodyPr/>
                    <a:lstStyle/>
                    <a:p>
                      <a:pPr algn="ctr" rtl="0"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9</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13</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日</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endParaRPr lang="en-US" altLang="ja-JP" sz="6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rgbClr val="000000"/>
                          </a:solidFill>
                          <a:effectLst/>
                          <a:latin typeface="游ゴシック" panose="020B0400000000000000" pitchFamily="50" charset="-128"/>
                          <a:ea typeface="游ゴシック" panose="020B0400000000000000" pitchFamily="50" charset="-128"/>
                        </a:rPr>
                        <a:t>9/1</a:t>
                      </a:r>
                      <a:r>
                        <a:rPr lang="ja-JP" alt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号</a:t>
                      </a:r>
                      <a:r>
                        <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290" marR="8290" marT="82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BF7"/>
                    </a:solidFill>
                  </a:tcPr>
                </a:tc>
                <a:extLst>
                  <a:ext uri="{0D108BD9-81ED-4DB2-BD59-A6C34878D82A}">
                    <a16:rowId xmlns:a16="http://schemas.microsoft.com/office/drawing/2014/main" val="668465607"/>
                  </a:ext>
                </a:extLst>
              </a:tr>
              <a:tr h="333428">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90" marR="8290" marT="82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kumimoji="1" lang="ja-JP" altLang="en-US"/>
                    </a:p>
                  </a:txBody>
                  <a:tcPr marL="8290" marR="8290" marT="82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kumimoji="1" lang="ja-JP" altLang="en-US"/>
                    </a:p>
                  </a:txBody>
                  <a:tcPr marL="8290" marR="8290" marT="82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kumimoji="1" lang="ja-JP" altLang="en-US" dirty="0"/>
                    </a:p>
                  </a:txBody>
                  <a:tcPr marL="8290" marR="8290" marT="829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86795108"/>
                  </a:ext>
                </a:extLst>
              </a:tr>
            </a:tbl>
          </a:graphicData>
        </a:graphic>
      </p:graphicFrame>
      <p:sp>
        <p:nvSpPr>
          <p:cNvPr id="11" name="テキスト ボックス 10"/>
          <p:cNvSpPr txBox="1"/>
          <p:nvPr/>
        </p:nvSpPr>
        <p:spPr>
          <a:xfrm>
            <a:off x="333312" y="911733"/>
            <a:ext cx="6829489" cy="400110"/>
          </a:xfrm>
          <a:prstGeom prst="rect">
            <a:avLst/>
          </a:prstGeom>
          <a:noFill/>
        </p:spPr>
        <p:txBody>
          <a:bodyPr wrap="square" rtlCol="0">
            <a:spAutoFit/>
          </a:bodyPr>
          <a:lstStyle/>
          <a:p>
            <a:pPr algn="ctr"/>
            <a:r>
              <a:rPr kumimoji="1" lang="ja-JP" altLang="en-US" sz="2000" dirty="0" smtClean="0">
                <a:latin typeface="HGS創英角ﾎﾟｯﾌﾟ体" panose="040B0A00000000000000" pitchFamily="50" charset="-128"/>
                <a:ea typeface="HGS創英角ﾎﾟｯﾌﾟ体" panose="040B0A00000000000000" pitchFamily="50" charset="-128"/>
              </a:rPr>
              <a:t>～フレイル予防教室～</a:t>
            </a:r>
            <a:endParaRPr kumimoji="1" lang="ja-JP" altLang="en-US" sz="2000" dirty="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13292265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1315</TotalTime>
  <Words>380</Words>
  <Application>Microsoft Office PowerPoint</Application>
  <PresentationFormat>ユーザー設定</PresentationFormat>
  <Paragraphs>79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HGSｺﾞｼｯｸM</vt:lpstr>
      <vt:lpstr>HGS創英角ﾎﾟｯﾌﾟ体</vt:lpstr>
      <vt:lpstr>游ゴシック</vt:lpstr>
      <vt:lpstr>游ゴシック Light</vt:lpstr>
      <vt:lpstr>Arial</vt:lpstr>
      <vt:lpstr>Office テーマ</vt:lpstr>
      <vt:lpstr>PowerPoint プレゼンテーション</vt:lpstr>
    </vt:vector>
  </TitlesOfParts>
  <Company>福岡市役所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FINE_User</dc:creator>
  <cp:lastModifiedBy>FINE_User</cp:lastModifiedBy>
  <cp:revision>87</cp:revision>
  <cp:lastPrinted>2024-02-19T05:18:06Z</cp:lastPrinted>
  <dcterms:created xsi:type="dcterms:W3CDTF">2020-12-02T06:12:00Z</dcterms:created>
  <dcterms:modified xsi:type="dcterms:W3CDTF">2024-02-19T05:20:07Z</dcterms:modified>
</cp:coreProperties>
</file>